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ov" ContentType="video/quicktime"/>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50" r:id="rId1"/>
  </p:sldMasterIdLst>
  <p:notesMasterIdLst>
    <p:notesMasterId r:id="rId52"/>
  </p:notesMasterIdLst>
  <p:handoutMasterIdLst>
    <p:handoutMasterId r:id="rId53"/>
  </p:handoutMasterIdLst>
  <p:sldIdLst>
    <p:sldId id="591" r:id="rId2"/>
    <p:sldId id="696" r:id="rId3"/>
    <p:sldId id="911" r:id="rId4"/>
    <p:sldId id="781" r:id="rId5"/>
    <p:sldId id="913" r:id="rId6"/>
    <p:sldId id="921" r:id="rId7"/>
    <p:sldId id="863" r:id="rId8"/>
    <p:sldId id="937" r:id="rId9"/>
    <p:sldId id="930" r:id="rId10"/>
    <p:sldId id="929" r:id="rId11"/>
    <p:sldId id="931" r:id="rId12"/>
    <p:sldId id="936" r:id="rId13"/>
    <p:sldId id="897" r:id="rId14"/>
    <p:sldId id="926" r:id="rId15"/>
    <p:sldId id="927" r:id="rId16"/>
    <p:sldId id="815" r:id="rId17"/>
    <p:sldId id="817" r:id="rId18"/>
    <p:sldId id="925" r:id="rId19"/>
    <p:sldId id="898" r:id="rId20"/>
    <p:sldId id="773" r:id="rId21"/>
    <p:sldId id="932" r:id="rId22"/>
    <p:sldId id="824" r:id="rId23"/>
    <p:sldId id="862" r:id="rId24"/>
    <p:sldId id="901" r:id="rId25"/>
    <p:sldId id="827" r:id="rId26"/>
    <p:sldId id="847" r:id="rId27"/>
    <p:sldId id="894" r:id="rId28"/>
    <p:sldId id="917" r:id="rId29"/>
    <p:sldId id="899" r:id="rId30"/>
    <p:sldId id="885" r:id="rId31"/>
    <p:sldId id="935" r:id="rId32"/>
    <p:sldId id="938" r:id="rId33"/>
    <p:sldId id="934" r:id="rId34"/>
    <p:sldId id="908" r:id="rId35"/>
    <p:sldId id="856" r:id="rId36"/>
    <p:sldId id="823" r:id="rId37"/>
    <p:sldId id="920" r:id="rId38"/>
    <p:sldId id="878" r:id="rId39"/>
    <p:sldId id="883" r:id="rId40"/>
    <p:sldId id="857" r:id="rId41"/>
    <p:sldId id="860" r:id="rId42"/>
    <p:sldId id="861" r:id="rId43"/>
    <p:sldId id="872" r:id="rId44"/>
    <p:sldId id="886" r:id="rId45"/>
    <p:sldId id="889" r:id="rId46"/>
    <p:sldId id="888" r:id="rId47"/>
    <p:sldId id="887" r:id="rId48"/>
    <p:sldId id="903" r:id="rId49"/>
    <p:sldId id="933" r:id="rId50"/>
    <p:sldId id="939" r:id="rId51"/>
  </p:sldIdLst>
  <p:sldSz cx="9144000" cy="6858000" type="screen4x3"/>
  <p:notesSz cx="6991350" cy="9282113"/>
  <p:defaultTextStyle>
    <a:defPPr>
      <a:defRPr lang="en-US"/>
    </a:defPPr>
    <a:lvl1pPr algn="l" rtl="0" eaLnBrk="0" fontAlgn="base" hangingPunct="0">
      <a:spcBef>
        <a:spcPct val="0"/>
      </a:spcBef>
      <a:spcAft>
        <a:spcPct val="0"/>
      </a:spcAft>
      <a:defRPr kumimoji="1"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3">
          <p15:clr>
            <a:srgbClr val="A4A3A4"/>
          </p15:clr>
        </p15:guide>
        <p15:guide id="2" pos="220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FFF4C4"/>
    <a:srgbClr val="FFE1D0"/>
    <a:srgbClr val="00FF00"/>
    <a:srgbClr val="EAD320"/>
    <a:srgbClr val="990033"/>
    <a:srgbClr val="CC0000"/>
    <a:srgbClr val="003399"/>
    <a:srgbClr val="FFFFE5"/>
    <a:srgbClr val="66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06" autoAdjust="0"/>
    <p:restoredTop sz="90665" autoAdjust="0"/>
  </p:normalViewPr>
  <p:slideViewPr>
    <p:cSldViewPr snapToGrid="0" snapToObjects="1">
      <p:cViewPr varScale="1">
        <p:scale>
          <a:sx n="78" d="100"/>
          <a:sy n="78" d="100"/>
        </p:scale>
        <p:origin x="1704" y="-24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3" d="100"/>
          <a:sy n="83" d="100"/>
        </p:scale>
        <p:origin x="-1704" y="-112"/>
      </p:cViewPr>
      <p:guideLst>
        <p:guide orient="horz" pos="2923"/>
        <p:guide pos="220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hdr" sz="quarter"/>
          </p:nvPr>
        </p:nvSpPr>
        <p:spPr bwMode="auto">
          <a:xfrm>
            <a:off x="0" y="0"/>
            <a:ext cx="3028950" cy="465138"/>
          </a:xfrm>
          <a:prstGeom prst="rect">
            <a:avLst/>
          </a:prstGeom>
          <a:noFill/>
          <a:ln w="9525">
            <a:noFill/>
            <a:miter lim="800000"/>
            <a:headEnd/>
            <a:tailEnd/>
          </a:ln>
        </p:spPr>
        <p:txBody>
          <a:bodyPr vert="horz" wrap="square" lIns="92950" tIns="46474" rIns="92950" bIns="46474" numCol="1" anchor="t" anchorCtr="0" compatLnSpc="1">
            <a:prstTxWarp prst="textNoShape">
              <a:avLst/>
            </a:prstTxWarp>
          </a:bodyPr>
          <a:lstStyle>
            <a:lvl1pPr defTabSz="928688">
              <a:defRPr kumimoji="0" sz="1200"/>
            </a:lvl1pPr>
          </a:lstStyle>
          <a:p>
            <a:endParaRPr lang="en-US" dirty="0"/>
          </a:p>
        </p:txBody>
      </p:sp>
      <p:sp>
        <p:nvSpPr>
          <p:cNvPr id="14339" name="Rectangle 3"/>
          <p:cNvSpPr>
            <a:spLocks noGrp="1" noChangeArrowheads="1"/>
          </p:cNvSpPr>
          <p:nvPr>
            <p:ph type="dt" sz="quarter" idx="1"/>
          </p:nvPr>
        </p:nvSpPr>
        <p:spPr bwMode="auto">
          <a:xfrm>
            <a:off x="3962400" y="0"/>
            <a:ext cx="3028950" cy="465138"/>
          </a:xfrm>
          <a:prstGeom prst="rect">
            <a:avLst/>
          </a:prstGeom>
          <a:noFill/>
          <a:ln w="9525">
            <a:noFill/>
            <a:miter lim="800000"/>
            <a:headEnd/>
            <a:tailEnd/>
          </a:ln>
        </p:spPr>
        <p:txBody>
          <a:bodyPr vert="horz" wrap="square" lIns="92950" tIns="46474" rIns="92950" bIns="46474" numCol="1" anchor="t" anchorCtr="0" compatLnSpc="1">
            <a:prstTxWarp prst="textNoShape">
              <a:avLst/>
            </a:prstTxWarp>
          </a:bodyPr>
          <a:lstStyle>
            <a:lvl1pPr algn="r" defTabSz="928688">
              <a:defRPr kumimoji="0" sz="1200"/>
            </a:lvl1pPr>
          </a:lstStyle>
          <a:p>
            <a:fld id="{F0D2C31F-C683-5A4A-B55D-EBDD7546B284}" type="datetime1">
              <a:rPr lang="en-US"/>
              <a:pPr/>
              <a:t>9/12/24</a:t>
            </a:fld>
            <a:endParaRPr lang="en-US" dirty="0"/>
          </a:p>
        </p:txBody>
      </p:sp>
      <p:sp>
        <p:nvSpPr>
          <p:cNvPr id="14340" name="Rectangle 4"/>
          <p:cNvSpPr>
            <a:spLocks noGrp="1" noChangeArrowheads="1"/>
          </p:cNvSpPr>
          <p:nvPr>
            <p:ph type="ftr" sz="quarter" idx="2"/>
          </p:nvPr>
        </p:nvSpPr>
        <p:spPr bwMode="auto">
          <a:xfrm>
            <a:off x="0" y="8816975"/>
            <a:ext cx="3028950" cy="465138"/>
          </a:xfrm>
          <a:prstGeom prst="rect">
            <a:avLst/>
          </a:prstGeom>
          <a:noFill/>
          <a:ln w="9525">
            <a:noFill/>
            <a:miter lim="800000"/>
            <a:headEnd/>
            <a:tailEnd/>
          </a:ln>
        </p:spPr>
        <p:txBody>
          <a:bodyPr vert="horz" wrap="square" lIns="92950" tIns="46474" rIns="92950" bIns="46474" numCol="1" anchor="b" anchorCtr="0" compatLnSpc="1">
            <a:prstTxWarp prst="textNoShape">
              <a:avLst/>
            </a:prstTxWarp>
          </a:bodyPr>
          <a:lstStyle>
            <a:lvl1pPr defTabSz="928688">
              <a:defRPr kumimoji="0" sz="1200"/>
            </a:lvl1pPr>
          </a:lstStyle>
          <a:p>
            <a:endParaRPr lang="en-US" dirty="0"/>
          </a:p>
        </p:txBody>
      </p:sp>
      <p:sp>
        <p:nvSpPr>
          <p:cNvPr id="14341" name="Rectangle 5"/>
          <p:cNvSpPr>
            <a:spLocks noGrp="1" noChangeArrowheads="1"/>
          </p:cNvSpPr>
          <p:nvPr>
            <p:ph type="sldNum" sz="quarter" idx="3"/>
          </p:nvPr>
        </p:nvSpPr>
        <p:spPr bwMode="auto">
          <a:xfrm>
            <a:off x="3962400" y="8816975"/>
            <a:ext cx="3028950" cy="465138"/>
          </a:xfrm>
          <a:prstGeom prst="rect">
            <a:avLst/>
          </a:prstGeom>
          <a:noFill/>
          <a:ln w="9525">
            <a:noFill/>
            <a:miter lim="800000"/>
            <a:headEnd/>
            <a:tailEnd/>
          </a:ln>
        </p:spPr>
        <p:txBody>
          <a:bodyPr vert="horz" wrap="square" lIns="92950" tIns="46474" rIns="92950" bIns="46474" numCol="1" anchor="b" anchorCtr="0" compatLnSpc="1">
            <a:prstTxWarp prst="textNoShape">
              <a:avLst/>
            </a:prstTxWarp>
          </a:bodyPr>
          <a:lstStyle>
            <a:lvl1pPr algn="r" defTabSz="928688">
              <a:defRPr kumimoji="0" sz="1200"/>
            </a:lvl1pPr>
          </a:lstStyle>
          <a:p>
            <a:fld id="{A52B6155-CBD1-1348-94CD-64B98E35A769}" type="slidenum">
              <a:rPr lang="en-US"/>
              <a:pPr/>
              <a:t>‹#›</a:t>
            </a:fld>
            <a:endParaRPr lang="en-US" dirty="0"/>
          </a:p>
        </p:txBody>
      </p:sp>
    </p:spTree>
    <p:extLst>
      <p:ext uri="{BB962C8B-B14F-4D97-AF65-F5344CB8AC3E}">
        <p14:creationId xmlns:p14="http://schemas.microsoft.com/office/powerpoint/2010/main" val="1925111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8"/>
          <p:cNvSpPr>
            <a:spLocks noGrp="1" noChangeArrowheads="1"/>
          </p:cNvSpPr>
          <p:nvPr>
            <p:ph type="hdr" sz="quarter"/>
          </p:nvPr>
        </p:nvSpPr>
        <p:spPr bwMode="auto">
          <a:xfrm>
            <a:off x="0" y="0"/>
            <a:ext cx="3028950" cy="465138"/>
          </a:xfrm>
          <a:prstGeom prst="rect">
            <a:avLst/>
          </a:prstGeom>
          <a:noFill/>
          <a:ln w="9525">
            <a:noFill/>
            <a:miter lim="800000"/>
            <a:headEnd/>
            <a:tailEnd/>
          </a:ln>
        </p:spPr>
        <p:txBody>
          <a:bodyPr vert="horz" wrap="square" lIns="92950" tIns="46474" rIns="92950" bIns="46474" numCol="1" anchor="t" anchorCtr="0" compatLnSpc="1">
            <a:prstTxWarp prst="textNoShape">
              <a:avLst/>
            </a:prstTxWarp>
          </a:bodyPr>
          <a:lstStyle>
            <a:lvl1pPr defTabSz="928688">
              <a:defRPr kumimoji="0" sz="1200"/>
            </a:lvl1pPr>
          </a:lstStyle>
          <a:p>
            <a:endParaRPr lang="en-US" dirty="0"/>
          </a:p>
        </p:txBody>
      </p:sp>
      <p:sp>
        <p:nvSpPr>
          <p:cNvPr id="2057" name="Rectangle 9"/>
          <p:cNvSpPr>
            <a:spLocks noGrp="1" noRot="1" noChangeAspect="1" noChangeArrowheads="1"/>
          </p:cNvSpPr>
          <p:nvPr>
            <p:ph type="sldImg" idx="2"/>
          </p:nvPr>
        </p:nvSpPr>
        <p:spPr bwMode="auto">
          <a:xfrm>
            <a:off x="1177925" y="698500"/>
            <a:ext cx="4637088" cy="3478213"/>
          </a:xfrm>
          <a:prstGeom prst="rect">
            <a:avLst/>
          </a:prstGeom>
          <a:noFill/>
          <a:ln w="9525">
            <a:solidFill>
              <a:srgbClr val="000000"/>
            </a:solidFill>
            <a:miter lim="800000"/>
            <a:headEnd/>
            <a:tailEnd/>
          </a:ln>
        </p:spPr>
      </p:sp>
      <p:sp>
        <p:nvSpPr>
          <p:cNvPr id="2058" name="Rectangle 10"/>
          <p:cNvSpPr>
            <a:spLocks noGrp="1" noChangeArrowheads="1"/>
          </p:cNvSpPr>
          <p:nvPr>
            <p:ph type="body" sz="quarter" idx="3"/>
          </p:nvPr>
        </p:nvSpPr>
        <p:spPr bwMode="auto">
          <a:xfrm>
            <a:off x="935038" y="4410075"/>
            <a:ext cx="5121275" cy="4173538"/>
          </a:xfrm>
          <a:prstGeom prst="rect">
            <a:avLst/>
          </a:prstGeom>
          <a:noFill/>
          <a:ln w="9525">
            <a:noFill/>
            <a:miter lim="800000"/>
            <a:headEnd/>
            <a:tailEnd/>
          </a:ln>
        </p:spPr>
        <p:txBody>
          <a:bodyPr vert="horz" wrap="square" lIns="92950" tIns="46474" rIns="92950" bIns="46474"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59" name="Rectangle 11"/>
          <p:cNvSpPr>
            <a:spLocks noGrp="1" noChangeArrowheads="1"/>
          </p:cNvSpPr>
          <p:nvPr>
            <p:ph type="dt" idx="1"/>
          </p:nvPr>
        </p:nvSpPr>
        <p:spPr bwMode="auto">
          <a:xfrm>
            <a:off x="3962400" y="0"/>
            <a:ext cx="3028950" cy="465138"/>
          </a:xfrm>
          <a:prstGeom prst="rect">
            <a:avLst/>
          </a:prstGeom>
          <a:noFill/>
          <a:ln w="9525">
            <a:noFill/>
            <a:miter lim="800000"/>
            <a:headEnd/>
            <a:tailEnd/>
          </a:ln>
        </p:spPr>
        <p:txBody>
          <a:bodyPr vert="horz" wrap="square" lIns="92950" tIns="46474" rIns="92950" bIns="46474" numCol="1" anchor="t" anchorCtr="0" compatLnSpc="1">
            <a:prstTxWarp prst="textNoShape">
              <a:avLst/>
            </a:prstTxWarp>
          </a:bodyPr>
          <a:lstStyle>
            <a:lvl1pPr algn="r" defTabSz="928688">
              <a:defRPr kumimoji="0" sz="1200"/>
            </a:lvl1pPr>
          </a:lstStyle>
          <a:p>
            <a:fld id="{9B029E08-AA32-F841-9850-6BD74B135E76}" type="datetime1">
              <a:rPr lang="en-US"/>
              <a:pPr/>
              <a:t>9/12/24</a:t>
            </a:fld>
            <a:endParaRPr lang="en-US" dirty="0"/>
          </a:p>
        </p:txBody>
      </p:sp>
      <p:sp>
        <p:nvSpPr>
          <p:cNvPr id="2060" name="Rectangle 12"/>
          <p:cNvSpPr>
            <a:spLocks noGrp="1" noChangeArrowheads="1"/>
          </p:cNvSpPr>
          <p:nvPr>
            <p:ph type="ftr" sz="quarter" idx="4"/>
          </p:nvPr>
        </p:nvSpPr>
        <p:spPr bwMode="auto">
          <a:xfrm>
            <a:off x="0" y="8816975"/>
            <a:ext cx="3028950" cy="465138"/>
          </a:xfrm>
          <a:prstGeom prst="rect">
            <a:avLst/>
          </a:prstGeom>
          <a:noFill/>
          <a:ln w="9525">
            <a:noFill/>
            <a:miter lim="800000"/>
            <a:headEnd/>
            <a:tailEnd/>
          </a:ln>
        </p:spPr>
        <p:txBody>
          <a:bodyPr vert="horz" wrap="square" lIns="92950" tIns="46474" rIns="92950" bIns="46474" numCol="1" anchor="b" anchorCtr="0" compatLnSpc="1">
            <a:prstTxWarp prst="textNoShape">
              <a:avLst/>
            </a:prstTxWarp>
          </a:bodyPr>
          <a:lstStyle>
            <a:lvl1pPr defTabSz="928688">
              <a:defRPr kumimoji="0" sz="1200"/>
            </a:lvl1pPr>
          </a:lstStyle>
          <a:p>
            <a:endParaRPr lang="en-US" dirty="0"/>
          </a:p>
        </p:txBody>
      </p:sp>
      <p:sp>
        <p:nvSpPr>
          <p:cNvPr id="2061" name="Rectangle 13"/>
          <p:cNvSpPr>
            <a:spLocks noGrp="1" noChangeArrowheads="1"/>
          </p:cNvSpPr>
          <p:nvPr>
            <p:ph type="sldNum" sz="quarter" idx="5"/>
          </p:nvPr>
        </p:nvSpPr>
        <p:spPr bwMode="auto">
          <a:xfrm>
            <a:off x="3962400" y="8816975"/>
            <a:ext cx="3028950" cy="465138"/>
          </a:xfrm>
          <a:prstGeom prst="rect">
            <a:avLst/>
          </a:prstGeom>
          <a:noFill/>
          <a:ln w="9525">
            <a:noFill/>
            <a:miter lim="800000"/>
            <a:headEnd/>
            <a:tailEnd/>
          </a:ln>
        </p:spPr>
        <p:txBody>
          <a:bodyPr vert="horz" wrap="square" lIns="92950" tIns="46474" rIns="92950" bIns="46474" numCol="1" anchor="b" anchorCtr="0" compatLnSpc="1">
            <a:prstTxWarp prst="textNoShape">
              <a:avLst/>
            </a:prstTxWarp>
          </a:bodyPr>
          <a:lstStyle>
            <a:lvl1pPr algn="r" defTabSz="928688">
              <a:defRPr kumimoji="0" sz="1200"/>
            </a:lvl1pPr>
          </a:lstStyle>
          <a:p>
            <a:fld id="{9830394C-FF05-7F4A-8CA1-FD97CF60A484}" type="slidenum">
              <a:rPr lang="en-US"/>
              <a:pPr/>
              <a:t>‹#›</a:t>
            </a:fld>
            <a:endParaRPr lang="en-US" dirty="0"/>
          </a:p>
        </p:txBody>
      </p:sp>
    </p:spTree>
    <p:extLst>
      <p:ext uri="{BB962C8B-B14F-4D97-AF65-F5344CB8AC3E}">
        <p14:creationId xmlns:p14="http://schemas.microsoft.com/office/powerpoint/2010/main" val="2519849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Comic Sans MS" charset="0"/>
        <a:ea typeface="+mn-ea"/>
        <a:cs typeface="+mn-cs"/>
      </a:defRPr>
    </a:lvl1pPr>
    <a:lvl2pPr marL="457200" algn="l" rtl="0" eaLnBrk="0" fontAlgn="base" hangingPunct="0">
      <a:spcBef>
        <a:spcPct val="30000"/>
      </a:spcBef>
      <a:spcAft>
        <a:spcPct val="0"/>
      </a:spcAft>
      <a:defRPr kumimoji="1" sz="1200" kern="1200">
        <a:solidFill>
          <a:schemeClr val="tx1"/>
        </a:solidFill>
        <a:latin typeface="Comic Sans MS" charset="0"/>
        <a:ea typeface="ＭＳ Ｐゴシック" charset="-128"/>
        <a:cs typeface="+mn-cs"/>
      </a:defRPr>
    </a:lvl2pPr>
    <a:lvl3pPr marL="914400" algn="l" rtl="0" eaLnBrk="0" fontAlgn="base" hangingPunct="0">
      <a:spcBef>
        <a:spcPct val="30000"/>
      </a:spcBef>
      <a:spcAft>
        <a:spcPct val="0"/>
      </a:spcAft>
      <a:defRPr kumimoji="1" sz="1200" kern="1200">
        <a:solidFill>
          <a:schemeClr val="tx1"/>
        </a:solidFill>
        <a:latin typeface="Comic Sans MS" charset="0"/>
        <a:ea typeface="ＭＳ Ｐゴシック" charset="-128"/>
        <a:cs typeface="+mn-cs"/>
      </a:defRPr>
    </a:lvl3pPr>
    <a:lvl4pPr marL="1371600" algn="l" rtl="0" eaLnBrk="0" fontAlgn="base" hangingPunct="0">
      <a:spcBef>
        <a:spcPct val="30000"/>
      </a:spcBef>
      <a:spcAft>
        <a:spcPct val="0"/>
      </a:spcAft>
      <a:defRPr kumimoji="1" sz="1200" kern="1200">
        <a:solidFill>
          <a:schemeClr val="tx1"/>
        </a:solidFill>
        <a:latin typeface="Comic Sans MS" charset="0"/>
        <a:ea typeface="ＭＳ Ｐゴシック" charset="-128"/>
        <a:cs typeface="+mn-cs"/>
      </a:defRPr>
    </a:lvl4pPr>
    <a:lvl5pPr marL="1828800" algn="l" rtl="0" eaLnBrk="0" fontAlgn="base" hangingPunct="0">
      <a:spcBef>
        <a:spcPct val="30000"/>
      </a:spcBef>
      <a:spcAft>
        <a:spcPct val="0"/>
      </a:spcAft>
      <a:defRPr kumimoji="1" sz="1200" kern="1200">
        <a:solidFill>
          <a:schemeClr val="tx1"/>
        </a:solidFill>
        <a:latin typeface="Comic Sans M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txBox="1">
            <a:spLocks noGrp="1" noChangeArrowheads="1"/>
          </p:cNvSpPr>
          <p:nvPr/>
        </p:nvSpPr>
        <p:spPr bwMode="auto">
          <a:xfrm>
            <a:off x="3961557" y="8838669"/>
            <a:ext cx="3029793" cy="433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8823" tIns="0" rIns="18823" bIns="0" anchor="b"/>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a:solidFill>
                  <a:schemeClr val="tx1"/>
                </a:solidFill>
                <a:latin typeface="Arial" charset="0"/>
                <a:ea typeface="ＭＳ Ｐゴシック" charset="0"/>
              </a:defRPr>
            </a:lvl9pPr>
          </a:lstStyle>
          <a:p>
            <a:pPr algn="r">
              <a:defRPr/>
            </a:pPr>
            <a:fld id="{10D3D8A3-02AB-FE47-A3D4-2CAD85DF4686}" type="slidenum">
              <a:rPr lang="he-IL" sz="1000" i="1">
                <a:latin typeface="Times New Roman" charset="0"/>
                <a:cs typeface="Times New Roman" charset="0"/>
              </a:rPr>
              <a:pPr algn="r">
                <a:defRPr/>
              </a:pPr>
              <a:t>1</a:t>
            </a:fld>
            <a:endParaRPr lang="en-US" sz="1000" i="1" dirty="0">
              <a:latin typeface="Times New Roman" charset="0"/>
              <a:cs typeface="Times New Roman" charset="0"/>
            </a:endParaRPr>
          </a:p>
        </p:txBody>
      </p:sp>
      <p:sp>
        <p:nvSpPr>
          <p:cNvPr id="71683" name="Rectangle 2"/>
          <p:cNvSpPr>
            <a:spLocks noGrp="1" noRot="1" noChangeAspect="1" noChangeArrowheads="1" noTextEdit="1"/>
          </p:cNvSpPr>
          <p:nvPr>
            <p:ph type="sldImg"/>
          </p:nvPr>
        </p:nvSpPr>
        <p:spPr>
          <a:xfrm>
            <a:off x="1176338" y="696913"/>
            <a:ext cx="4640262" cy="3479800"/>
          </a:xfrm>
          <a:ln/>
        </p:spPr>
      </p:sp>
      <p:sp>
        <p:nvSpPr>
          <p:cNvPr id="71684" name="Rectangle 3"/>
          <p:cNvSpPr>
            <a:spLocks noGrp="1" noChangeArrowheads="1"/>
          </p:cNvSpPr>
          <p:nvPr>
            <p:ph type="body" idx="1"/>
          </p:nvPr>
        </p:nvSpPr>
        <p:spPr>
          <a:xfrm>
            <a:off x="933327" y="4408536"/>
            <a:ext cx="5124697" cy="4176735"/>
          </a:xfrm>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endParaRPr>
          </a:p>
        </p:txBody>
      </p:sp>
    </p:spTree>
    <p:extLst>
      <p:ext uri="{BB962C8B-B14F-4D97-AF65-F5344CB8AC3E}">
        <p14:creationId xmlns:p14="http://schemas.microsoft.com/office/powerpoint/2010/main" val="7289456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6169F-D2F1-02AB-BA38-827340B79083}"/>
            </a:ext>
          </a:extLst>
        </p:cNvPr>
        <p:cNvGrpSpPr/>
        <p:nvPr/>
      </p:nvGrpSpPr>
      <p:grpSpPr>
        <a:xfrm>
          <a:off x="0" y="0"/>
          <a:ext cx="0" cy="0"/>
          <a:chOff x="0" y="0"/>
          <a:chExt cx="0" cy="0"/>
        </a:xfrm>
      </p:grpSpPr>
      <p:sp>
        <p:nvSpPr>
          <p:cNvPr id="73730" name="Rectangle 7">
            <a:extLst>
              <a:ext uri="{FF2B5EF4-FFF2-40B4-BE49-F238E27FC236}">
                <a16:creationId xmlns:a16="http://schemas.microsoft.com/office/drawing/2014/main" id="{491DE5A2-C14D-7017-7015-5C4D3EACFFD6}"/>
              </a:ext>
            </a:extLst>
          </p:cNvPr>
          <p:cNvSpPr>
            <a:spLocks noGrp="1" noChangeArrowheads="1"/>
          </p:cNvSpPr>
          <p:nvPr>
            <p:ph type="sldNum" sz="quarter" idx="5"/>
          </p:nvPr>
        </p:nvSpPr>
        <p:spPr>
          <a:noFill/>
        </p:spPr>
        <p:txBody>
          <a:bodyPr/>
          <a:lstStyle/>
          <a:p>
            <a:fld id="{F33556E4-4D62-774E-ACE5-F60CE445EEE7}" type="slidenum">
              <a:rPr lang="en-US"/>
              <a:pPr/>
              <a:t>12</a:t>
            </a:fld>
            <a:endParaRPr lang="en-US" dirty="0"/>
          </a:p>
        </p:txBody>
      </p:sp>
      <p:sp>
        <p:nvSpPr>
          <p:cNvPr id="73731" name="Rectangle 2">
            <a:extLst>
              <a:ext uri="{FF2B5EF4-FFF2-40B4-BE49-F238E27FC236}">
                <a16:creationId xmlns:a16="http://schemas.microsoft.com/office/drawing/2014/main" id="{60A33A19-AFEE-3ECD-1F68-5B256FA0A99D}"/>
              </a:ext>
            </a:extLst>
          </p:cNvPr>
          <p:cNvSpPr>
            <a:spLocks noGrp="1" noRot="1" noChangeAspect="1" noChangeArrowheads="1"/>
          </p:cNvSpPr>
          <p:nvPr>
            <p:ph type="sldImg"/>
          </p:nvPr>
        </p:nvSpPr>
        <p:spPr>
          <a:xfrm>
            <a:off x="1152525" y="685800"/>
            <a:ext cx="4679950" cy="3509963"/>
          </a:xfrm>
          <a:solidFill>
            <a:srgbClr val="FFFFFF"/>
          </a:solidFill>
          <a:ln/>
        </p:spPr>
      </p:sp>
      <p:sp>
        <p:nvSpPr>
          <p:cNvPr id="73732" name="Rectangle 3">
            <a:extLst>
              <a:ext uri="{FF2B5EF4-FFF2-40B4-BE49-F238E27FC236}">
                <a16:creationId xmlns:a16="http://schemas.microsoft.com/office/drawing/2014/main" id="{B0F05B38-D368-E7C4-4139-A4E8F280F34B}"/>
              </a:ext>
            </a:extLst>
          </p:cNvPr>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r>
              <a:rPr lang="en-US" dirty="0"/>
              <a:t> apply standard graphics technique to create the illusion of movement</a:t>
            </a:r>
          </a:p>
        </p:txBody>
      </p:sp>
    </p:spTree>
    <p:extLst>
      <p:ext uri="{BB962C8B-B14F-4D97-AF65-F5344CB8AC3E}">
        <p14:creationId xmlns:p14="http://schemas.microsoft.com/office/powerpoint/2010/main" val="2913076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F33556E4-4D62-774E-ACE5-F60CE445EEE7}" type="slidenum">
              <a:rPr lang="en-US"/>
              <a:pPr/>
              <a:t>13</a:t>
            </a:fld>
            <a:endParaRPr lang="en-US" dirty="0"/>
          </a:p>
        </p:txBody>
      </p:sp>
      <p:sp>
        <p:nvSpPr>
          <p:cNvPr id="73731" name="Rectangle 2"/>
          <p:cNvSpPr>
            <a:spLocks noGrp="1" noRot="1" noChangeAspect="1" noChangeArrowheads="1"/>
          </p:cNvSpPr>
          <p:nvPr>
            <p:ph type="sldImg"/>
          </p:nvPr>
        </p:nvSpPr>
        <p:spPr>
          <a:xfrm>
            <a:off x="1152525" y="685800"/>
            <a:ext cx="4679950" cy="3509963"/>
          </a:xfrm>
          <a:solidFill>
            <a:srgbClr val="FFFFFF"/>
          </a:solidFill>
          <a:ln/>
        </p:spPr>
      </p:sp>
      <p:sp>
        <p:nvSpPr>
          <p:cNvPr id="73732"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r>
              <a:rPr lang="en-US" dirty="0"/>
              <a:t> apply a standard graphics technique to create the illusion of movement</a:t>
            </a:r>
          </a:p>
        </p:txBody>
      </p:sp>
    </p:spTree>
    <p:extLst>
      <p:ext uri="{BB962C8B-B14F-4D97-AF65-F5344CB8AC3E}">
        <p14:creationId xmlns:p14="http://schemas.microsoft.com/office/powerpoint/2010/main" val="31091645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5DCFE-F15A-C403-FEA7-91BAFB248CEB}"/>
            </a:ext>
          </a:extLst>
        </p:cNvPr>
        <p:cNvGrpSpPr/>
        <p:nvPr/>
      </p:nvGrpSpPr>
      <p:grpSpPr>
        <a:xfrm>
          <a:off x="0" y="0"/>
          <a:ext cx="0" cy="0"/>
          <a:chOff x="0" y="0"/>
          <a:chExt cx="0" cy="0"/>
        </a:xfrm>
      </p:grpSpPr>
      <p:sp>
        <p:nvSpPr>
          <p:cNvPr id="55298" name="Rectangle 7">
            <a:extLst>
              <a:ext uri="{FF2B5EF4-FFF2-40B4-BE49-F238E27FC236}">
                <a16:creationId xmlns:a16="http://schemas.microsoft.com/office/drawing/2014/main" id="{1B4B473F-B810-DB47-056D-F2469AE342EA}"/>
              </a:ext>
            </a:extLst>
          </p:cNvPr>
          <p:cNvSpPr>
            <a:spLocks noGrp="1" noChangeArrowheads="1"/>
          </p:cNvSpPr>
          <p:nvPr>
            <p:ph type="sldNum" sz="quarter" idx="5"/>
          </p:nvPr>
        </p:nvSpPr>
        <p:spPr>
          <a:noFill/>
        </p:spPr>
        <p:txBody>
          <a:bodyPr/>
          <a:lstStyle/>
          <a:p>
            <a:fld id="{727C5776-82E6-3748-AA0F-35946F16CA47}" type="slidenum">
              <a:rPr lang="en-US"/>
              <a:pPr/>
              <a:t>14</a:t>
            </a:fld>
            <a:endParaRPr lang="en-US" dirty="0"/>
          </a:p>
        </p:txBody>
      </p:sp>
      <p:sp>
        <p:nvSpPr>
          <p:cNvPr id="55299" name="Rectangle 2">
            <a:extLst>
              <a:ext uri="{FF2B5EF4-FFF2-40B4-BE49-F238E27FC236}">
                <a16:creationId xmlns:a16="http://schemas.microsoft.com/office/drawing/2014/main" id="{A9E618CE-6104-884C-C5B0-38BE4CBE9DC7}"/>
              </a:ext>
            </a:extLst>
          </p:cNvPr>
          <p:cNvSpPr>
            <a:spLocks noGrp="1" noRot="1" noChangeAspect="1" noChangeArrowheads="1" noTextEdit="1"/>
          </p:cNvSpPr>
          <p:nvPr>
            <p:ph type="sldImg"/>
          </p:nvPr>
        </p:nvSpPr>
        <p:spPr>
          <a:xfrm>
            <a:off x="1177925" y="698500"/>
            <a:ext cx="4637088" cy="3476625"/>
          </a:xfrm>
          <a:solidFill>
            <a:srgbClr val="FFFFFF"/>
          </a:solidFill>
          <a:ln/>
        </p:spPr>
      </p:sp>
      <p:sp>
        <p:nvSpPr>
          <p:cNvPr id="55300" name="Rectangle 3">
            <a:extLst>
              <a:ext uri="{FF2B5EF4-FFF2-40B4-BE49-F238E27FC236}">
                <a16:creationId xmlns:a16="http://schemas.microsoft.com/office/drawing/2014/main" id="{7EF5787A-F4B0-847D-5CBF-BA4325C9DCD4}"/>
              </a:ext>
            </a:extLst>
          </p:cNvPr>
          <p:cNvSpPr>
            <a:spLocks noGrp="1" noChangeArrowheads="1"/>
          </p:cNvSpPr>
          <p:nvPr>
            <p:ph type="body" idx="1"/>
          </p:nvPr>
        </p:nvSpPr>
        <p:spPr>
          <a:xfrm>
            <a:off x="935417" y="4409004"/>
            <a:ext cx="5122135" cy="4175340"/>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4074402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16151-78AF-9785-E865-A03CE6410B7C}"/>
            </a:ext>
          </a:extLst>
        </p:cNvPr>
        <p:cNvGrpSpPr/>
        <p:nvPr/>
      </p:nvGrpSpPr>
      <p:grpSpPr>
        <a:xfrm>
          <a:off x="0" y="0"/>
          <a:ext cx="0" cy="0"/>
          <a:chOff x="0" y="0"/>
          <a:chExt cx="0" cy="0"/>
        </a:xfrm>
      </p:grpSpPr>
      <p:sp>
        <p:nvSpPr>
          <p:cNvPr id="55298" name="Rectangle 7">
            <a:extLst>
              <a:ext uri="{FF2B5EF4-FFF2-40B4-BE49-F238E27FC236}">
                <a16:creationId xmlns:a16="http://schemas.microsoft.com/office/drawing/2014/main" id="{9D63B747-F7C0-3893-D128-B5FAA7CB535B}"/>
              </a:ext>
            </a:extLst>
          </p:cNvPr>
          <p:cNvSpPr>
            <a:spLocks noGrp="1" noChangeArrowheads="1"/>
          </p:cNvSpPr>
          <p:nvPr>
            <p:ph type="sldNum" sz="quarter" idx="5"/>
          </p:nvPr>
        </p:nvSpPr>
        <p:spPr>
          <a:noFill/>
        </p:spPr>
        <p:txBody>
          <a:bodyPr/>
          <a:lstStyle/>
          <a:p>
            <a:fld id="{727C5776-82E6-3748-AA0F-35946F16CA47}" type="slidenum">
              <a:rPr lang="en-US"/>
              <a:pPr/>
              <a:t>15</a:t>
            </a:fld>
            <a:endParaRPr lang="en-US" dirty="0"/>
          </a:p>
        </p:txBody>
      </p:sp>
      <p:sp>
        <p:nvSpPr>
          <p:cNvPr id="55299" name="Rectangle 2">
            <a:extLst>
              <a:ext uri="{FF2B5EF4-FFF2-40B4-BE49-F238E27FC236}">
                <a16:creationId xmlns:a16="http://schemas.microsoft.com/office/drawing/2014/main" id="{EE7FAEAE-C322-3755-AEF3-4FF95A518132}"/>
              </a:ext>
            </a:extLst>
          </p:cNvPr>
          <p:cNvSpPr>
            <a:spLocks noGrp="1" noRot="1" noChangeAspect="1" noChangeArrowheads="1" noTextEdit="1"/>
          </p:cNvSpPr>
          <p:nvPr>
            <p:ph type="sldImg"/>
          </p:nvPr>
        </p:nvSpPr>
        <p:spPr>
          <a:xfrm>
            <a:off x="1177925" y="698500"/>
            <a:ext cx="4637088" cy="3476625"/>
          </a:xfrm>
          <a:solidFill>
            <a:srgbClr val="FFFFFF"/>
          </a:solidFill>
          <a:ln/>
        </p:spPr>
      </p:sp>
      <p:sp>
        <p:nvSpPr>
          <p:cNvPr id="55300" name="Rectangle 3">
            <a:extLst>
              <a:ext uri="{FF2B5EF4-FFF2-40B4-BE49-F238E27FC236}">
                <a16:creationId xmlns:a16="http://schemas.microsoft.com/office/drawing/2014/main" id="{5BBB3BDC-4A10-E424-BB06-EF05BBF4B726}"/>
              </a:ext>
            </a:extLst>
          </p:cNvPr>
          <p:cNvSpPr>
            <a:spLocks noGrp="1" noChangeArrowheads="1"/>
          </p:cNvSpPr>
          <p:nvPr>
            <p:ph type="body" idx="1"/>
          </p:nvPr>
        </p:nvSpPr>
        <p:spPr>
          <a:xfrm>
            <a:off x="935417" y="4409004"/>
            <a:ext cx="5122135" cy="4175340"/>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3516746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F33556E4-4D62-774E-ACE5-F60CE445EEE7}" type="slidenum">
              <a:rPr lang="en-US"/>
              <a:pPr/>
              <a:t>16</a:t>
            </a:fld>
            <a:endParaRPr lang="en-US" dirty="0"/>
          </a:p>
        </p:txBody>
      </p:sp>
      <p:sp>
        <p:nvSpPr>
          <p:cNvPr id="73731" name="Rectangle 2"/>
          <p:cNvSpPr>
            <a:spLocks noGrp="1" noRot="1" noChangeAspect="1" noChangeArrowheads="1"/>
          </p:cNvSpPr>
          <p:nvPr>
            <p:ph type="sldImg"/>
          </p:nvPr>
        </p:nvSpPr>
        <p:spPr>
          <a:xfrm>
            <a:off x="1152525" y="685800"/>
            <a:ext cx="4679950" cy="3509963"/>
          </a:xfrm>
          <a:solidFill>
            <a:srgbClr val="FFFFFF"/>
          </a:solidFill>
          <a:ln/>
        </p:spPr>
      </p:sp>
      <p:sp>
        <p:nvSpPr>
          <p:cNvPr id="73732"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r>
              <a:rPr lang="en-US" dirty="0"/>
              <a:t> apply a standard graphics technique to create the illusion of movement</a:t>
            </a:r>
          </a:p>
        </p:txBody>
      </p:sp>
    </p:spTree>
    <p:extLst>
      <p:ext uri="{BB962C8B-B14F-4D97-AF65-F5344CB8AC3E}">
        <p14:creationId xmlns:p14="http://schemas.microsoft.com/office/powerpoint/2010/main" val="1447828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727C5776-82E6-3748-AA0F-35946F16CA47}" type="slidenum">
              <a:rPr lang="en-US"/>
              <a:pPr/>
              <a:t>17</a:t>
            </a:fld>
            <a:endParaRPr lang="en-US" dirty="0"/>
          </a:p>
        </p:txBody>
      </p:sp>
      <p:sp>
        <p:nvSpPr>
          <p:cNvPr id="55299" name="Rectangle 2"/>
          <p:cNvSpPr>
            <a:spLocks noGrp="1" noRot="1" noChangeAspect="1" noChangeArrowheads="1" noTextEdit="1"/>
          </p:cNvSpPr>
          <p:nvPr>
            <p:ph type="sldImg"/>
          </p:nvPr>
        </p:nvSpPr>
        <p:spPr>
          <a:xfrm>
            <a:off x="1177925" y="698500"/>
            <a:ext cx="4637088" cy="3476625"/>
          </a:xfrm>
          <a:solidFill>
            <a:srgbClr val="FFFFFF"/>
          </a:solidFill>
          <a:ln/>
        </p:spPr>
      </p:sp>
      <p:sp>
        <p:nvSpPr>
          <p:cNvPr id="55300" name="Rectangle 3"/>
          <p:cNvSpPr>
            <a:spLocks noGrp="1" noChangeArrowheads="1"/>
          </p:cNvSpPr>
          <p:nvPr>
            <p:ph type="body" idx="1"/>
          </p:nvPr>
        </p:nvSpPr>
        <p:spPr>
          <a:xfrm>
            <a:off x="935417" y="4409004"/>
            <a:ext cx="5122135" cy="4175340"/>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29353098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1FCD09-8C4E-EAFC-CFBE-220CE590EF64}"/>
            </a:ext>
          </a:extLst>
        </p:cNvPr>
        <p:cNvGrpSpPr/>
        <p:nvPr/>
      </p:nvGrpSpPr>
      <p:grpSpPr>
        <a:xfrm>
          <a:off x="0" y="0"/>
          <a:ext cx="0" cy="0"/>
          <a:chOff x="0" y="0"/>
          <a:chExt cx="0" cy="0"/>
        </a:xfrm>
      </p:grpSpPr>
      <p:sp>
        <p:nvSpPr>
          <p:cNvPr id="55298" name="Rectangle 7">
            <a:extLst>
              <a:ext uri="{FF2B5EF4-FFF2-40B4-BE49-F238E27FC236}">
                <a16:creationId xmlns:a16="http://schemas.microsoft.com/office/drawing/2014/main" id="{D868698F-EA45-587D-E392-3325F0742C44}"/>
              </a:ext>
            </a:extLst>
          </p:cNvPr>
          <p:cNvSpPr>
            <a:spLocks noGrp="1" noChangeArrowheads="1"/>
          </p:cNvSpPr>
          <p:nvPr>
            <p:ph type="sldNum" sz="quarter" idx="5"/>
          </p:nvPr>
        </p:nvSpPr>
        <p:spPr>
          <a:noFill/>
        </p:spPr>
        <p:txBody>
          <a:bodyPr/>
          <a:lstStyle/>
          <a:p>
            <a:fld id="{727C5776-82E6-3748-AA0F-35946F16CA47}" type="slidenum">
              <a:rPr lang="en-US"/>
              <a:pPr/>
              <a:t>18</a:t>
            </a:fld>
            <a:endParaRPr lang="en-US" dirty="0"/>
          </a:p>
        </p:txBody>
      </p:sp>
      <p:sp>
        <p:nvSpPr>
          <p:cNvPr id="55299" name="Rectangle 2">
            <a:extLst>
              <a:ext uri="{FF2B5EF4-FFF2-40B4-BE49-F238E27FC236}">
                <a16:creationId xmlns:a16="http://schemas.microsoft.com/office/drawing/2014/main" id="{2B724BE0-511D-7346-87E7-AC72F5F41B21}"/>
              </a:ext>
            </a:extLst>
          </p:cNvPr>
          <p:cNvSpPr>
            <a:spLocks noGrp="1" noRot="1" noChangeAspect="1" noChangeArrowheads="1" noTextEdit="1"/>
          </p:cNvSpPr>
          <p:nvPr>
            <p:ph type="sldImg"/>
          </p:nvPr>
        </p:nvSpPr>
        <p:spPr>
          <a:xfrm>
            <a:off x="1177925" y="698500"/>
            <a:ext cx="4637088" cy="3476625"/>
          </a:xfrm>
          <a:solidFill>
            <a:srgbClr val="FFFFFF"/>
          </a:solidFill>
          <a:ln/>
        </p:spPr>
      </p:sp>
      <p:sp>
        <p:nvSpPr>
          <p:cNvPr id="55300" name="Rectangle 3">
            <a:extLst>
              <a:ext uri="{FF2B5EF4-FFF2-40B4-BE49-F238E27FC236}">
                <a16:creationId xmlns:a16="http://schemas.microsoft.com/office/drawing/2014/main" id="{F9E43B86-7361-E443-76E1-B33F972D1AFD}"/>
              </a:ext>
            </a:extLst>
          </p:cNvPr>
          <p:cNvSpPr>
            <a:spLocks noGrp="1" noChangeArrowheads="1"/>
          </p:cNvSpPr>
          <p:nvPr>
            <p:ph type="body" idx="1"/>
          </p:nvPr>
        </p:nvSpPr>
        <p:spPr>
          <a:xfrm>
            <a:off x="935417" y="4409004"/>
            <a:ext cx="5122135" cy="4175340"/>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2434744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06C1E429-B6E8-C048-8423-69211704A4C8}" type="slidenum">
              <a:rPr lang="en-US"/>
              <a:pPr/>
              <a:t>19</a:t>
            </a:fld>
            <a:endParaRPr lang="en-US" dirty="0"/>
          </a:p>
        </p:txBody>
      </p:sp>
      <p:sp>
        <p:nvSpPr>
          <p:cNvPr id="79875" name="Rectangle 2"/>
          <p:cNvSpPr>
            <a:spLocks noGrp="1" noRot="1" noChangeAspect="1" noChangeArrowheads="1"/>
          </p:cNvSpPr>
          <p:nvPr>
            <p:ph type="sldImg"/>
          </p:nvPr>
        </p:nvSpPr>
        <p:spPr>
          <a:xfrm>
            <a:off x="1152525" y="685800"/>
            <a:ext cx="4679950" cy="3509963"/>
          </a:xfrm>
          <a:solidFill>
            <a:srgbClr val="FFFFFF"/>
          </a:solidFill>
          <a:ln/>
        </p:spPr>
      </p:sp>
      <p:sp>
        <p:nvSpPr>
          <p:cNvPr id="79876"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24707198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7620F126-03E2-CA41-ABDC-698F913D5E03}" type="slidenum">
              <a:rPr lang="en-US"/>
              <a:pPr/>
              <a:t>20</a:t>
            </a:fld>
            <a:endParaRPr 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514915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22</a:t>
            </a:fld>
            <a:endParaRPr lang="en-US" dirty="0"/>
          </a:p>
        </p:txBody>
      </p:sp>
    </p:spTree>
    <p:extLst>
      <p:ext uri="{BB962C8B-B14F-4D97-AF65-F5344CB8AC3E}">
        <p14:creationId xmlns:p14="http://schemas.microsoft.com/office/powerpoint/2010/main" val="3533763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F66AA69F-791B-1E43-9917-E5192A2F78E4}" type="slidenum">
              <a:rPr lang="en-US"/>
              <a:pPr/>
              <a:t>3</a:t>
            </a:fld>
            <a:endParaRPr lang="en-US" dirty="0"/>
          </a:p>
        </p:txBody>
      </p:sp>
      <p:sp>
        <p:nvSpPr>
          <p:cNvPr id="61443" name="Rectangle 2"/>
          <p:cNvSpPr>
            <a:spLocks noGrp="1" noRot="1" noChangeAspect="1" noChangeArrowheads="1"/>
          </p:cNvSpPr>
          <p:nvPr>
            <p:ph type="sldImg"/>
          </p:nvPr>
        </p:nvSpPr>
        <p:spPr>
          <a:xfrm>
            <a:off x="1152525" y="685800"/>
            <a:ext cx="4679950" cy="3509963"/>
          </a:xfrm>
          <a:solidFill>
            <a:srgbClr val="FFFFFF"/>
          </a:solidFill>
          <a:ln/>
        </p:spPr>
      </p:sp>
      <p:sp>
        <p:nvSpPr>
          <p:cNvPr id="61444"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2322556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latin typeface="Arial" charset="0"/>
              </a:rPr>
              <a:t>When you play an A by plucking a guitar string, pushing air through a trumpet, or causing a small cone to vibrate in a speaker, this sine wave is the prominent part of the sound that you hear and is recognizable as concert A. We measure frequency in hertz (cycles per second). When you double or halve the frequency, you move up or down an octave on the scale. For example 880 hertz is one octave above concert A and 110 hertz is two octaves below concert A. For reference, the frequency range of human hearing is about 20 to 20,000 hertz. </a:t>
            </a:r>
          </a:p>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23</a:t>
            </a:fld>
            <a:endParaRPr lang="en-US" dirty="0"/>
          </a:p>
        </p:txBody>
      </p:sp>
    </p:spTree>
    <p:extLst>
      <p:ext uri="{BB962C8B-B14F-4D97-AF65-F5344CB8AC3E}">
        <p14:creationId xmlns:p14="http://schemas.microsoft.com/office/powerpoint/2010/main" val="19263246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24</a:t>
            </a:fld>
            <a:endParaRPr lang="en-US" dirty="0"/>
          </a:p>
        </p:txBody>
      </p:sp>
    </p:spTree>
    <p:extLst>
      <p:ext uri="{BB962C8B-B14F-4D97-AF65-F5344CB8AC3E}">
        <p14:creationId xmlns:p14="http://schemas.microsoft.com/office/powerpoint/2010/main" val="33400550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25</a:t>
            </a:fld>
            <a:endParaRPr lang="en-US" dirty="0"/>
          </a:p>
        </p:txBody>
      </p:sp>
    </p:spTree>
    <p:extLst>
      <p:ext uri="{BB962C8B-B14F-4D97-AF65-F5344CB8AC3E}">
        <p14:creationId xmlns:p14="http://schemas.microsoft.com/office/powerpoint/2010/main" val="14379306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26</a:t>
            </a:fld>
            <a:endParaRPr lang="en-US" dirty="0"/>
          </a:p>
        </p:txBody>
      </p:sp>
    </p:spTree>
    <p:extLst>
      <p:ext uri="{BB962C8B-B14F-4D97-AF65-F5344CB8AC3E}">
        <p14:creationId xmlns:p14="http://schemas.microsoft.com/office/powerpoint/2010/main" val="3118879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27</a:t>
            </a:fld>
            <a:endParaRPr lang="en-US" dirty="0"/>
          </a:p>
        </p:txBody>
      </p:sp>
    </p:spTree>
    <p:extLst>
      <p:ext uri="{BB962C8B-B14F-4D97-AF65-F5344CB8AC3E}">
        <p14:creationId xmlns:p14="http://schemas.microsoft.com/office/powerpoint/2010/main" val="1384835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28</a:t>
            </a:fld>
            <a:endParaRPr lang="en-US" dirty="0"/>
          </a:p>
        </p:txBody>
      </p:sp>
    </p:spTree>
    <p:extLst>
      <p:ext uri="{BB962C8B-B14F-4D97-AF65-F5344CB8AC3E}">
        <p14:creationId xmlns:p14="http://schemas.microsoft.com/office/powerpoint/2010/main" val="8362477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charset="0"/>
              </a:rPr>
              <a:t>Analogous to the code we wrote to plot a function by sampling at a uniformly space set of points</a:t>
            </a:r>
          </a:p>
          <a:p>
            <a:r>
              <a:rPr lang="en-US" dirty="0">
                <a:latin typeface="Arial" charset="0"/>
              </a:rPr>
              <a:t>now, we want to *play* the sine wave to a speaker instead of displaying it on the screen</a:t>
            </a:r>
          </a:p>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29</a:t>
            </a:fld>
            <a:endParaRPr lang="en-US" dirty="0"/>
          </a:p>
        </p:txBody>
      </p:sp>
    </p:spTree>
    <p:extLst>
      <p:ext uri="{BB962C8B-B14F-4D97-AF65-F5344CB8AC3E}">
        <p14:creationId xmlns:p14="http://schemas.microsoft.com/office/powerpoint/2010/main" val="16681276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ACF9FA7-3F23-6B4C-932C-E2C8C76C40D9}" type="slidenum">
              <a:rPr lang="en-US"/>
              <a:pPr/>
              <a:t>30</a:t>
            </a:fld>
            <a:endParaRPr lang="en-US" dirty="0"/>
          </a:p>
        </p:txBody>
      </p:sp>
      <p:sp>
        <p:nvSpPr>
          <p:cNvPr id="18435" name="Rectangle 2"/>
          <p:cNvSpPr>
            <a:spLocks noGrp="1" noRot="1" noChangeAspect="1" noChangeArrowheads="1"/>
          </p:cNvSpPr>
          <p:nvPr>
            <p:ph type="sldImg"/>
          </p:nvPr>
        </p:nvSpPr>
        <p:spPr>
          <a:xfrm>
            <a:off x="1152525" y="685800"/>
            <a:ext cx="4679950" cy="3509963"/>
          </a:xfrm>
          <a:solidFill>
            <a:srgbClr val="FFFFFF"/>
          </a:solidFill>
          <a:ln/>
        </p:spPr>
      </p:sp>
      <p:sp>
        <p:nvSpPr>
          <p:cNvPr id="18436"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4195224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B836-4793-F7F6-DD02-B5E8B36C633C}"/>
            </a:ext>
          </a:extLst>
        </p:cNvPr>
        <p:cNvGrpSpPr/>
        <p:nvPr/>
      </p:nvGrpSpPr>
      <p:grpSpPr>
        <a:xfrm>
          <a:off x="0" y="0"/>
          <a:ext cx="0" cy="0"/>
          <a:chOff x="0" y="0"/>
          <a:chExt cx="0" cy="0"/>
        </a:xfrm>
      </p:grpSpPr>
      <p:sp>
        <p:nvSpPr>
          <p:cNvPr id="18434" name="Rectangle 7">
            <a:extLst>
              <a:ext uri="{FF2B5EF4-FFF2-40B4-BE49-F238E27FC236}">
                <a16:creationId xmlns:a16="http://schemas.microsoft.com/office/drawing/2014/main" id="{E3FB032B-9C89-E037-DD27-9F9B0DA85151}"/>
              </a:ext>
            </a:extLst>
          </p:cNvPr>
          <p:cNvSpPr>
            <a:spLocks noGrp="1" noChangeArrowheads="1"/>
          </p:cNvSpPr>
          <p:nvPr>
            <p:ph type="sldNum" sz="quarter" idx="5"/>
          </p:nvPr>
        </p:nvSpPr>
        <p:spPr>
          <a:noFill/>
        </p:spPr>
        <p:txBody>
          <a:bodyPr/>
          <a:lstStyle/>
          <a:p>
            <a:fld id="{6ACF9FA7-3F23-6B4C-932C-E2C8C76C40D9}" type="slidenum">
              <a:rPr lang="en-US"/>
              <a:pPr/>
              <a:t>31</a:t>
            </a:fld>
            <a:endParaRPr lang="en-US" dirty="0"/>
          </a:p>
        </p:txBody>
      </p:sp>
      <p:sp>
        <p:nvSpPr>
          <p:cNvPr id="18435" name="Rectangle 2">
            <a:extLst>
              <a:ext uri="{FF2B5EF4-FFF2-40B4-BE49-F238E27FC236}">
                <a16:creationId xmlns:a16="http://schemas.microsoft.com/office/drawing/2014/main" id="{83537858-7302-8C10-D303-ECE083640658}"/>
              </a:ext>
            </a:extLst>
          </p:cNvPr>
          <p:cNvSpPr>
            <a:spLocks noGrp="1" noRot="1" noChangeAspect="1" noChangeArrowheads="1"/>
          </p:cNvSpPr>
          <p:nvPr>
            <p:ph type="sldImg"/>
          </p:nvPr>
        </p:nvSpPr>
        <p:spPr>
          <a:xfrm>
            <a:off x="1152525" y="685800"/>
            <a:ext cx="4679950" cy="3509963"/>
          </a:xfrm>
          <a:solidFill>
            <a:srgbClr val="FFFFFF"/>
          </a:solidFill>
          <a:ln/>
        </p:spPr>
      </p:sp>
      <p:sp>
        <p:nvSpPr>
          <p:cNvPr id="18436" name="Rectangle 3">
            <a:extLst>
              <a:ext uri="{FF2B5EF4-FFF2-40B4-BE49-F238E27FC236}">
                <a16:creationId xmlns:a16="http://schemas.microsoft.com/office/drawing/2014/main" id="{9762D748-FA37-15CD-A24C-DC4570F809AF}"/>
              </a:ext>
            </a:extLst>
          </p:cNvPr>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34868825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31895-C913-F17F-DD2C-C0E2626C8074}"/>
            </a:ext>
          </a:extLst>
        </p:cNvPr>
        <p:cNvGrpSpPr/>
        <p:nvPr/>
      </p:nvGrpSpPr>
      <p:grpSpPr>
        <a:xfrm>
          <a:off x="0" y="0"/>
          <a:ext cx="0" cy="0"/>
          <a:chOff x="0" y="0"/>
          <a:chExt cx="0" cy="0"/>
        </a:xfrm>
      </p:grpSpPr>
      <p:sp>
        <p:nvSpPr>
          <p:cNvPr id="18434" name="Rectangle 7">
            <a:extLst>
              <a:ext uri="{FF2B5EF4-FFF2-40B4-BE49-F238E27FC236}">
                <a16:creationId xmlns:a16="http://schemas.microsoft.com/office/drawing/2014/main" id="{62477038-E441-1582-5848-C94E2193B669}"/>
              </a:ext>
            </a:extLst>
          </p:cNvPr>
          <p:cNvSpPr>
            <a:spLocks noGrp="1" noChangeArrowheads="1"/>
          </p:cNvSpPr>
          <p:nvPr>
            <p:ph type="sldNum" sz="quarter" idx="5"/>
          </p:nvPr>
        </p:nvSpPr>
        <p:spPr>
          <a:noFill/>
        </p:spPr>
        <p:txBody>
          <a:bodyPr/>
          <a:lstStyle/>
          <a:p>
            <a:fld id="{6ACF9FA7-3F23-6B4C-932C-E2C8C76C40D9}" type="slidenum">
              <a:rPr lang="en-US"/>
              <a:pPr/>
              <a:t>32</a:t>
            </a:fld>
            <a:endParaRPr lang="en-US" dirty="0"/>
          </a:p>
        </p:txBody>
      </p:sp>
      <p:sp>
        <p:nvSpPr>
          <p:cNvPr id="18435" name="Rectangle 2">
            <a:extLst>
              <a:ext uri="{FF2B5EF4-FFF2-40B4-BE49-F238E27FC236}">
                <a16:creationId xmlns:a16="http://schemas.microsoft.com/office/drawing/2014/main" id="{AD30F92E-CA41-2881-39E8-0C68818276DF}"/>
              </a:ext>
            </a:extLst>
          </p:cNvPr>
          <p:cNvSpPr>
            <a:spLocks noGrp="1" noRot="1" noChangeAspect="1" noChangeArrowheads="1"/>
          </p:cNvSpPr>
          <p:nvPr>
            <p:ph type="sldImg"/>
          </p:nvPr>
        </p:nvSpPr>
        <p:spPr>
          <a:xfrm>
            <a:off x="1152525" y="685800"/>
            <a:ext cx="4679950" cy="3509963"/>
          </a:xfrm>
          <a:solidFill>
            <a:srgbClr val="FFFFFF"/>
          </a:solidFill>
          <a:ln/>
        </p:spPr>
      </p:sp>
      <p:sp>
        <p:nvSpPr>
          <p:cNvPr id="18436" name="Rectangle 3">
            <a:extLst>
              <a:ext uri="{FF2B5EF4-FFF2-40B4-BE49-F238E27FC236}">
                <a16:creationId xmlns:a16="http://schemas.microsoft.com/office/drawing/2014/main" id="{D64A5B59-ECFE-07FD-2025-8A3F9489CABA}"/>
              </a:ext>
            </a:extLst>
          </p:cNvPr>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1551318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F66AA69F-791B-1E43-9917-E5192A2F78E4}" type="slidenum">
              <a:rPr lang="en-US"/>
              <a:pPr/>
              <a:t>4</a:t>
            </a:fld>
            <a:endParaRPr lang="en-US" dirty="0"/>
          </a:p>
        </p:txBody>
      </p:sp>
      <p:sp>
        <p:nvSpPr>
          <p:cNvPr id="61443" name="Rectangle 2"/>
          <p:cNvSpPr>
            <a:spLocks noGrp="1" noRot="1" noChangeAspect="1" noChangeArrowheads="1"/>
          </p:cNvSpPr>
          <p:nvPr>
            <p:ph type="sldImg"/>
          </p:nvPr>
        </p:nvSpPr>
        <p:spPr>
          <a:xfrm>
            <a:off x="1152525" y="685800"/>
            <a:ext cx="4679950" cy="3509963"/>
          </a:xfrm>
          <a:solidFill>
            <a:srgbClr val="FFFFFF"/>
          </a:solidFill>
          <a:ln/>
        </p:spPr>
      </p:sp>
      <p:sp>
        <p:nvSpPr>
          <p:cNvPr id="61444"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415767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33B95-C514-1965-8361-CBF9741C4FD6}"/>
            </a:ext>
          </a:extLst>
        </p:cNvPr>
        <p:cNvGrpSpPr/>
        <p:nvPr/>
      </p:nvGrpSpPr>
      <p:grpSpPr>
        <a:xfrm>
          <a:off x="0" y="0"/>
          <a:ext cx="0" cy="0"/>
          <a:chOff x="0" y="0"/>
          <a:chExt cx="0" cy="0"/>
        </a:xfrm>
      </p:grpSpPr>
      <p:sp>
        <p:nvSpPr>
          <p:cNvPr id="18434" name="Rectangle 7">
            <a:extLst>
              <a:ext uri="{FF2B5EF4-FFF2-40B4-BE49-F238E27FC236}">
                <a16:creationId xmlns:a16="http://schemas.microsoft.com/office/drawing/2014/main" id="{3B3591FA-621B-3FDA-4DE1-29477DF1B400}"/>
              </a:ext>
            </a:extLst>
          </p:cNvPr>
          <p:cNvSpPr>
            <a:spLocks noGrp="1" noChangeArrowheads="1"/>
          </p:cNvSpPr>
          <p:nvPr>
            <p:ph type="sldNum" sz="quarter" idx="5"/>
          </p:nvPr>
        </p:nvSpPr>
        <p:spPr>
          <a:noFill/>
        </p:spPr>
        <p:txBody>
          <a:bodyPr/>
          <a:lstStyle/>
          <a:p>
            <a:fld id="{6ACF9FA7-3F23-6B4C-932C-E2C8C76C40D9}" type="slidenum">
              <a:rPr lang="en-US"/>
              <a:pPr/>
              <a:t>33</a:t>
            </a:fld>
            <a:endParaRPr lang="en-US" dirty="0"/>
          </a:p>
        </p:txBody>
      </p:sp>
      <p:sp>
        <p:nvSpPr>
          <p:cNvPr id="18435" name="Rectangle 2">
            <a:extLst>
              <a:ext uri="{FF2B5EF4-FFF2-40B4-BE49-F238E27FC236}">
                <a16:creationId xmlns:a16="http://schemas.microsoft.com/office/drawing/2014/main" id="{031FB6CA-DCE8-B4ED-85A6-09C135D3CC4C}"/>
              </a:ext>
            </a:extLst>
          </p:cNvPr>
          <p:cNvSpPr>
            <a:spLocks noGrp="1" noRot="1" noChangeAspect="1" noChangeArrowheads="1"/>
          </p:cNvSpPr>
          <p:nvPr>
            <p:ph type="sldImg"/>
          </p:nvPr>
        </p:nvSpPr>
        <p:spPr>
          <a:xfrm>
            <a:off x="1152525" y="685800"/>
            <a:ext cx="4679950" cy="3509963"/>
          </a:xfrm>
          <a:solidFill>
            <a:srgbClr val="FFFFFF"/>
          </a:solidFill>
          <a:ln/>
        </p:spPr>
      </p:sp>
      <p:sp>
        <p:nvSpPr>
          <p:cNvPr id="18436" name="Rectangle 3">
            <a:extLst>
              <a:ext uri="{FF2B5EF4-FFF2-40B4-BE49-F238E27FC236}">
                <a16:creationId xmlns:a16="http://schemas.microsoft.com/office/drawing/2014/main" id="{106A1BF0-4495-68B5-DCF7-878B77EBD66C}"/>
              </a:ext>
            </a:extLst>
          </p:cNvPr>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41415308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ACF9FA7-3F23-6B4C-932C-E2C8C76C40D9}" type="slidenum">
              <a:rPr lang="en-US"/>
              <a:pPr/>
              <a:t>34</a:t>
            </a:fld>
            <a:endParaRPr lang="en-US" dirty="0"/>
          </a:p>
        </p:txBody>
      </p:sp>
      <p:sp>
        <p:nvSpPr>
          <p:cNvPr id="18435" name="Rectangle 2"/>
          <p:cNvSpPr>
            <a:spLocks noGrp="1" noRot="1" noChangeAspect="1" noChangeArrowheads="1"/>
          </p:cNvSpPr>
          <p:nvPr>
            <p:ph type="sldImg"/>
          </p:nvPr>
        </p:nvSpPr>
        <p:spPr>
          <a:xfrm>
            <a:off x="1152525" y="685800"/>
            <a:ext cx="4679950" cy="3509963"/>
          </a:xfrm>
          <a:solidFill>
            <a:srgbClr val="FFFFFF"/>
          </a:solidFill>
          <a:ln/>
        </p:spPr>
      </p:sp>
      <p:sp>
        <p:nvSpPr>
          <p:cNvPr id="18436"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39738838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ACF9FA7-3F23-6B4C-932C-E2C8C76C40D9}" type="slidenum">
              <a:rPr lang="en-US"/>
              <a:pPr/>
              <a:t>35</a:t>
            </a:fld>
            <a:endParaRPr lang="en-US" dirty="0"/>
          </a:p>
        </p:txBody>
      </p:sp>
      <p:sp>
        <p:nvSpPr>
          <p:cNvPr id="18435" name="Rectangle 2"/>
          <p:cNvSpPr>
            <a:spLocks noGrp="1" noRot="1" noChangeAspect="1" noChangeArrowheads="1"/>
          </p:cNvSpPr>
          <p:nvPr>
            <p:ph type="sldImg"/>
          </p:nvPr>
        </p:nvSpPr>
        <p:spPr>
          <a:xfrm>
            <a:off x="1152525" y="685800"/>
            <a:ext cx="4679950" cy="3509963"/>
          </a:xfrm>
          <a:solidFill>
            <a:srgbClr val="FFFFFF"/>
          </a:solidFill>
          <a:ln/>
        </p:spPr>
      </p:sp>
      <p:sp>
        <p:nvSpPr>
          <p:cNvPr id="18436"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2850847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txBox="1">
            <a:spLocks noGrp="1" noChangeArrowheads="1"/>
          </p:cNvSpPr>
          <p:nvPr/>
        </p:nvSpPr>
        <p:spPr bwMode="auto">
          <a:xfrm>
            <a:off x="3961557" y="8838669"/>
            <a:ext cx="3029793" cy="433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8823" tIns="0" rIns="18823" bIns="0" anchor="b"/>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a:solidFill>
                  <a:schemeClr val="tx1"/>
                </a:solidFill>
                <a:latin typeface="Arial" charset="0"/>
                <a:ea typeface="ＭＳ Ｐゴシック" charset="0"/>
              </a:defRPr>
            </a:lvl9pPr>
          </a:lstStyle>
          <a:p>
            <a:pPr algn="r">
              <a:defRPr/>
            </a:pPr>
            <a:fld id="{10D3D8A3-02AB-FE47-A3D4-2CAD85DF4686}" type="slidenum">
              <a:rPr lang="he-IL" sz="1000" i="1">
                <a:latin typeface="Times New Roman" charset="0"/>
                <a:cs typeface="Times New Roman" charset="0"/>
              </a:rPr>
              <a:pPr algn="r">
                <a:defRPr/>
              </a:pPr>
              <a:t>36</a:t>
            </a:fld>
            <a:endParaRPr lang="en-US" sz="1000" i="1" dirty="0">
              <a:latin typeface="Times New Roman" charset="0"/>
              <a:cs typeface="Times New Roman" charset="0"/>
            </a:endParaRPr>
          </a:p>
        </p:txBody>
      </p:sp>
      <p:sp>
        <p:nvSpPr>
          <p:cNvPr id="71683" name="Rectangle 2"/>
          <p:cNvSpPr>
            <a:spLocks noGrp="1" noRot="1" noChangeAspect="1" noChangeArrowheads="1" noTextEdit="1"/>
          </p:cNvSpPr>
          <p:nvPr>
            <p:ph type="sldImg"/>
          </p:nvPr>
        </p:nvSpPr>
        <p:spPr>
          <a:xfrm>
            <a:off x="1176338" y="696913"/>
            <a:ext cx="4640262" cy="3479800"/>
          </a:xfrm>
          <a:ln/>
        </p:spPr>
      </p:sp>
      <p:sp>
        <p:nvSpPr>
          <p:cNvPr id="71684" name="Rectangle 3"/>
          <p:cNvSpPr>
            <a:spLocks noGrp="1" noChangeArrowheads="1"/>
          </p:cNvSpPr>
          <p:nvPr>
            <p:ph type="body" idx="1"/>
          </p:nvPr>
        </p:nvSpPr>
        <p:spPr>
          <a:xfrm>
            <a:off x="933327" y="4408536"/>
            <a:ext cx="5124697" cy="4176735"/>
          </a:xfrm>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endParaRPr>
          </a:p>
        </p:txBody>
      </p:sp>
    </p:spTree>
    <p:extLst>
      <p:ext uri="{BB962C8B-B14F-4D97-AF65-F5344CB8AC3E}">
        <p14:creationId xmlns:p14="http://schemas.microsoft.com/office/powerpoint/2010/main" val="1771877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ACF9FA7-3F23-6B4C-932C-E2C8C76C40D9}" type="slidenum">
              <a:rPr lang="en-US"/>
              <a:pPr/>
              <a:t>37</a:t>
            </a:fld>
            <a:endParaRPr lang="en-US" dirty="0"/>
          </a:p>
        </p:txBody>
      </p:sp>
      <p:sp>
        <p:nvSpPr>
          <p:cNvPr id="18435" name="Rectangle 2"/>
          <p:cNvSpPr>
            <a:spLocks noGrp="1" noRot="1" noChangeAspect="1" noChangeArrowheads="1"/>
          </p:cNvSpPr>
          <p:nvPr>
            <p:ph type="sldImg"/>
          </p:nvPr>
        </p:nvSpPr>
        <p:spPr>
          <a:xfrm>
            <a:off x="1152525" y="685800"/>
            <a:ext cx="4679950" cy="3509963"/>
          </a:xfrm>
          <a:solidFill>
            <a:srgbClr val="FFFFFF"/>
          </a:solidFill>
          <a:ln/>
        </p:spPr>
      </p:sp>
      <p:sp>
        <p:nvSpPr>
          <p:cNvPr id="18436"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860329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ACF9FA7-3F23-6B4C-932C-E2C8C76C40D9}" type="slidenum">
              <a:rPr lang="en-US"/>
              <a:pPr/>
              <a:t>38</a:t>
            </a:fld>
            <a:endParaRPr lang="en-US" dirty="0"/>
          </a:p>
        </p:txBody>
      </p:sp>
      <p:sp>
        <p:nvSpPr>
          <p:cNvPr id="18435" name="Rectangle 2"/>
          <p:cNvSpPr>
            <a:spLocks noGrp="1" noRot="1" noChangeAspect="1" noChangeArrowheads="1"/>
          </p:cNvSpPr>
          <p:nvPr>
            <p:ph type="sldImg"/>
          </p:nvPr>
        </p:nvSpPr>
        <p:spPr>
          <a:xfrm>
            <a:off x="1152525" y="685800"/>
            <a:ext cx="4679950" cy="3509963"/>
          </a:xfrm>
          <a:solidFill>
            <a:srgbClr val="FFFFFF"/>
          </a:solidFill>
          <a:ln/>
        </p:spPr>
      </p:sp>
      <p:sp>
        <p:nvSpPr>
          <p:cNvPr id="18436"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7367921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ACF9FA7-3F23-6B4C-932C-E2C8C76C40D9}" type="slidenum">
              <a:rPr lang="en-US"/>
              <a:pPr/>
              <a:t>39</a:t>
            </a:fld>
            <a:endParaRPr lang="en-US" dirty="0"/>
          </a:p>
        </p:txBody>
      </p:sp>
      <p:sp>
        <p:nvSpPr>
          <p:cNvPr id="18435" name="Rectangle 2"/>
          <p:cNvSpPr>
            <a:spLocks noGrp="1" noRot="1" noChangeAspect="1" noChangeArrowheads="1"/>
          </p:cNvSpPr>
          <p:nvPr>
            <p:ph type="sldImg"/>
          </p:nvPr>
        </p:nvSpPr>
        <p:spPr>
          <a:xfrm>
            <a:off x="1152525" y="685800"/>
            <a:ext cx="4679950" cy="3509963"/>
          </a:xfrm>
          <a:solidFill>
            <a:srgbClr val="FFFFFF"/>
          </a:solidFill>
          <a:ln/>
        </p:spPr>
      </p:sp>
      <p:sp>
        <p:nvSpPr>
          <p:cNvPr id="18436"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31421720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ACF9FA7-3F23-6B4C-932C-E2C8C76C40D9}" type="slidenum">
              <a:rPr lang="en-US"/>
              <a:pPr/>
              <a:t>41</a:t>
            </a:fld>
            <a:endParaRPr lang="en-US" dirty="0"/>
          </a:p>
        </p:txBody>
      </p:sp>
      <p:sp>
        <p:nvSpPr>
          <p:cNvPr id="18435" name="Rectangle 2"/>
          <p:cNvSpPr>
            <a:spLocks noGrp="1" noRot="1" noChangeAspect="1" noChangeArrowheads="1"/>
          </p:cNvSpPr>
          <p:nvPr>
            <p:ph type="sldImg"/>
          </p:nvPr>
        </p:nvSpPr>
        <p:spPr>
          <a:xfrm>
            <a:off x="1152525" y="685800"/>
            <a:ext cx="4679950" cy="3509963"/>
          </a:xfrm>
          <a:solidFill>
            <a:srgbClr val="FFFFFF"/>
          </a:solidFill>
          <a:ln/>
        </p:spPr>
      </p:sp>
      <p:sp>
        <p:nvSpPr>
          <p:cNvPr id="18436"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3282372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ACF9FA7-3F23-6B4C-932C-E2C8C76C40D9}" type="slidenum">
              <a:rPr lang="en-US"/>
              <a:pPr/>
              <a:t>42</a:t>
            </a:fld>
            <a:endParaRPr lang="en-US" dirty="0"/>
          </a:p>
        </p:txBody>
      </p:sp>
      <p:sp>
        <p:nvSpPr>
          <p:cNvPr id="18435" name="Rectangle 2"/>
          <p:cNvSpPr>
            <a:spLocks noGrp="1" noRot="1" noChangeAspect="1" noChangeArrowheads="1"/>
          </p:cNvSpPr>
          <p:nvPr>
            <p:ph type="sldImg"/>
          </p:nvPr>
        </p:nvSpPr>
        <p:spPr>
          <a:xfrm>
            <a:off x="1152525" y="685800"/>
            <a:ext cx="4679950" cy="3509963"/>
          </a:xfrm>
          <a:solidFill>
            <a:srgbClr val="FFFFFF"/>
          </a:solidFill>
          <a:ln/>
        </p:spPr>
      </p:sp>
      <p:sp>
        <p:nvSpPr>
          <p:cNvPr id="18436"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716630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ACF9FA7-3F23-6B4C-932C-E2C8C76C40D9}" type="slidenum">
              <a:rPr lang="en-US"/>
              <a:pPr/>
              <a:t>43</a:t>
            </a:fld>
            <a:endParaRPr lang="en-US" dirty="0"/>
          </a:p>
        </p:txBody>
      </p:sp>
      <p:sp>
        <p:nvSpPr>
          <p:cNvPr id="18435" name="Rectangle 2"/>
          <p:cNvSpPr>
            <a:spLocks noGrp="1" noRot="1" noChangeAspect="1" noChangeArrowheads="1"/>
          </p:cNvSpPr>
          <p:nvPr>
            <p:ph type="sldImg"/>
          </p:nvPr>
        </p:nvSpPr>
        <p:spPr>
          <a:xfrm>
            <a:off x="1152525" y="685800"/>
            <a:ext cx="4679950" cy="3509963"/>
          </a:xfrm>
          <a:solidFill>
            <a:srgbClr val="FFFFFF"/>
          </a:solidFill>
          <a:ln/>
        </p:spPr>
      </p:sp>
      <p:sp>
        <p:nvSpPr>
          <p:cNvPr id="18436"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2082487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F66AA69F-791B-1E43-9917-E5192A2F78E4}" type="slidenum">
              <a:rPr lang="en-US"/>
              <a:pPr/>
              <a:t>5</a:t>
            </a:fld>
            <a:endParaRPr lang="en-US" dirty="0"/>
          </a:p>
        </p:txBody>
      </p:sp>
      <p:sp>
        <p:nvSpPr>
          <p:cNvPr id="61443" name="Rectangle 2"/>
          <p:cNvSpPr>
            <a:spLocks noGrp="1" noRot="1" noChangeAspect="1" noChangeArrowheads="1"/>
          </p:cNvSpPr>
          <p:nvPr>
            <p:ph type="sldImg"/>
          </p:nvPr>
        </p:nvSpPr>
        <p:spPr>
          <a:xfrm>
            <a:off x="1152525" y="685800"/>
            <a:ext cx="4679950" cy="3509963"/>
          </a:xfrm>
          <a:solidFill>
            <a:srgbClr val="FFFFFF"/>
          </a:solidFill>
          <a:ln/>
        </p:spPr>
      </p:sp>
      <p:sp>
        <p:nvSpPr>
          <p:cNvPr id="61444"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1831295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44</a:t>
            </a:fld>
            <a:endParaRPr lang="en-US" dirty="0"/>
          </a:p>
        </p:txBody>
      </p:sp>
    </p:spTree>
    <p:extLst>
      <p:ext uri="{BB962C8B-B14F-4D97-AF65-F5344CB8AC3E}">
        <p14:creationId xmlns:p14="http://schemas.microsoft.com/office/powerpoint/2010/main" val="36615487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45</a:t>
            </a:fld>
            <a:endParaRPr lang="en-US" dirty="0"/>
          </a:p>
        </p:txBody>
      </p:sp>
    </p:spTree>
    <p:extLst>
      <p:ext uri="{BB962C8B-B14F-4D97-AF65-F5344CB8AC3E}">
        <p14:creationId xmlns:p14="http://schemas.microsoft.com/office/powerpoint/2010/main" val="27158386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46</a:t>
            </a:fld>
            <a:endParaRPr lang="en-US" dirty="0"/>
          </a:p>
        </p:txBody>
      </p:sp>
    </p:spTree>
    <p:extLst>
      <p:ext uri="{BB962C8B-B14F-4D97-AF65-F5344CB8AC3E}">
        <p14:creationId xmlns:p14="http://schemas.microsoft.com/office/powerpoint/2010/main" val="20587532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830394C-FF05-7F4A-8CA1-FD97CF60A484}" type="slidenum">
              <a:rPr lang="en-US"/>
              <a:pPr/>
              <a:t>47</a:t>
            </a:fld>
            <a:endParaRPr lang="en-US" dirty="0"/>
          </a:p>
        </p:txBody>
      </p:sp>
    </p:spTree>
    <p:extLst>
      <p:ext uri="{BB962C8B-B14F-4D97-AF65-F5344CB8AC3E}">
        <p14:creationId xmlns:p14="http://schemas.microsoft.com/office/powerpoint/2010/main" val="29601794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p>
            <a:fld id="{6ACF9FA7-3F23-6B4C-932C-E2C8C76C40D9}" type="slidenum">
              <a:rPr lang="en-US"/>
              <a:pPr/>
              <a:t>48</a:t>
            </a:fld>
            <a:endParaRPr lang="en-US" dirty="0"/>
          </a:p>
        </p:txBody>
      </p:sp>
      <p:sp>
        <p:nvSpPr>
          <p:cNvPr id="18435" name="Rectangle 2"/>
          <p:cNvSpPr>
            <a:spLocks noGrp="1" noRot="1" noChangeAspect="1" noChangeArrowheads="1"/>
          </p:cNvSpPr>
          <p:nvPr>
            <p:ph type="sldImg"/>
          </p:nvPr>
        </p:nvSpPr>
        <p:spPr>
          <a:xfrm>
            <a:off x="1152525" y="685800"/>
            <a:ext cx="4679950" cy="3509963"/>
          </a:xfrm>
          <a:solidFill>
            <a:srgbClr val="FFFFFF"/>
          </a:solidFill>
          <a:ln/>
        </p:spPr>
      </p:sp>
      <p:sp>
        <p:nvSpPr>
          <p:cNvPr id="18436"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33989502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CC2E8-7872-9AB5-502F-B6C410F65AF4}"/>
            </a:ext>
          </a:extLst>
        </p:cNvPr>
        <p:cNvGrpSpPr/>
        <p:nvPr/>
      </p:nvGrpSpPr>
      <p:grpSpPr>
        <a:xfrm>
          <a:off x="0" y="0"/>
          <a:ext cx="0" cy="0"/>
          <a:chOff x="0" y="0"/>
          <a:chExt cx="0" cy="0"/>
        </a:xfrm>
      </p:grpSpPr>
      <p:sp>
        <p:nvSpPr>
          <p:cNvPr id="18434" name="Rectangle 7">
            <a:extLst>
              <a:ext uri="{FF2B5EF4-FFF2-40B4-BE49-F238E27FC236}">
                <a16:creationId xmlns:a16="http://schemas.microsoft.com/office/drawing/2014/main" id="{4AE9A23E-2061-46C3-F5AF-E51C6FEA5EE9}"/>
              </a:ext>
            </a:extLst>
          </p:cNvPr>
          <p:cNvSpPr>
            <a:spLocks noGrp="1" noChangeArrowheads="1"/>
          </p:cNvSpPr>
          <p:nvPr>
            <p:ph type="sldNum" sz="quarter" idx="5"/>
          </p:nvPr>
        </p:nvSpPr>
        <p:spPr>
          <a:noFill/>
        </p:spPr>
        <p:txBody>
          <a:bodyPr/>
          <a:lstStyle/>
          <a:p>
            <a:fld id="{6ACF9FA7-3F23-6B4C-932C-E2C8C76C40D9}" type="slidenum">
              <a:rPr lang="en-US"/>
              <a:pPr/>
              <a:t>49</a:t>
            </a:fld>
            <a:endParaRPr lang="en-US" dirty="0"/>
          </a:p>
        </p:txBody>
      </p:sp>
      <p:sp>
        <p:nvSpPr>
          <p:cNvPr id="18435" name="Rectangle 2">
            <a:extLst>
              <a:ext uri="{FF2B5EF4-FFF2-40B4-BE49-F238E27FC236}">
                <a16:creationId xmlns:a16="http://schemas.microsoft.com/office/drawing/2014/main" id="{5656EA2E-0D87-BD25-4464-D581F1493DDC}"/>
              </a:ext>
            </a:extLst>
          </p:cNvPr>
          <p:cNvSpPr>
            <a:spLocks noGrp="1" noRot="1" noChangeAspect="1" noChangeArrowheads="1"/>
          </p:cNvSpPr>
          <p:nvPr>
            <p:ph type="sldImg"/>
          </p:nvPr>
        </p:nvSpPr>
        <p:spPr>
          <a:xfrm>
            <a:off x="1152525" y="685800"/>
            <a:ext cx="4679950" cy="3509963"/>
          </a:xfrm>
          <a:solidFill>
            <a:srgbClr val="FFFFFF"/>
          </a:solidFill>
          <a:ln/>
        </p:spPr>
      </p:sp>
      <p:sp>
        <p:nvSpPr>
          <p:cNvPr id="18436" name="Rectangle 3">
            <a:extLst>
              <a:ext uri="{FF2B5EF4-FFF2-40B4-BE49-F238E27FC236}">
                <a16:creationId xmlns:a16="http://schemas.microsoft.com/office/drawing/2014/main" id="{7CCA4679-921C-C788-8FBC-2F8624356951}"/>
              </a:ext>
            </a:extLst>
          </p:cNvPr>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32175275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6EA6BA-1F62-7DC5-3FA6-F00F1F1B5931}"/>
            </a:ext>
          </a:extLst>
        </p:cNvPr>
        <p:cNvGrpSpPr/>
        <p:nvPr/>
      </p:nvGrpSpPr>
      <p:grpSpPr>
        <a:xfrm>
          <a:off x="0" y="0"/>
          <a:ext cx="0" cy="0"/>
          <a:chOff x="0" y="0"/>
          <a:chExt cx="0" cy="0"/>
        </a:xfrm>
      </p:grpSpPr>
      <p:sp>
        <p:nvSpPr>
          <p:cNvPr id="71682" name="Rectangle 5">
            <a:extLst>
              <a:ext uri="{FF2B5EF4-FFF2-40B4-BE49-F238E27FC236}">
                <a16:creationId xmlns:a16="http://schemas.microsoft.com/office/drawing/2014/main" id="{7C2D8F36-21D8-5C0A-D533-11F7D43CA363}"/>
              </a:ext>
            </a:extLst>
          </p:cNvPr>
          <p:cNvSpPr txBox="1">
            <a:spLocks noGrp="1" noChangeArrowheads="1"/>
          </p:cNvSpPr>
          <p:nvPr/>
        </p:nvSpPr>
        <p:spPr bwMode="auto">
          <a:xfrm>
            <a:off x="3961557" y="8838669"/>
            <a:ext cx="3029793" cy="433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18823" tIns="0" rIns="18823" bIns="0" anchor="b"/>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a:solidFill>
                  <a:schemeClr val="tx1"/>
                </a:solidFill>
                <a:latin typeface="Arial" charset="0"/>
                <a:ea typeface="ＭＳ Ｐゴシック" charset="0"/>
              </a:defRPr>
            </a:lvl9pPr>
          </a:lstStyle>
          <a:p>
            <a:pPr algn="r">
              <a:defRPr/>
            </a:pPr>
            <a:fld id="{10D3D8A3-02AB-FE47-A3D4-2CAD85DF4686}" type="slidenum">
              <a:rPr lang="he-IL" sz="1000" i="1">
                <a:latin typeface="Times New Roman" charset="0"/>
                <a:cs typeface="Times New Roman" charset="0"/>
              </a:rPr>
              <a:pPr algn="r">
                <a:defRPr/>
              </a:pPr>
              <a:t>50</a:t>
            </a:fld>
            <a:endParaRPr lang="en-US" sz="1000" i="1" dirty="0">
              <a:latin typeface="Times New Roman" charset="0"/>
              <a:cs typeface="Times New Roman" charset="0"/>
            </a:endParaRPr>
          </a:p>
        </p:txBody>
      </p:sp>
      <p:sp>
        <p:nvSpPr>
          <p:cNvPr id="71683" name="Rectangle 2">
            <a:extLst>
              <a:ext uri="{FF2B5EF4-FFF2-40B4-BE49-F238E27FC236}">
                <a16:creationId xmlns:a16="http://schemas.microsoft.com/office/drawing/2014/main" id="{A10BA85C-6A9D-08A5-A198-52C893D98E7B}"/>
              </a:ext>
            </a:extLst>
          </p:cNvPr>
          <p:cNvSpPr>
            <a:spLocks noGrp="1" noRot="1" noChangeAspect="1" noChangeArrowheads="1" noTextEdit="1"/>
          </p:cNvSpPr>
          <p:nvPr>
            <p:ph type="sldImg"/>
          </p:nvPr>
        </p:nvSpPr>
        <p:spPr>
          <a:xfrm>
            <a:off x="1176338" y="696913"/>
            <a:ext cx="4640262" cy="3479800"/>
          </a:xfrm>
          <a:ln/>
        </p:spPr>
      </p:sp>
      <p:sp>
        <p:nvSpPr>
          <p:cNvPr id="71684" name="Rectangle 3">
            <a:extLst>
              <a:ext uri="{FF2B5EF4-FFF2-40B4-BE49-F238E27FC236}">
                <a16:creationId xmlns:a16="http://schemas.microsoft.com/office/drawing/2014/main" id="{7165BE4F-185A-56FC-47DA-446AD870ED7A}"/>
              </a:ext>
            </a:extLst>
          </p:cNvPr>
          <p:cNvSpPr>
            <a:spLocks noGrp="1" noChangeArrowheads="1"/>
          </p:cNvSpPr>
          <p:nvPr>
            <p:ph type="body" idx="1"/>
          </p:nvPr>
        </p:nvSpPr>
        <p:spPr>
          <a:xfrm>
            <a:off x="933327" y="4408536"/>
            <a:ext cx="5124697" cy="4176735"/>
          </a:xfrm>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endParaRPr>
          </a:p>
        </p:txBody>
      </p:sp>
    </p:spTree>
    <p:extLst>
      <p:ext uri="{BB962C8B-B14F-4D97-AF65-F5344CB8AC3E}">
        <p14:creationId xmlns:p14="http://schemas.microsoft.com/office/powerpoint/2010/main" val="2679891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F66AA69F-791B-1E43-9917-E5192A2F78E4}" type="slidenum">
              <a:rPr lang="en-US"/>
              <a:pPr/>
              <a:t>6</a:t>
            </a:fld>
            <a:endParaRPr lang="en-US" dirty="0"/>
          </a:p>
        </p:txBody>
      </p:sp>
      <p:sp>
        <p:nvSpPr>
          <p:cNvPr id="61443" name="Rectangle 2"/>
          <p:cNvSpPr>
            <a:spLocks noGrp="1" noRot="1" noChangeAspect="1" noChangeArrowheads="1"/>
          </p:cNvSpPr>
          <p:nvPr>
            <p:ph type="sldImg"/>
          </p:nvPr>
        </p:nvSpPr>
        <p:spPr>
          <a:xfrm>
            <a:off x="1152525" y="685800"/>
            <a:ext cx="4679950" cy="3509963"/>
          </a:xfrm>
          <a:solidFill>
            <a:srgbClr val="FFFFFF"/>
          </a:solidFill>
          <a:ln/>
        </p:spPr>
      </p:sp>
      <p:sp>
        <p:nvSpPr>
          <p:cNvPr id="61444"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44810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F66AA69F-791B-1E43-9917-E5192A2F78E4}" type="slidenum">
              <a:rPr lang="en-US"/>
              <a:pPr/>
              <a:t>7</a:t>
            </a:fld>
            <a:endParaRPr lang="en-US" dirty="0"/>
          </a:p>
        </p:txBody>
      </p:sp>
      <p:sp>
        <p:nvSpPr>
          <p:cNvPr id="61443" name="Rectangle 2"/>
          <p:cNvSpPr>
            <a:spLocks noGrp="1" noRot="1" noChangeAspect="1" noChangeArrowheads="1"/>
          </p:cNvSpPr>
          <p:nvPr>
            <p:ph type="sldImg"/>
          </p:nvPr>
        </p:nvSpPr>
        <p:spPr>
          <a:xfrm>
            <a:off x="1152525" y="685800"/>
            <a:ext cx="4679950" cy="3509963"/>
          </a:xfrm>
          <a:solidFill>
            <a:srgbClr val="FFFFFF"/>
          </a:solidFill>
          <a:ln/>
        </p:spPr>
      </p:sp>
      <p:sp>
        <p:nvSpPr>
          <p:cNvPr id="61444" name="Rectangle 3"/>
          <p:cNvSpPr>
            <a:spLocks noGrp="1" noChangeArrowheads="1"/>
          </p:cNvSpPr>
          <p:nvPr>
            <p:ph type="body" idx="1"/>
          </p:nvPr>
        </p:nvSpPr>
        <p:spPr>
          <a:xfrm>
            <a:off x="911142" y="4425118"/>
            <a:ext cx="5160975" cy="4197901"/>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4226348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DA6BA-D3BA-7EF6-E63D-180BEEA8CD84}"/>
            </a:ext>
          </a:extLst>
        </p:cNvPr>
        <p:cNvGrpSpPr/>
        <p:nvPr/>
      </p:nvGrpSpPr>
      <p:grpSpPr>
        <a:xfrm>
          <a:off x="0" y="0"/>
          <a:ext cx="0" cy="0"/>
          <a:chOff x="0" y="0"/>
          <a:chExt cx="0" cy="0"/>
        </a:xfrm>
      </p:grpSpPr>
      <p:sp>
        <p:nvSpPr>
          <p:cNvPr id="55298" name="Rectangle 7">
            <a:extLst>
              <a:ext uri="{FF2B5EF4-FFF2-40B4-BE49-F238E27FC236}">
                <a16:creationId xmlns:a16="http://schemas.microsoft.com/office/drawing/2014/main" id="{7EB0ECB7-28A2-2B42-E67D-590603B0A16F}"/>
              </a:ext>
            </a:extLst>
          </p:cNvPr>
          <p:cNvSpPr>
            <a:spLocks noGrp="1" noChangeArrowheads="1"/>
          </p:cNvSpPr>
          <p:nvPr>
            <p:ph type="sldNum" sz="quarter" idx="5"/>
          </p:nvPr>
        </p:nvSpPr>
        <p:spPr>
          <a:noFill/>
        </p:spPr>
        <p:txBody>
          <a:bodyPr/>
          <a:lstStyle/>
          <a:p>
            <a:fld id="{727C5776-82E6-3748-AA0F-35946F16CA47}" type="slidenum">
              <a:rPr lang="en-US"/>
              <a:pPr/>
              <a:t>8</a:t>
            </a:fld>
            <a:endParaRPr lang="en-US" dirty="0"/>
          </a:p>
        </p:txBody>
      </p:sp>
      <p:sp>
        <p:nvSpPr>
          <p:cNvPr id="55299" name="Rectangle 2">
            <a:extLst>
              <a:ext uri="{FF2B5EF4-FFF2-40B4-BE49-F238E27FC236}">
                <a16:creationId xmlns:a16="http://schemas.microsoft.com/office/drawing/2014/main" id="{8CF4DFEE-A605-9976-981F-2EEC4A2E63F8}"/>
              </a:ext>
            </a:extLst>
          </p:cNvPr>
          <p:cNvSpPr>
            <a:spLocks noGrp="1" noRot="1" noChangeAspect="1" noChangeArrowheads="1" noTextEdit="1"/>
          </p:cNvSpPr>
          <p:nvPr>
            <p:ph type="sldImg"/>
          </p:nvPr>
        </p:nvSpPr>
        <p:spPr>
          <a:xfrm>
            <a:off x="1177925" y="698500"/>
            <a:ext cx="4637088" cy="3476625"/>
          </a:xfrm>
          <a:solidFill>
            <a:srgbClr val="FFFFFF"/>
          </a:solidFill>
          <a:ln/>
        </p:spPr>
      </p:sp>
      <p:sp>
        <p:nvSpPr>
          <p:cNvPr id="55300" name="Rectangle 3">
            <a:extLst>
              <a:ext uri="{FF2B5EF4-FFF2-40B4-BE49-F238E27FC236}">
                <a16:creationId xmlns:a16="http://schemas.microsoft.com/office/drawing/2014/main" id="{B5F9806C-58CB-D77A-3C8A-6D2143F7E401}"/>
              </a:ext>
            </a:extLst>
          </p:cNvPr>
          <p:cNvSpPr>
            <a:spLocks noGrp="1" noChangeArrowheads="1"/>
          </p:cNvSpPr>
          <p:nvPr>
            <p:ph type="body" idx="1"/>
          </p:nvPr>
        </p:nvSpPr>
        <p:spPr>
          <a:xfrm>
            <a:off x="935417" y="4409004"/>
            <a:ext cx="5122135" cy="4175340"/>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3875937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28818-8B95-8648-1C4D-C443DCA19CD2}"/>
            </a:ext>
          </a:extLst>
        </p:cNvPr>
        <p:cNvGrpSpPr/>
        <p:nvPr/>
      </p:nvGrpSpPr>
      <p:grpSpPr>
        <a:xfrm>
          <a:off x="0" y="0"/>
          <a:ext cx="0" cy="0"/>
          <a:chOff x="0" y="0"/>
          <a:chExt cx="0" cy="0"/>
        </a:xfrm>
      </p:grpSpPr>
      <p:sp>
        <p:nvSpPr>
          <p:cNvPr id="55298" name="Rectangle 7">
            <a:extLst>
              <a:ext uri="{FF2B5EF4-FFF2-40B4-BE49-F238E27FC236}">
                <a16:creationId xmlns:a16="http://schemas.microsoft.com/office/drawing/2014/main" id="{C0F13551-D8F4-A72B-771E-668CEFACCF81}"/>
              </a:ext>
            </a:extLst>
          </p:cNvPr>
          <p:cNvSpPr>
            <a:spLocks noGrp="1" noChangeArrowheads="1"/>
          </p:cNvSpPr>
          <p:nvPr>
            <p:ph type="sldNum" sz="quarter" idx="5"/>
          </p:nvPr>
        </p:nvSpPr>
        <p:spPr>
          <a:noFill/>
        </p:spPr>
        <p:txBody>
          <a:bodyPr/>
          <a:lstStyle/>
          <a:p>
            <a:fld id="{727C5776-82E6-3748-AA0F-35946F16CA47}" type="slidenum">
              <a:rPr lang="en-US"/>
              <a:pPr/>
              <a:t>9</a:t>
            </a:fld>
            <a:endParaRPr lang="en-US" dirty="0"/>
          </a:p>
        </p:txBody>
      </p:sp>
      <p:sp>
        <p:nvSpPr>
          <p:cNvPr id="55299" name="Rectangle 2">
            <a:extLst>
              <a:ext uri="{FF2B5EF4-FFF2-40B4-BE49-F238E27FC236}">
                <a16:creationId xmlns:a16="http://schemas.microsoft.com/office/drawing/2014/main" id="{67B90A5D-76CF-C5FB-D91E-4BFBE93A40BB}"/>
              </a:ext>
            </a:extLst>
          </p:cNvPr>
          <p:cNvSpPr>
            <a:spLocks noGrp="1" noRot="1" noChangeAspect="1" noChangeArrowheads="1" noTextEdit="1"/>
          </p:cNvSpPr>
          <p:nvPr>
            <p:ph type="sldImg"/>
          </p:nvPr>
        </p:nvSpPr>
        <p:spPr>
          <a:xfrm>
            <a:off x="1177925" y="698500"/>
            <a:ext cx="4637088" cy="3476625"/>
          </a:xfrm>
          <a:solidFill>
            <a:srgbClr val="FFFFFF"/>
          </a:solidFill>
          <a:ln/>
        </p:spPr>
      </p:sp>
      <p:sp>
        <p:nvSpPr>
          <p:cNvPr id="55300" name="Rectangle 3">
            <a:extLst>
              <a:ext uri="{FF2B5EF4-FFF2-40B4-BE49-F238E27FC236}">
                <a16:creationId xmlns:a16="http://schemas.microsoft.com/office/drawing/2014/main" id="{14D877DE-1813-2618-B183-CA8B131FCC2E}"/>
              </a:ext>
            </a:extLst>
          </p:cNvPr>
          <p:cNvSpPr>
            <a:spLocks noGrp="1" noChangeArrowheads="1"/>
          </p:cNvSpPr>
          <p:nvPr>
            <p:ph type="body" idx="1"/>
          </p:nvPr>
        </p:nvSpPr>
        <p:spPr>
          <a:xfrm>
            <a:off x="935417" y="4409004"/>
            <a:ext cx="5122135" cy="4175340"/>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2868499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789EF-AE8D-57CD-0C95-8FD37C42C7DA}"/>
            </a:ext>
          </a:extLst>
        </p:cNvPr>
        <p:cNvGrpSpPr/>
        <p:nvPr/>
      </p:nvGrpSpPr>
      <p:grpSpPr>
        <a:xfrm>
          <a:off x="0" y="0"/>
          <a:ext cx="0" cy="0"/>
          <a:chOff x="0" y="0"/>
          <a:chExt cx="0" cy="0"/>
        </a:xfrm>
      </p:grpSpPr>
      <p:sp>
        <p:nvSpPr>
          <p:cNvPr id="55298" name="Rectangle 7">
            <a:extLst>
              <a:ext uri="{FF2B5EF4-FFF2-40B4-BE49-F238E27FC236}">
                <a16:creationId xmlns:a16="http://schemas.microsoft.com/office/drawing/2014/main" id="{F3D30ABE-DC3D-0EEA-FC03-37160D6AEBCB}"/>
              </a:ext>
            </a:extLst>
          </p:cNvPr>
          <p:cNvSpPr>
            <a:spLocks noGrp="1" noChangeArrowheads="1"/>
          </p:cNvSpPr>
          <p:nvPr>
            <p:ph type="sldNum" sz="quarter" idx="5"/>
          </p:nvPr>
        </p:nvSpPr>
        <p:spPr>
          <a:noFill/>
        </p:spPr>
        <p:txBody>
          <a:bodyPr/>
          <a:lstStyle/>
          <a:p>
            <a:fld id="{727C5776-82E6-3748-AA0F-35946F16CA47}" type="slidenum">
              <a:rPr lang="en-US"/>
              <a:pPr/>
              <a:t>10</a:t>
            </a:fld>
            <a:endParaRPr lang="en-US" dirty="0"/>
          </a:p>
        </p:txBody>
      </p:sp>
      <p:sp>
        <p:nvSpPr>
          <p:cNvPr id="55299" name="Rectangle 2">
            <a:extLst>
              <a:ext uri="{FF2B5EF4-FFF2-40B4-BE49-F238E27FC236}">
                <a16:creationId xmlns:a16="http://schemas.microsoft.com/office/drawing/2014/main" id="{1130D43A-E6B8-EA9B-8978-D250362E2F68}"/>
              </a:ext>
            </a:extLst>
          </p:cNvPr>
          <p:cNvSpPr>
            <a:spLocks noGrp="1" noRot="1" noChangeAspect="1" noChangeArrowheads="1" noTextEdit="1"/>
          </p:cNvSpPr>
          <p:nvPr>
            <p:ph type="sldImg"/>
          </p:nvPr>
        </p:nvSpPr>
        <p:spPr>
          <a:xfrm>
            <a:off x="1177925" y="698500"/>
            <a:ext cx="4637088" cy="3476625"/>
          </a:xfrm>
          <a:solidFill>
            <a:srgbClr val="FFFFFF"/>
          </a:solidFill>
          <a:ln/>
        </p:spPr>
      </p:sp>
      <p:sp>
        <p:nvSpPr>
          <p:cNvPr id="55300" name="Rectangle 3">
            <a:extLst>
              <a:ext uri="{FF2B5EF4-FFF2-40B4-BE49-F238E27FC236}">
                <a16:creationId xmlns:a16="http://schemas.microsoft.com/office/drawing/2014/main" id="{90038CE3-415B-8E48-13F0-A7433FBFA83C}"/>
              </a:ext>
            </a:extLst>
          </p:cNvPr>
          <p:cNvSpPr>
            <a:spLocks noGrp="1" noChangeArrowheads="1"/>
          </p:cNvSpPr>
          <p:nvPr>
            <p:ph type="body" idx="1"/>
          </p:nvPr>
        </p:nvSpPr>
        <p:spPr>
          <a:xfrm>
            <a:off x="935417" y="4409004"/>
            <a:ext cx="5122135" cy="4175340"/>
          </a:xfrm>
          <a:solidFill>
            <a:srgbClr val="FFFFFF"/>
          </a:solidFill>
          <a:ln>
            <a:solidFill>
              <a:srgbClr val="000000"/>
            </a:solidFill>
          </a:ln>
        </p:spPr>
        <p:txBody>
          <a:bodyPr lIns="87955" tIns="43978" rIns="87955" bIns="43978"/>
          <a:lstStyle/>
          <a:p>
            <a:pPr eaLnBrk="1" hangingPunct="1"/>
            <a:endParaRPr lang="en-US" dirty="0"/>
          </a:p>
        </p:txBody>
      </p:sp>
    </p:spTree>
    <p:extLst>
      <p:ext uri="{BB962C8B-B14F-4D97-AF65-F5344CB8AC3E}">
        <p14:creationId xmlns:p14="http://schemas.microsoft.com/office/powerpoint/2010/main" val="2080957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 name="Line 2"/>
          <p:cNvSpPr>
            <a:spLocks noChangeShapeType="1"/>
          </p:cNvSpPr>
          <p:nvPr/>
        </p:nvSpPr>
        <p:spPr bwMode="auto">
          <a:xfrm>
            <a:off x="0" y="1708150"/>
            <a:ext cx="9147175" cy="0"/>
          </a:xfrm>
          <a:prstGeom prst="line">
            <a:avLst/>
          </a:prstGeom>
          <a:noFill/>
          <a:ln w="9525" cap="sq">
            <a:solidFill>
              <a:schemeClr val="bg2"/>
            </a:solidFill>
            <a:round/>
            <a:headEnd type="none" w="sm" len="sm"/>
            <a:tailEnd type="none" w="sm" len="sm"/>
          </a:ln>
          <a:effectLst/>
        </p:spPr>
        <p:txBody>
          <a:bodyPr>
            <a:prstTxWarp prst="textNoShape">
              <a:avLst/>
            </a:prstTxWarp>
          </a:bodyPr>
          <a:lstStyle/>
          <a:p>
            <a:pPr>
              <a:defRPr/>
            </a:pPr>
            <a:endParaRPr lang="en-US" dirty="0"/>
          </a:p>
        </p:txBody>
      </p:sp>
      <p:sp>
        <p:nvSpPr>
          <p:cNvPr id="117763" name="Rectangle 3"/>
          <p:cNvSpPr>
            <a:spLocks noGrp="1" noChangeArrowheads="1"/>
          </p:cNvSpPr>
          <p:nvPr>
            <p:ph type="ctrTitle" sz="quarter"/>
          </p:nvPr>
        </p:nvSpPr>
        <p:spPr>
          <a:xfrm>
            <a:off x="0" y="0"/>
            <a:ext cx="9144000" cy="1524000"/>
          </a:xfrm>
        </p:spPr>
        <p:txBody>
          <a:bodyPr anchor="b"/>
          <a:lstStyle>
            <a:lvl1pPr>
              <a:lnSpc>
                <a:spcPct val="80000"/>
              </a:lnSpc>
              <a:defRPr sz="3200">
                <a:solidFill>
                  <a:schemeClr val="folHlink"/>
                </a:solidFill>
              </a:defRPr>
            </a:lvl1pPr>
          </a:lstStyle>
          <a:p>
            <a:r>
              <a:rPr lang="en-US"/>
              <a:t>Click to edit Master title style</a:t>
            </a:r>
          </a:p>
        </p:txBody>
      </p:sp>
    </p:spTree>
    <p:extLst>
      <p:ext uri="{BB962C8B-B14F-4D97-AF65-F5344CB8AC3E}">
        <p14:creationId xmlns:p14="http://schemas.microsoft.com/office/powerpoint/2010/main" val="97183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FFB29CD8-AAF7-CD4D-98B5-92505D4E9142}" type="slidenum">
              <a:rPr lang="en-US"/>
              <a:pPr>
                <a:defRPr/>
              </a:pPr>
              <a:t>‹#›</a:t>
            </a:fld>
            <a:endParaRPr lang="en-US" sz="1400" dirty="0"/>
          </a:p>
        </p:txBody>
      </p:sp>
    </p:spTree>
    <p:extLst>
      <p:ext uri="{BB962C8B-B14F-4D97-AF65-F5344CB8AC3E}">
        <p14:creationId xmlns:p14="http://schemas.microsoft.com/office/powerpoint/2010/main" val="682055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52400"/>
            <a:ext cx="22860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7056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226E061A-3206-4D44-9C5A-1674BE5EB4CE}" type="slidenum">
              <a:rPr lang="en-US"/>
              <a:pPr>
                <a:defRPr/>
              </a:pPr>
              <a:t>‹#›</a:t>
            </a:fld>
            <a:endParaRPr lang="en-US" sz="1400" dirty="0"/>
          </a:p>
        </p:txBody>
      </p:sp>
    </p:spTree>
    <p:extLst>
      <p:ext uri="{BB962C8B-B14F-4D97-AF65-F5344CB8AC3E}">
        <p14:creationId xmlns:p14="http://schemas.microsoft.com/office/powerpoint/2010/main" val="10852555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478523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A35F7522-F9AF-4840-AC93-C82AFB8ED311}" type="slidenum">
              <a:rPr lang="en-US"/>
              <a:pPr>
                <a:defRPr/>
              </a:pPr>
              <a:t>‹#›</a:t>
            </a:fld>
            <a:endParaRPr lang="en-US" sz="1400" dirty="0"/>
          </a:p>
        </p:txBody>
      </p:sp>
    </p:spTree>
    <p:extLst>
      <p:ext uri="{BB962C8B-B14F-4D97-AF65-F5344CB8AC3E}">
        <p14:creationId xmlns:p14="http://schemas.microsoft.com/office/powerpoint/2010/main" val="4150976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93D3F650-96CD-2B45-9CB0-B66A0A0715E2}" type="slidenum">
              <a:rPr lang="en-US"/>
              <a:pPr>
                <a:defRPr/>
              </a:pPr>
              <a:t>‹#›</a:t>
            </a:fld>
            <a:endParaRPr lang="en-US" sz="1400" dirty="0"/>
          </a:p>
        </p:txBody>
      </p:sp>
    </p:spTree>
    <p:extLst>
      <p:ext uri="{BB962C8B-B14F-4D97-AF65-F5344CB8AC3E}">
        <p14:creationId xmlns:p14="http://schemas.microsoft.com/office/powerpoint/2010/main" val="1316453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A0FA62AD-8B9F-3042-9EC9-EBDCC2F161CF}" type="slidenum">
              <a:rPr lang="en-US"/>
              <a:pPr>
                <a:defRPr/>
              </a:pPr>
              <a:t>‹#›</a:t>
            </a:fld>
            <a:endParaRPr lang="en-US" sz="1400" dirty="0"/>
          </a:p>
        </p:txBody>
      </p:sp>
    </p:spTree>
    <p:extLst>
      <p:ext uri="{BB962C8B-B14F-4D97-AF65-F5344CB8AC3E}">
        <p14:creationId xmlns:p14="http://schemas.microsoft.com/office/powerpoint/2010/main" val="1477687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B42261C7-29F4-A242-8EED-DF162EA5855F}" type="slidenum">
              <a:rPr lang="en-US"/>
              <a:pPr>
                <a:defRPr/>
              </a:pPr>
              <a:t>‹#›</a:t>
            </a:fld>
            <a:endParaRPr lang="en-US" sz="1400" dirty="0"/>
          </a:p>
        </p:txBody>
      </p:sp>
    </p:spTree>
    <p:extLst>
      <p:ext uri="{BB962C8B-B14F-4D97-AF65-F5344CB8AC3E}">
        <p14:creationId xmlns:p14="http://schemas.microsoft.com/office/powerpoint/2010/main" val="1864988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212D1987-1499-D342-9BBD-9F50F4C0B810}" type="slidenum">
              <a:rPr lang="en-US"/>
              <a:pPr>
                <a:defRPr/>
              </a:pPr>
              <a:t>‹#›</a:t>
            </a:fld>
            <a:endParaRPr lang="en-US" sz="1400" dirty="0"/>
          </a:p>
        </p:txBody>
      </p:sp>
    </p:spTree>
    <p:extLst>
      <p:ext uri="{BB962C8B-B14F-4D97-AF65-F5344CB8AC3E}">
        <p14:creationId xmlns:p14="http://schemas.microsoft.com/office/powerpoint/2010/main" val="1665256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65DEF287-DEB1-F44A-B131-B827309A09B0}" type="slidenum">
              <a:rPr lang="en-US"/>
              <a:pPr>
                <a:defRPr/>
              </a:pPr>
              <a:t>‹#›</a:t>
            </a:fld>
            <a:endParaRPr lang="en-US" sz="1400" dirty="0"/>
          </a:p>
        </p:txBody>
      </p:sp>
    </p:spTree>
    <p:extLst>
      <p:ext uri="{BB962C8B-B14F-4D97-AF65-F5344CB8AC3E}">
        <p14:creationId xmlns:p14="http://schemas.microsoft.com/office/powerpoint/2010/main" val="1764417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7139B4CB-47DC-1D47-A2CD-6C9716C11B8D}" type="slidenum">
              <a:rPr lang="en-US"/>
              <a:pPr>
                <a:defRPr/>
              </a:pPr>
              <a:t>‹#›</a:t>
            </a:fld>
            <a:endParaRPr lang="en-US" sz="1400" dirty="0"/>
          </a:p>
        </p:txBody>
      </p:sp>
    </p:spTree>
    <p:extLst>
      <p:ext uri="{BB962C8B-B14F-4D97-AF65-F5344CB8AC3E}">
        <p14:creationId xmlns:p14="http://schemas.microsoft.com/office/powerpoint/2010/main" val="2438582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E17A089D-543D-F14B-9F67-02CE393170D7}" type="slidenum">
              <a:rPr lang="en-US"/>
              <a:pPr>
                <a:defRPr/>
              </a:pPr>
              <a:t>‹#›</a:t>
            </a:fld>
            <a:endParaRPr lang="en-US" sz="1400" dirty="0"/>
          </a:p>
        </p:txBody>
      </p:sp>
    </p:spTree>
    <p:extLst>
      <p:ext uri="{BB962C8B-B14F-4D97-AF65-F5344CB8AC3E}">
        <p14:creationId xmlns:p14="http://schemas.microsoft.com/office/powerpoint/2010/main" val="1287581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5860" y="203538"/>
            <a:ext cx="7867548"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914400"/>
            <a:ext cx="78486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3" name="Straight Connector 2"/>
          <p:cNvCxnSpPr/>
          <p:nvPr userDrawn="1"/>
        </p:nvCxnSpPr>
        <p:spPr bwMode="auto">
          <a:xfrm flipV="1">
            <a:off x="596672" y="596626"/>
            <a:ext cx="7841976" cy="17047"/>
          </a:xfrm>
          <a:prstGeom prst="line">
            <a:avLst/>
          </a:prstGeom>
          <a:solidFill>
            <a:schemeClr val="tx2"/>
          </a:solidFill>
          <a:ln w="19050" cap="flat" cmpd="sng" algn="ctr">
            <a:solidFill>
              <a:schemeClr val="tx1"/>
            </a:solidFill>
            <a:prstDash val="solid"/>
            <a:round/>
            <a:headEnd type="none" w="med" len="med"/>
            <a:tailEnd type="none" w="med" len="med"/>
          </a:ln>
          <a:effectLst/>
        </p:spPr>
      </p:cxnSp>
      <p:sp>
        <p:nvSpPr>
          <p:cNvPr id="2" name="Rectangle 4">
            <a:extLst>
              <a:ext uri="{FF2B5EF4-FFF2-40B4-BE49-F238E27FC236}">
                <a16:creationId xmlns:a16="http://schemas.microsoft.com/office/drawing/2014/main" id="{73164646-BC76-5264-2782-82DEADC361CE}"/>
              </a:ext>
            </a:extLst>
          </p:cNvPr>
          <p:cNvSpPr txBox="1">
            <a:spLocks noChangeArrowheads="1"/>
          </p:cNvSpPr>
          <p:nvPr userDrawn="1"/>
        </p:nvSpPr>
        <p:spPr bwMode="auto">
          <a:xfrm>
            <a:off x="391160" y="6531196"/>
            <a:ext cx="7962248" cy="194724"/>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kumimoji="1" sz="800"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a:lstStyle>
          <a:p>
            <a:pPr>
              <a:defRPr/>
            </a:pPr>
            <a:r>
              <a:rPr lang="en-US" sz="1000" dirty="0">
                <a:solidFill>
                  <a:schemeClr val="tx1">
                    <a:lumMod val="65000"/>
                    <a:lumOff val="35000"/>
                  </a:schemeClr>
                </a:solidFill>
                <a:latin typeface="Arial" charset="0"/>
                <a:ea typeface="Arial" charset="0"/>
                <a:cs typeface="Arial" charset="0"/>
              </a:rPr>
              <a:t>Intro to CS / RUNI / lecture 6-1                                                                                                                                                                 slide </a:t>
            </a:r>
            <a:fld id="{0E022C0D-3723-2343-B86A-05A05703B5CB}" type="slidenum">
              <a:rPr lang="en-US" sz="1000" smtClean="0">
                <a:solidFill>
                  <a:schemeClr val="tx1">
                    <a:lumMod val="65000"/>
                    <a:lumOff val="35000"/>
                  </a:schemeClr>
                </a:solidFill>
                <a:latin typeface="Arial" charset="0"/>
                <a:ea typeface="Arial" charset="0"/>
                <a:cs typeface="Arial" charset="0"/>
              </a:rPr>
              <a:pPr>
                <a:defRPr/>
              </a:pPr>
              <a:t>‹#›</a:t>
            </a:fld>
            <a:r>
              <a:rPr lang="en-US" sz="1000">
                <a:solidFill>
                  <a:schemeClr val="tx1">
                    <a:lumMod val="65000"/>
                    <a:lumOff val="35000"/>
                  </a:schemeClr>
                </a:solidFill>
                <a:latin typeface="Arial" charset="0"/>
                <a:ea typeface="Arial" charset="0"/>
                <a:cs typeface="Arial" charset="0"/>
              </a:rPr>
              <a:t>   </a:t>
            </a:r>
            <a:endParaRPr lang="en-US" sz="1000" dirty="0">
              <a:solidFill>
                <a:schemeClr val="tx1">
                  <a:lumMod val="65000"/>
                  <a:lumOff val="35000"/>
                </a:schemeClr>
              </a:solidFill>
              <a:latin typeface="Arial" charset="0"/>
              <a:ea typeface="Arial" charset="0"/>
              <a:cs typeface="Arial" charset="0"/>
            </a:endParaRPr>
          </a:p>
        </p:txBody>
      </p:sp>
    </p:spTree>
    <p:extLst>
      <p:ext uri="{BB962C8B-B14F-4D97-AF65-F5344CB8AC3E}">
        <p14:creationId xmlns:p14="http://schemas.microsoft.com/office/powerpoint/2010/main" val="41069057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hf hdr="0" ftr="0" dt="0"/>
  <p:txStyles>
    <p:titleStyle>
      <a:lvl1pPr algn="l" rtl="0" eaLnBrk="0" fontAlgn="base" hangingPunct="0">
        <a:lnSpc>
          <a:spcPct val="70000"/>
        </a:lnSpc>
        <a:spcBef>
          <a:spcPct val="0"/>
        </a:spcBef>
        <a:spcAft>
          <a:spcPct val="0"/>
        </a:spcAft>
        <a:defRPr kumimoji="1" sz="2000">
          <a:solidFill>
            <a:srgbClr val="000000"/>
          </a:solidFill>
          <a:latin typeface="Arial"/>
          <a:ea typeface="ＭＳ Ｐゴシック" charset="-128"/>
          <a:cs typeface="Arial"/>
        </a:defRPr>
      </a:lvl1pPr>
      <a:lvl2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2pPr>
      <a:lvl3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3pPr>
      <a:lvl4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4pPr>
      <a:lvl5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5pPr>
      <a:lvl6pPr marL="457200" algn="ctr" rtl="0" eaLnBrk="0" fontAlgn="base" hangingPunct="0">
        <a:lnSpc>
          <a:spcPct val="70000"/>
        </a:lnSpc>
        <a:spcBef>
          <a:spcPct val="0"/>
        </a:spcBef>
        <a:spcAft>
          <a:spcPct val="0"/>
        </a:spcAft>
        <a:defRPr kumimoji="1" sz="2000">
          <a:solidFill>
            <a:schemeClr val="hlink"/>
          </a:solidFill>
          <a:latin typeface="Comic Sans MS" charset="0"/>
        </a:defRPr>
      </a:lvl6pPr>
      <a:lvl7pPr marL="914400" algn="ctr" rtl="0" eaLnBrk="0" fontAlgn="base" hangingPunct="0">
        <a:lnSpc>
          <a:spcPct val="70000"/>
        </a:lnSpc>
        <a:spcBef>
          <a:spcPct val="0"/>
        </a:spcBef>
        <a:spcAft>
          <a:spcPct val="0"/>
        </a:spcAft>
        <a:defRPr kumimoji="1" sz="2000">
          <a:solidFill>
            <a:schemeClr val="hlink"/>
          </a:solidFill>
          <a:latin typeface="Comic Sans MS" charset="0"/>
        </a:defRPr>
      </a:lvl7pPr>
      <a:lvl8pPr marL="1371600" algn="ctr" rtl="0" eaLnBrk="0" fontAlgn="base" hangingPunct="0">
        <a:lnSpc>
          <a:spcPct val="70000"/>
        </a:lnSpc>
        <a:spcBef>
          <a:spcPct val="0"/>
        </a:spcBef>
        <a:spcAft>
          <a:spcPct val="0"/>
        </a:spcAft>
        <a:defRPr kumimoji="1" sz="2000">
          <a:solidFill>
            <a:schemeClr val="hlink"/>
          </a:solidFill>
          <a:latin typeface="Comic Sans MS" charset="0"/>
        </a:defRPr>
      </a:lvl8pPr>
      <a:lvl9pPr marL="1828800" algn="ctr" rtl="0" eaLnBrk="0" fontAlgn="base" hangingPunct="0">
        <a:lnSpc>
          <a:spcPct val="70000"/>
        </a:lnSpc>
        <a:spcBef>
          <a:spcPct val="0"/>
        </a:spcBef>
        <a:spcAft>
          <a:spcPct val="0"/>
        </a:spcAft>
        <a:defRPr kumimoji="1" sz="2000">
          <a:solidFill>
            <a:schemeClr val="hlink"/>
          </a:solidFill>
          <a:latin typeface="Comic Sans MS" charset="0"/>
        </a:defRPr>
      </a:lvl9pPr>
    </p:titleStyle>
    <p:body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07/relationships/media" Target="../media/media2.WAV"/><Relationship Id="rId7" Type="http://schemas.openxmlformats.org/officeDocument/2006/relationships/image" Target="../media/image12.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audio" Target="../media/media2.WAV"/></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ov"/><Relationship Id="rId1" Type="http://schemas.microsoft.com/office/2007/relationships/media" Target="../media/media3.mov"/><Relationship Id="rId5" Type="http://schemas.openxmlformats.org/officeDocument/2006/relationships/image" Target="../media/image14.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28.emf"/><Relationship Id="rId5" Type="http://schemas.openxmlformats.org/officeDocument/2006/relationships/oleObject" Target="../embeddings/oleObject4.bin"/><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28.emf"/></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7.tiff"/><Relationship Id="rId2" Type="http://schemas.openxmlformats.org/officeDocument/2006/relationships/notesSlide" Target="../notesSlides/notesSlide36.xml"/><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7.xml"/><Relationship Id="rId1" Type="http://schemas.openxmlformats.org/officeDocument/2006/relationships/slideLayout" Target="../slideLayouts/slideLayout4.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00.png"/><Relationship Id="rId2" Type="http://schemas.openxmlformats.org/officeDocument/2006/relationships/notesSlide" Target="../notesSlides/notesSlide40.xml"/><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oleObject" Target="../embeddings/oleObject6.bin"/></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410.png"/><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oleObject" Target="../embeddings/oleObject7.bin"/></Relationships>
</file>

<file path=ppt/slides/_rels/slide4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5.png"/><Relationship Id="rId7"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oleObject" Target="../embeddings/oleObject8.bin"/></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3.xml"/><Relationship Id="rId1" Type="http://schemas.openxmlformats.org/officeDocument/2006/relationships/slideLayout" Target="../slideLayouts/slideLayout4.xml"/><Relationship Id="rId5" Type="http://schemas.openxmlformats.org/officeDocument/2006/relationships/image" Target="../media/image28.emf"/><Relationship Id="rId4" Type="http://schemas.openxmlformats.org/officeDocument/2006/relationships/oleObject" Target="../embeddings/oleObject8.bin"/></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661" name="Rectangle 7"/>
          <p:cNvSpPr>
            <a:spLocks noChangeArrowheads="1"/>
          </p:cNvSpPr>
          <p:nvPr/>
        </p:nvSpPr>
        <p:spPr bwMode="auto">
          <a:xfrm>
            <a:off x="1447800" y="1752600"/>
            <a:ext cx="61722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defRPr/>
            </a:pPr>
            <a:r>
              <a:rPr lang="en-US" sz="2000" dirty="0">
                <a:solidFill>
                  <a:srgbClr val="737373"/>
                </a:solidFill>
                <a:latin typeface="Times New Roman"/>
                <a:cs typeface="Times New Roman"/>
              </a:rPr>
              <a:t>Lecture 6-1</a:t>
            </a:r>
            <a:endParaRPr lang="en-US" sz="2800" dirty="0">
              <a:latin typeface="Times New Roman"/>
              <a:cs typeface="Times New Roman"/>
            </a:endParaRPr>
          </a:p>
        </p:txBody>
      </p:sp>
      <p:sp>
        <p:nvSpPr>
          <p:cNvPr id="2" name="TextBox 1"/>
          <p:cNvSpPr txBox="1"/>
          <p:nvPr/>
        </p:nvSpPr>
        <p:spPr>
          <a:xfrm>
            <a:off x="1927938" y="2295137"/>
            <a:ext cx="5573660" cy="523220"/>
          </a:xfrm>
          <a:prstGeom prst="rect">
            <a:avLst/>
          </a:prstGeom>
          <a:noFill/>
        </p:spPr>
        <p:txBody>
          <a:bodyPr wrap="square" rtlCol="0">
            <a:spAutoFit/>
          </a:bodyPr>
          <a:lstStyle/>
          <a:p>
            <a:pPr algn="ctr">
              <a:spcBef>
                <a:spcPts val="1200"/>
              </a:spcBef>
            </a:pPr>
            <a:r>
              <a:rPr lang="en-US" sz="2800" dirty="0">
                <a:latin typeface="Times New Roman"/>
                <a:cs typeface="Times New Roman"/>
              </a:rPr>
              <a:t>Multimedia, Part II</a:t>
            </a:r>
          </a:p>
        </p:txBody>
      </p:sp>
      <p:pic>
        <p:nvPicPr>
          <p:cNvPr id="3" name="Picture 2"/>
          <p:cNvPicPr>
            <a:picLocks noChangeAspect="1"/>
          </p:cNvPicPr>
          <p:nvPr/>
        </p:nvPicPr>
        <p:blipFill>
          <a:blip r:embed="rId4"/>
          <a:stretch>
            <a:fillRect/>
          </a:stretch>
        </p:blipFill>
        <p:spPr>
          <a:xfrm>
            <a:off x="3048000" y="3070825"/>
            <a:ext cx="3252618" cy="3578675"/>
          </a:xfrm>
          <a:prstGeom prst="rect">
            <a:avLst/>
          </a:prstGeom>
        </p:spPr>
      </p:pic>
      <p:sp>
        <p:nvSpPr>
          <p:cNvPr id="4" name="Rectangle 5">
            <a:extLst>
              <a:ext uri="{FF2B5EF4-FFF2-40B4-BE49-F238E27FC236}">
                <a16:creationId xmlns:a16="http://schemas.microsoft.com/office/drawing/2014/main" id="{8F2A4A8E-4274-9F24-587F-92ED447D54B2}"/>
              </a:ext>
            </a:extLst>
          </p:cNvPr>
          <p:cNvSpPr>
            <a:spLocks noChangeArrowheads="1"/>
          </p:cNvSpPr>
          <p:nvPr/>
        </p:nvSpPr>
        <p:spPr bwMode="auto">
          <a:xfrm>
            <a:off x="152400" y="76200"/>
            <a:ext cx="2895600" cy="68580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ts val="400"/>
              </a:spcBef>
              <a:defRPr/>
            </a:pPr>
            <a:r>
              <a:rPr lang="en-US" sz="1600" dirty="0">
                <a:solidFill>
                  <a:schemeClr val="tx1">
                    <a:lumMod val="65000"/>
                    <a:lumOff val="35000"/>
                  </a:schemeClr>
                </a:solidFill>
                <a:latin typeface="Times New Roman"/>
                <a:cs typeface="Times New Roman"/>
              </a:rPr>
              <a:t>Introduction to Computer Science</a:t>
            </a:r>
          </a:p>
          <a:p>
            <a:pPr algn="l">
              <a:spcBef>
                <a:spcPts val="400"/>
              </a:spcBef>
              <a:defRPr/>
            </a:pPr>
            <a:r>
              <a:rPr lang="en-US" sz="1600" dirty="0">
                <a:solidFill>
                  <a:schemeClr val="tx1">
                    <a:lumMod val="65000"/>
                    <a:lumOff val="35000"/>
                  </a:schemeClr>
                </a:solidFill>
                <a:latin typeface="Times New Roman"/>
                <a:cs typeface="Times New Roman"/>
              </a:rPr>
              <a:t>Reichman University</a:t>
            </a:r>
          </a:p>
        </p:txBody>
      </p:sp>
    </p:spTree>
    <p:extLst>
      <p:ext uri="{BB962C8B-B14F-4D97-AF65-F5344CB8AC3E}">
        <p14:creationId xmlns:p14="http://schemas.microsoft.com/office/powerpoint/2010/main" val="13392242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FD7A3-C80B-B642-8E27-FF1370858B4B}"/>
            </a:ext>
          </a:extLst>
        </p:cNvPr>
        <p:cNvGrpSpPr/>
        <p:nvPr/>
      </p:nvGrpSpPr>
      <p:grpSpPr>
        <a:xfrm>
          <a:off x="0" y="0"/>
          <a:ext cx="0" cy="0"/>
          <a:chOff x="0" y="0"/>
          <a:chExt cx="0" cy="0"/>
        </a:xfrm>
      </p:grpSpPr>
      <p:sp>
        <p:nvSpPr>
          <p:cNvPr id="54275" name="Rectangle 2">
            <a:extLst>
              <a:ext uri="{FF2B5EF4-FFF2-40B4-BE49-F238E27FC236}">
                <a16:creationId xmlns:a16="http://schemas.microsoft.com/office/drawing/2014/main" id="{A27CF1E0-1E07-FF4C-2BAF-CE7090425794}"/>
              </a:ext>
            </a:extLst>
          </p:cNvPr>
          <p:cNvSpPr>
            <a:spLocks noGrp="1" noChangeArrowheads="1"/>
          </p:cNvSpPr>
          <p:nvPr>
            <p:ph type="title"/>
          </p:nvPr>
        </p:nvSpPr>
        <p:spPr/>
        <p:txBody>
          <a:bodyPr/>
          <a:lstStyle/>
          <a:p>
            <a:r>
              <a:rPr kumimoji="0" lang="en-US" dirty="0"/>
              <a:t>Graphics</a:t>
            </a:r>
          </a:p>
        </p:txBody>
      </p:sp>
      <p:sp>
        <p:nvSpPr>
          <p:cNvPr id="6" name="Rectangle 3">
            <a:extLst>
              <a:ext uri="{FF2B5EF4-FFF2-40B4-BE49-F238E27FC236}">
                <a16:creationId xmlns:a16="http://schemas.microsoft.com/office/drawing/2014/main" id="{3F152032-3E37-8D99-B5A8-5E38439EEE74}"/>
              </a:ext>
            </a:extLst>
          </p:cNvPr>
          <p:cNvSpPr txBox="1">
            <a:spLocks noChangeArrowheads="1"/>
          </p:cNvSpPr>
          <p:nvPr/>
        </p:nvSpPr>
        <p:spPr>
          <a:xfrm>
            <a:off x="511060" y="698331"/>
            <a:ext cx="7829671" cy="512089"/>
          </a:xfrm>
          <a:prstGeom prst="rect">
            <a:avLst/>
          </a:prstGeom>
        </p:spPr>
        <p:txBody>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r>
              <a:rPr kumimoji="0" lang="en-US" sz="2000" dirty="0">
                <a:solidFill>
                  <a:schemeClr val="tx1"/>
                </a:solidFill>
                <a:latin typeface="Times New Roman"/>
                <a:cs typeface="Times New Roman"/>
              </a:rPr>
              <a:t>Fractals:</a:t>
            </a:r>
            <a:r>
              <a:rPr kumimoji="0" lang="en-US" dirty="0">
                <a:solidFill>
                  <a:schemeClr val="tx1"/>
                </a:solidFill>
                <a:latin typeface="Times New Roman"/>
                <a:cs typeface="Times New Roman"/>
              </a:rPr>
              <a:t> self-replicating patterns</a:t>
            </a:r>
          </a:p>
          <a:p>
            <a:pPr lvl="1"/>
            <a:endParaRPr kumimoji="0" lang="en-US" dirty="0">
              <a:latin typeface="Times New Roman"/>
              <a:cs typeface="Times New Roman"/>
            </a:endParaRPr>
          </a:p>
        </p:txBody>
      </p:sp>
      <p:sp>
        <p:nvSpPr>
          <p:cNvPr id="2" name="Rectangle 10">
            <a:extLst>
              <a:ext uri="{FF2B5EF4-FFF2-40B4-BE49-F238E27FC236}">
                <a16:creationId xmlns:a16="http://schemas.microsoft.com/office/drawing/2014/main" id="{15B55E56-91BF-60E9-23A4-9685D5A66695}"/>
              </a:ext>
            </a:extLst>
          </p:cNvPr>
          <p:cNvSpPr>
            <a:spLocks noChangeArrowheads="1"/>
          </p:cNvSpPr>
          <p:nvPr/>
        </p:nvSpPr>
        <p:spPr bwMode="auto">
          <a:xfrm>
            <a:off x="839936" y="1819039"/>
            <a:ext cx="3795564" cy="4175354"/>
          </a:xfrm>
          <a:prstGeom prst="rect">
            <a:avLst/>
          </a:prstGeom>
          <a:solidFill>
            <a:schemeClr val="bg1"/>
          </a:solidFill>
          <a:ln w="15875">
            <a:solidFill>
              <a:schemeClr val="bg1">
                <a:lumMod val="75000"/>
              </a:schemeClr>
            </a:solidFill>
            <a:miter lim="800000"/>
            <a:headEnd/>
            <a:tailEnd/>
          </a:ln>
          <a:effectLst>
            <a:outerShdw blurRad="50800" dist="38100" dir="2700000" algn="tl" rotWithShape="0">
              <a:srgbClr val="000000">
                <a:alpha val="43000"/>
              </a:srgbClr>
            </a:outerShdw>
          </a:effectLst>
        </p:spPr>
        <p:txBody>
          <a:bodyPr lIns="180000" tIns="72000" rIns="0" bIns="0" anchor="t" anchorCtr="0">
            <a:prstTxWarp prst="textNoShape">
              <a:avLst/>
            </a:prstTxWarp>
            <a:noAutofit/>
          </a:bodyPr>
          <a:lstStyle/>
          <a:p>
            <a:pPr>
              <a:lnSpc>
                <a:spcPts val="1640"/>
              </a:lnSpc>
              <a:spcBef>
                <a:spcPts val="0"/>
              </a:spcBef>
            </a:pPr>
            <a:r>
              <a:rPr lang="en-US" sz="1100" dirty="0">
                <a:latin typeface="Consolas"/>
                <a:ea typeface="Consolas"/>
                <a:cs typeface="Consolas"/>
              </a:rPr>
              <a:t>public class Sierpinski {</a:t>
            </a:r>
          </a:p>
          <a:p>
            <a:pPr>
              <a:lnSpc>
                <a:spcPts val="1640"/>
              </a:lnSpc>
              <a:spcBef>
                <a:spcPts val="0"/>
              </a:spcBef>
            </a:pPr>
            <a:r>
              <a:rPr lang="en-US" sz="1100" dirty="0">
                <a:latin typeface="Consolas"/>
                <a:ea typeface="Consolas"/>
                <a:cs typeface="Consolas"/>
              </a:rPr>
              <a:t>   public static void main(String[] args) {</a:t>
            </a:r>
          </a:p>
          <a:p>
            <a:pPr>
              <a:lnSpc>
                <a:spcPts val="1640"/>
              </a:lnSpc>
              <a:spcBef>
                <a:spcPts val="0"/>
              </a:spcBef>
            </a:pPr>
            <a:r>
              <a:rPr lang="en-US" sz="1100" dirty="0">
                <a:latin typeface="Consolas"/>
                <a:ea typeface="Consolas"/>
                <a:cs typeface="Consolas"/>
              </a:rPr>
              <a:t>      </a:t>
            </a:r>
            <a:r>
              <a:rPr lang="en-US" sz="1200" dirty="0">
                <a:latin typeface="Times New Roman" panose="02020603050405020304" pitchFamily="18" charset="0"/>
                <a:ea typeface="Consolas"/>
                <a:cs typeface="Times New Roman" panose="02020603050405020304" pitchFamily="18" charset="0"/>
              </a:rPr>
              <a:t>// Gets the number of iterations</a:t>
            </a:r>
            <a:endParaRPr lang="en-US" sz="1100" dirty="0">
              <a:latin typeface="Times New Roman" panose="02020603050405020304" pitchFamily="18" charset="0"/>
              <a:ea typeface="Consolas"/>
              <a:cs typeface="Times New Roman" panose="02020603050405020304" pitchFamily="18" charset="0"/>
            </a:endParaRPr>
          </a:p>
          <a:p>
            <a:pPr>
              <a:lnSpc>
                <a:spcPts val="1640"/>
              </a:lnSpc>
              <a:spcBef>
                <a:spcPts val="0"/>
              </a:spcBef>
            </a:pPr>
            <a:r>
              <a:rPr lang="en-US" sz="1100" dirty="0">
                <a:latin typeface="Consolas"/>
                <a:ea typeface="Consolas"/>
                <a:cs typeface="Consolas"/>
              </a:rPr>
              <a:t>      int N = Integer.parseInt(args[0]);</a:t>
            </a:r>
          </a:p>
          <a:p>
            <a:pPr>
              <a:lnSpc>
                <a:spcPts val="1640"/>
              </a:lnSpc>
              <a:spcBef>
                <a:spcPts val="0"/>
              </a:spcBef>
            </a:pPr>
            <a:endParaRPr lang="en-US" sz="1100" dirty="0">
              <a:solidFill>
                <a:srgbClr val="000000"/>
              </a:solidFill>
              <a:latin typeface="Consolas"/>
              <a:ea typeface="Consolas"/>
              <a:cs typeface="Consolas"/>
            </a:endParaRPr>
          </a:p>
          <a:p>
            <a:pPr>
              <a:lnSpc>
                <a:spcPts val="1640"/>
              </a:lnSpc>
              <a:spcBef>
                <a:spcPts val="0"/>
              </a:spcBef>
            </a:pPr>
            <a:r>
              <a:rPr lang="en-US" sz="1100" dirty="0">
                <a:solidFill>
                  <a:srgbClr val="000000"/>
                </a:solidFill>
                <a:latin typeface="Consolas"/>
                <a:ea typeface="Consolas"/>
                <a:cs typeface="Consolas"/>
              </a:rPr>
              <a:t>      </a:t>
            </a:r>
            <a:r>
              <a:rPr lang="en-US" sz="1200" dirty="0">
                <a:solidFill>
                  <a:srgbClr val="006600"/>
                </a:solidFill>
                <a:latin typeface="Times New Roman" panose="02020603050405020304" pitchFamily="18" charset="0"/>
                <a:ea typeface="Consolas"/>
                <a:cs typeface="Times New Roman" panose="02020603050405020304" pitchFamily="18" charset="0"/>
              </a:rPr>
              <a:t>// Sets the coordinates of the triangle's vertices</a:t>
            </a:r>
            <a:endParaRPr lang="en-US" sz="1100" dirty="0">
              <a:solidFill>
                <a:srgbClr val="006600"/>
              </a:solidFill>
              <a:latin typeface="Times New Roman" panose="02020603050405020304" pitchFamily="18" charset="0"/>
              <a:ea typeface="Consolas"/>
              <a:cs typeface="Times New Roman" panose="02020603050405020304" pitchFamily="18" charset="0"/>
            </a:endParaRPr>
          </a:p>
          <a:p>
            <a:pPr>
              <a:lnSpc>
                <a:spcPts val="1640"/>
              </a:lnSpc>
              <a:spcBef>
                <a:spcPts val="0"/>
              </a:spcBef>
            </a:pPr>
            <a:r>
              <a:rPr lang="en-US" sz="1100" dirty="0">
                <a:solidFill>
                  <a:srgbClr val="000000"/>
                </a:solidFill>
                <a:latin typeface="Consolas"/>
                <a:ea typeface="Consolas"/>
                <a:cs typeface="Consolas"/>
              </a:rPr>
              <a:t>      </a:t>
            </a:r>
            <a:r>
              <a:rPr lang="en-US" sz="1100" dirty="0">
                <a:latin typeface="Consolas"/>
                <a:ea typeface="Consolas"/>
                <a:cs typeface="Consolas"/>
              </a:rPr>
              <a:t>double[] xVertex = { 0.0, 1.0, 0.5   };</a:t>
            </a:r>
          </a:p>
          <a:p>
            <a:pPr>
              <a:lnSpc>
                <a:spcPts val="1640"/>
              </a:lnSpc>
              <a:spcBef>
                <a:spcPts val="0"/>
              </a:spcBef>
            </a:pPr>
            <a:r>
              <a:rPr lang="en-US" sz="1100" dirty="0">
                <a:latin typeface="Consolas"/>
                <a:ea typeface="Consolas"/>
                <a:cs typeface="Consolas"/>
              </a:rPr>
              <a:t>      double[] yVertex = { 0.0, 0.0, 0.866 };</a:t>
            </a:r>
          </a:p>
          <a:p>
            <a:pPr>
              <a:lnSpc>
                <a:spcPts val="1640"/>
              </a:lnSpc>
              <a:spcBef>
                <a:spcPts val="600"/>
              </a:spcBef>
            </a:pPr>
            <a:r>
              <a:rPr lang="en-US" sz="1100" dirty="0">
                <a:latin typeface="Consolas"/>
                <a:ea typeface="Consolas"/>
                <a:cs typeface="Consolas"/>
              </a:rPr>
              <a:t>      double x = 0.0, y = 0.0;</a:t>
            </a:r>
          </a:p>
          <a:p>
            <a:pPr>
              <a:lnSpc>
                <a:spcPts val="1640"/>
              </a:lnSpc>
              <a:spcBef>
                <a:spcPts val="600"/>
              </a:spcBef>
            </a:pPr>
            <a:r>
              <a:rPr lang="en-US" sz="1100" dirty="0">
                <a:latin typeface="Consolas"/>
                <a:ea typeface="Consolas"/>
                <a:cs typeface="Consolas"/>
              </a:rPr>
              <a:t>      for (int i = 0; i &lt; N; i++) {</a:t>
            </a:r>
          </a:p>
          <a:p>
            <a:pPr>
              <a:lnSpc>
                <a:spcPts val="1640"/>
              </a:lnSpc>
              <a:spcBef>
                <a:spcPts val="0"/>
              </a:spcBef>
            </a:pPr>
            <a:r>
              <a:rPr lang="en-US" sz="1100" dirty="0">
                <a:solidFill>
                  <a:srgbClr val="000000"/>
                </a:solidFill>
                <a:latin typeface="Consolas"/>
                <a:ea typeface="Consolas"/>
                <a:cs typeface="Consolas"/>
              </a:rPr>
              <a:t>         </a:t>
            </a:r>
            <a:r>
              <a:rPr lang="en-US" sz="1200" dirty="0">
                <a:solidFill>
                  <a:srgbClr val="006600"/>
                </a:solidFill>
                <a:latin typeface="Times New Roman" panose="02020603050405020304" pitchFamily="18" charset="0"/>
                <a:ea typeface="Consolas"/>
                <a:cs typeface="Times New Roman" panose="02020603050405020304" pitchFamily="18" charset="0"/>
              </a:rPr>
              <a:t>// Chooses a random index from (</a:t>
            </a:r>
            <a:r>
              <a:rPr lang="en-US" sz="1200" dirty="0">
                <a:solidFill>
                  <a:srgbClr val="006600"/>
                </a:solidFill>
                <a:latin typeface="Consolas" panose="020B0609020204030204" pitchFamily="49" charset="0"/>
                <a:ea typeface="Consolas"/>
                <a:cs typeface="Consolas" panose="020B0609020204030204" pitchFamily="49" charset="0"/>
              </a:rPr>
              <a:t>0</a:t>
            </a:r>
            <a:r>
              <a:rPr lang="en-US" sz="1200" dirty="0">
                <a:solidFill>
                  <a:srgbClr val="006600"/>
                </a:solidFill>
                <a:latin typeface="Times New Roman" panose="02020603050405020304" pitchFamily="18" charset="0"/>
                <a:ea typeface="Consolas"/>
                <a:cs typeface="Times New Roman" panose="02020603050405020304" pitchFamily="18" charset="0"/>
              </a:rPr>
              <a:t>, </a:t>
            </a:r>
            <a:r>
              <a:rPr lang="en-US" sz="1200" dirty="0">
                <a:solidFill>
                  <a:srgbClr val="006600"/>
                </a:solidFill>
                <a:latin typeface="Consolas" panose="020B0609020204030204" pitchFamily="49" charset="0"/>
                <a:ea typeface="Consolas"/>
                <a:cs typeface="Consolas" panose="020B0609020204030204" pitchFamily="49" charset="0"/>
              </a:rPr>
              <a:t>1</a:t>
            </a:r>
            <a:r>
              <a:rPr lang="en-US" sz="1200" dirty="0">
                <a:solidFill>
                  <a:srgbClr val="006600"/>
                </a:solidFill>
                <a:latin typeface="Times New Roman" panose="02020603050405020304" pitchFamily="18" charset="0"/>
                <a:ea typeface="Consolas"/>
                <a:cs typeface="Times New Roman" panose="02020603050405020304" pitchFamily="18" charset="0"/>
              </a:rPr>
              <a:t>, </a:t>
            </a:r>
            <a:r>
              <a:rPr lang="en-US" sz="1200" dirty="0">
                <a:solidFill>
                  <a:srgbClr val="006600"/>
                </a:solidFill>
                <a:latin typeface="Consolas" panose="020B0609020204030204" pitchFamily="49" charset="0"/>
                <a:ea typeface="Consolas"/>
                <a:cs typeface="Consolas" panose="020B0609020204030204" pitchFamily="49" charset="0"/>
              </a:rPr>
              <a:t>2</a:t>
            </a:r>
            <a:r>
              <a:rPr lang="en-US" sz="1200" dirty="0">
                <a:solidFill>
                  <a:srgbClr val="006600"/>
                </a:solidFill>
                <a:latin typeface="Times New Roman" panose="02020603050405020304" pitchFamily="18" charset="0"/>
                <a:ea typeface="Consolas"/>
                <a:cs typeface="Times New Roman" panose="02020603050405020304" pitchFamily="18" charset="0"/>
              </a:rPr>
              <a:t>),</a:t>
            </a:r>
          </a:p>
          <a:p>
            <a:pPr>
              <a:lnSpc>
                <a:spcPts val="1640"/>
              </a:lnSpc>
              <a:spcBef>
                <a:spcPts val="0"/>
              </a:spcBef>
            </a:pPr>
            <a:r>
              <a:rPr lang="en-US" sz="1200" dirty="0">
                <a:solidFill>
                  <a:srgbClr val="006600"/>
                </a:solidFill>
                <a:latin typeface="Times New Roman" panose="02020603050405020304" pitchFamily="18" charset="0"/>
                <a:ea typeface="Consolas"/>
                <a:cs typeface="Times New Roman" panose="02020603050405020304" pitchFamily="18" charset="0"/>
              </a:rPr>
              <a:t>                  // and draws the midpoint</a:t>
            </a:r>
          </a:p>
          <a:p>
            <a:pPr>
              <a:lnSpc>
                <a:spcPts val="1640"/>
              </a:lnSpc>
              <a:spcBef>
                <a:spcPts val="0"/>
              </a:spcBef>
            </a:pPr>
            <a:r>
              <a:rPr lang="en-US" sz="1100" dirty="0">
                <a:solidFill>
                  <a:srgbClr val="000000"/>
                </a:solidFill>
                <a:latin typeface="Consolas"/>
                <a:ea typeface="Consolas"/>
                <a:cs typeface="Consolas"/>
              </a:rPr>
              <a:t>         </a:t>
            </a:r>
            <a:r>
              <a:rPr lang="en-US" sz="1100" dirty="0">
                <a:latin typeface="Consolas"/>
                <a:ea typeface="Consolas"/>
                <a:cs typeface="Consolas"/>
              </a:rPr>
              <a:t>int r = (int) (Math.random() * 3);</a:t>
            </a:r>
            <a:endParaRPr lang="en-US" sz="1100" dirty="0">
              <a:latin typeface="Times New Roman" panose="02020603050405020304" pitchFamily="18" charset="0"/>
              <a:ea typeface="Consolas"/>
              <a:cs typeface="Times New Roman" panose="02020603050405020304" pitchFamily="18" charset="0"/>
            </a:endParaRPr>
          </a:p>
          <a:p>
            <a:pPr>
              <a:lnSpc>
                <a:spcPts val="1640"/>
              </a:lnSpc>
              <a:spcBef>
                <a:spcPts val="0"/>
              </a:spcBef>
            </a:pPr>
            <a:r>
              <a:rPr lang="en-US" sz="1100" dirty="0">
                <a:latin typeface="Consolas"/>
                <a:ea typeface="Consolas"/>
                <a:cs typeface="Consolas"/>
              </a:rPr>
              <a:t>         x = (x + xVertex[r]) / 2.0;</a:t>
            </a:r>
          </a:p>
          <a:p>
            <a:pPr>
              <a:lnSpc>
                <a:spcPts val="1640"/>
              </a:lnSpc>
              <a:spcBef>
                <a:spcPts val="0"/>
              </a:spcBef>
            </a:pPr>
            <a:r>
              <a:rPr lang="en-US" sz="1100" dirty="0">
                <a:latin typeface="Consolas"/>
                <a:ea typeface="Consolas"/>
                <a:cs typeface="Consolas"/>
              </a:rPr>
              <a:t>         y = (y + yVertex[r]) / 2.0;</a:t>
            </a:r>
          </a:p>
          <a:p>
            <a:pPr>
              <a:lnSpc>
                <a:spcPts val="1640"/>
              </a:lnSpc>
              <a:spcBef>
                <a:spcPts val="0"/>
              </a:spcBef>
            </a:pPr>
            <a:r>
              <a:rPr lang="en-US" sz="1100" dirty="0">
                <a:latin typeface="Consolas"/>
                <a:ea typeface="Consolas"/>
                <a:cs typeface="Consolas"/>
              </a:rPr>
              <a:t>         StdDraw.point(x, y);</a:t>
            </a:r>
          </a:p>
          <a:p>
            <a:pPr>
              <a:lnSpc>
                <a:spcPts val="1640"/>
              </a:lnSpc>
              <a:spcBef>
                <a:spcPts val="0"/>
              </a:spcBef>
            </a:pPr>
            <a:r>
              <a:rPr lang="en-US" sz="1100" dirty="0">
                <a:latin typeface="Consolas"/>
                <a:ea typeface="Consolas"/>
                <a:cs typeface="Consolas"/>
              </a:rPr>
              <a:t>      }</a:t>
            </a:r>
          </a:p>
          <a:p>
            <a:pPr>
              <a:lnSpc>
                <a:spcPts val="1640"/>
              </a:lnSpc>
              <a:spcBef>
                <a:spcPts val="0"/>
              </a:spcBef>
            </a:pPr>
            <a:r>
              <a:rPr lang="en-US" sz="1100" dirty="0">
                <a:latin typeface="Consolas"/>
                <a:ea typeface="Consolas"/>
                <a:cs typeface="Consolas"/>
              </a:rPr>
              <a:t>   }</a:t>
            </a:r>
          </a:p>
          <a:p>
            <a:pPr>
              <a:lnSpc>
                <a:spcPts val="1640"/>
              </a:lnSpc>
              <a:spcBef>
                <a:spcPts val="0"/>
              </a:spcBef>
            </a:pPr>
            <a:r>
              <a:rPr lang="en-US" sz="1100" dirty="0">
                <a:latin typeface="Consolas"/>
                <a:ea typeface="Consolas"/>
                <a:cs typeface="Consolas"/>
              </a:rPr>
              <a:t>}</a:t>
            </a:r>
            <a:endParaRPr lang="en-US" sz="1100" dirty="0">
              <a:latin typeface="Consolas"/>
              <a:cs typeface="Consolas"/>
            </a:endParaRPr>
          </a:p>
        </p:txBody>
      </p:sp>
      <p:pic>
        <p:nvPicPr>
          <p:cNvPr id="12" name="Picture 11">
            <a:extLst>
              <a:ext uri="{FF2B5EF4-FFF2-40B4-BE49-F238E27FC236}">
                <a16:creationId xmlns:a16="http://schemas.microsoft.com/office/drawing/2014/main" id="{64A625FA-4134-F156-A5C9-B25EDB085D0C}"/>
              </a:ext>
            </a:extLst>
          </p:cNvPr>
          <p:cNvPicPr>
            <a:picLocks noChangeAspect="1"/>
          </p:cNvPicPr>
          <p:nvPr/>
        </p:nvPicPr>
        <p:blipFill>
          <a:blip r:embed="rId3"/>
          <a:stretch>
            <a:fillRect/>
          </a:stretch>
        </p:blipFill>
        <p:spPr>
          <a:xfrm>
            <a:off x="5316546" y="2854600"/>
            <a:ext cx="2250151" cy="2025136"/>
          </a:xfrm>
          <a:prstGeom prst="rect">
            <a:avLst/>
          </a:prstGeom>
          <a:ln>
            <a:noFill/>
            <a:prstDash val="dash"/>
          </a:ln>
        </p:spPr>
      </p:pic>
      <p:sp>
        <p:nvSpPr>
          <p:cNvPr id="13" name="Rectangle 12">
            <a:extLst>
              <a:ext uri="{FF2B5EF4-FFF2-40B4-BE49-F238E27FC236}">
                <a16:creationId xmlns:a16="http://schemas.microsoft.com/office/drawing/2014/main" id="{69B46443-2375-5538-ED2E-9CDD1E70CC27}"/>
              </a:ext>
            </a:extLst>
          </p:cNvPr>
          <p:cNvSpPr>
            <a:spLocks noChangeArrowheads="1"/>
          </p:cNvSpPr>
          <p:nvPr/>
        </p:nvSpPr>
        <p:spPr bwMode="auto">
          <a:xfrm>
            <a:off x="5316546" y="2044503"/>
            <a:ext cx="2267400" cy="341496"/>
          </a:xfrm>
          <a:prstGeom prst="rect">
            <a:avLst/>
          </a:prstGeom>
          <a:solidFill>
            <a:schemeClr val="bg1"/>
          </a:solidFill>
          <a:ln w="15875">
            <a:solidFill>
              <a:schemeClr val="bg1">
                <a:lumMod val="65000"/>
              </a:schemeClr>
            </a:solidFill>
            <a:miter lim="800000"/>
            <a:headEnd/>
            <a:tailEnd/>
          </a:ln>
          <a:effectLst/>
        </p:spPr>
        <p:txBody>
          <a:bodyPr lIns="108000" tIns="182880" rIns="36000" bIns="182880" anchor="ctr" anchorCtr="0">
            <a:prstTxWarp prst="textNoShape">
              <a:avLst/>
            </a:prstTxWarp>
            <a:noAutofit/>
          </a:bodyPr>
          <a:lstStyle/>
          <a:p>
            <a:pPr>
              <a:spcBef>
                <a:spcPts val="200"/>
              </a:spcBef>
            </a:pPr>
            <a:r>
              <a:rPr lang="en-US" sz="1200" b="1" dirty="0">
                <a:latin typeface="Consolas"/>
                <a:cs typeface="Consolas"/>
              </a:rPr>
              <a:t>% </a:t>
            </a:r>
            <a:r>
              <a:rPr lang="en-US" sz="1200" dirty="0">
                <a:latin typeface="Consolas"/>
                <a:cs typeface="Consolas"/>
              </a:rPr>
              <a:t>java </a:t>
            </a:r>
            <a:r>
              <a:rPr lang="en-US" sz="1200" dirty="0">
                <a:solidFill>
                  <a:srgbClr val="000000"/>
                </a:solidFill>
                <a:latin typeface="Consolas"/>
                <a:cs typeface="Consolas"/>
              </a:rPr>
              <a:t>Sierpinski</a:t>
            </a:r>
            <a:r>
              <a:rPr lang="en-US" sz="1200" dirty="0">
                <a:latin typeface="Consolas"/>
                <a:cs typeface="Consolas"/>
              </a:rPr>
              <a:t> 100000</a:t>
            </a:r>
          </a:p>
        </p:txBody>
      </p:sp>
      <p:sp>
        <p:nvSpPr>
          <p:cNvPr id="14" name="Rectangle 13">
            <a:extLst>
              <a:ext uri="{FF2B5EF4-FFF2-40B4-BE49-F238E27FC236}">
                <a16:creationId xmlns:a16="http://schemas.microsoft.com/office/drawing/2014/main" id="{A1EEACEF-38CB-DC70-FD71-A77EA9D3A324}"/>
              </a:ext>
            </a:extLst>
          </p:cNvPr>
          <p:cNvSpPr/>
          <p:nvPr/>
        </p:nvSpPr>
        <p:spPr bwMode="auto">
          <a:xfrm>
            <a:off x="5294708" y="2558352"/>
            <a:ext cx="2289238" cy="2337713"/>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 name="Text Box 5">
            <a:extLst>
              <a:ext uri="{FF2B5EF4-FFF2-40B4-BE49-F238E27FC236}">
                <a16:creationId xmlns:a16="http://schemas.microsoft.com/office/drawing/2014/main" id="{E3B72529-2A73-695C-70E8-B01CD2A084C0}"/>
              </a:ext>
            </a:extLst>
          </p:cNvPr>
          <p:cNvSpPr txBox="1">
            <a:spLocks noChangeArrowheads="1"/>
          </p:cNvSpPr>
          <p:nvPr/>
        </p:nvSpPr>
        <p:spPr bwMode="auto">
          <a:xfrm>
            <a:off x="4981156" y="4927912"/>
            <a:ext cx="627104" cy="339196"/>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lang="en-US" sz="1600" dirty="0">
                <a:solidFill>
                  <a:srgbClr val="000000"/>
                </a:solidFill>
                <a:latin typeface="Times New Roman"/>
                <a:cs typeface="Times New Roman"/>
              </a:rPr>
              <a:t>(0, 0)</a:t>
            </a:r>
          </a:p>
        </p:txBody>
      </p:sp>
      <p:sp>
        <p:nvSpPr>
          <p:cNvPr id="16" name="Text Box 7">
            <a:extLst>
              <a:ext uri="{FF2B5EF4-FFF2-40B4-BE49-F238E27FC236}">
                <a16:creationId xmlns:a16="http://schemas.microsoft.com/office/drawing/2014/main" id="{808225C7-53EB-B37A-BFD7-7491FEB292E5}"/>
              </a:ext>
            </a:extLst>
          </p:cNvPr>
          <p:cNvSpPr txBox="1">
            <a:spLocks noChangeArrowheads="1"/>
          </p:cNvSpPr>
          <p:nvPr/>
        </p:nvSpPr>
        <p:spPr bwMode="auto">
          <a:xfrm>
            <a:off x="5844707" y="2636824"/>
            <a:ext cx="1215232" cy="369974"/>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kumimoji="1" lang="en-US" dirty="0">
                <a:latin typeface="Times New Roman"/>
                <a:cs typeface="Times New Roman"/>
              </a:rPr>
              <a:t>(½, ½</a:t>
            </a:r>
            <a:r>
              <a:rPr kumimoji="1" lang="en-US" dirty="0">
                <a:latin typeface="Times New Roman"/>
                <a:cs typeface="Times New Roman"/>
                <a:sym typeface="Symbol" charset="2"/>
              </a:rPr>
              <a:t>3</a:t>
            </a:r>
            <a:r>
              <a:rPr kumimoji="1" lang="en-US" dirty="0">
                <a:latin typeface="Times New Roman"/>
                <a:cs typeface="Times New Roman"/>
              </a:rPr>
              <a:t>)</a:t>
            </a:r>
          </a:p>
        </p:txBody>
      </p:sp>
      <p:sp>
        <p:nvSpPr>
          <p:cNvPr id="17" name="Text Box 5">
            <a:extLst>
              <a:ext uri="{FF2B5EF4-FFF2-40B4-BE49-F238E27FC236}">
                <a16:creationId xmlns:a16="http://schemas.microsoft.com/office/drawing/2014/main" id="{80E4E930-86E1-50B4-D044-AC31898849A0}"/>
              </a:ext>
            </a:extLst>
          </p:cNvPr>
          <p:cNvSpPr txBox="1">
            <a:spLocks noChangeArrowheads="1"/>
          </p:cNvSpPr>
          <p:nvPr/>
        </p:nvSpPr>
        <p:spPr bwMode="auto">
          <a:xfrm>
            <a:off x="7059939" y="4908774"/>
            <a:ext cx="1071562" cy="339196"/>
          </a:xfrm>
          <a:prstGeom prst="rect">
            <a:avLst/>
          </a:prstGeom>
          <a:noFill/>
          <a:ln w="15875">
            <a:noFill/>
            <a:miter lim="800000"/>
            <a:headEnd/>
            <a:tailEnd/>
          </a:ln>
        </p:spPr>
        <p:txBody>
          <a:bodyPr lIns="92075" tIns="46038" rIns="92075" bIns="46038">
            <a:prstTxWarp prst="textNoShape">
              <a:avLst/>
            </a:prstTxWarp>
            <a:spAutoFit/>
          </a:bodyPr>
          <a:lstStyle/>
          <a:p>
            <a:pPr algn="ctr">
              <a:spcBef>
                <a:spcPct val="50000"/>
              </a:spcBef>
            </a:pPr>
            <a:r>
              <a:rPr lang="en-US" sz="1600" dirty="0">
                <a:solidFill>
                  <a:srgbClr val="000000"/>
                </a:solidFill>
                <a:latin typeface="Times New Roman"/>
                <a:cs typeface="Times New Roman"/>
              </a:rPr>
              <a:t>(1, 0)</a:t>
            </a:r>
          </a:p>
        </p:txBody>
      </p:sp>
      <p:cxnSp>
        <p:nvCxnSpPr>
          <p:cNvPr id="21" name="Straight Connector 20">
            <a:extLst>
              <a:ext uri="{FF2B5EF4-FFF2-40B4-BE49-F238E27FC236}">
                <a16:creationId xmlns:a16="http://schemas.microsoft.com/office/drawing/2014/main" id="{B09202E0-26DE-A84C-4471-27654139E2F8}"/>
              </a:ext>
            </a:extLst>
          </p:cNvPr>
          <p:cNvCxnSpPr>
            <a:cxnSpLocks/>
          </p:cNvCxnSpPr>
          <p:nvPr/>
        </p:nvCxnSpPr>
        <p:spPr bwMode="auto">
          <a:xfrm>
            <a:off x="5195702" y="5400160"/>
            <a:ext cx="2289238" cy="0"/>
          </a:xfrm>
          <a:prstGeom prst="line">
            <a:avLst/>
          </a:prstGeom>
          <a:solidFill>
            <a:schemeClr val="tx2"/>
          </a:solidFill>
          <a:ln w="9525" cap="flat" cmpd="sng" algn="ctr">
            <a:solidFill>
              <a:schemeClr val="bg1"/>
            </a:solidFill>
            <a:prstDash val="solid"/>
            <a:round/>
            <a:headEnd type="none" w="med" len="med"/>
            <a:tailEnd type="none" w="med" len="med"/>
          </a:ln>
          <a:effectLst/>
        </p:spPr>
      </p:cxnSp>
      <p:sp>
        <p:nvSpPr>
          <p:cNvPr id="22" name="Rectangle 21">
            <a:extLst>
              <a:ext uri="{FF2B5EF4-FFF2-40B4-BE49-F238E27FC236}">
                <a16:creationId xmlns:a16="http://schemas.microsoft.com/office/drawing/2014/main" id="{6A942BAB-DAD8-EF90-8485-582C10008C3A}"/>
              </a:ext>
            </a:extLst>
          </p:cNvPr>
          <p:cNvSpPr/>
          <p:nvPr/>
        </p:nvSpPr>
        <p:spPr>
          <a:xfrm>
            <a:off x="5061817" y="5516864"/>
            <a:ext cx="3069684" cy="535852"/>
          </a:xfrm>
          <a:prstGeom prst="rect">
            <a:avLst/>
          </a:prstGeom>
        </p:spPr>
        <p:txBody>
          <a:bodyPr wrap="square">
            <a:spAutoFit/>
          </a:bodyPr>
          <a:lstStyle/>
          <a:p>
            <a:pPr>
              <a:lnSpc>
                <a:spcPts val="1840"/>
              </a:lnSpc>
              <a:spcBef>
                <a:spcPts val="0"/>
              </a:spcBef>
            </a:pPr>
            <a:r>
              <a:rPr lang="en-US" sz="1200" dirty="0">
                <a:latin typeface="Consolas"/>
                <a:ea typeface="Consolas"/>
                <a:cs typeface="Consolas"/>
              </a:rPr>
              <a:t>xVertex = { 0.0, 1.0, 0.5   };</a:t>
            </a:r>
          </a:p>
          <a:p>
            <a:pPr>
              <a:lnSpc>
                <a:spcPts val="1840"/>
              </a:lnSpc>
              <a:spcBef>
                <a:spcPts val="0"/>
              </a:spcBef>
            </a:pPr>
            <a:r>
              <a:rPr lang="en-US" sz="1200" dirty="0">
                <a:latin typeface="Consolas"/>
                <a:ea typeface="Consolas"/>
                <a:cs typeface="Consolas"/>
              </a:rPr>
              <a:t>yVertex = { 0.0, 0.0, 0.866 };</a:t>
            </a:r>
          </a:p>
        </p:txBody>
      </p:sp>
      <p:sp>
        <p:nvSpPr>
          <p:cNvPr id="23" name="Text Box 5">
            <a:extLst>
              <a:ext uri="{FF2B5EF4-FFF2-40B4-BE49-F238E27FC236}">
                <a16:creationId xmlns:a16="http://schemas.microsoft.com/office/drawing/2014/main" id="{0369CD5D-3D98-BB48-7C1D-8C6BF4132430}"/>
              </a:ext>
            </a:extLst>
          </p:cNvPr>
          <p:cNvSpPr txBox="1">
            <a:spLocks noChangeArrowheads="1"/>
          </p:cNvSpPr>
          <p:nvPr/>
        </p:nvSpPr>
        <p:spPr bwMode="auto">
          <a:xfrm>
            <a:off x="6046247" y="5317861"/>
            <a:ext cx="1569433" cy="308419"/>
          </a:xfrm>
          <a:prstGeom prst="rect">
            <a:avLst/>
          </a:prstGeom>
          <a:noFill/>
          <a:ln w="15875">
            <a:noFill/>
            <a:miter lim="800000"/>
            <a:headEnd/>
            <a:tailEnd/>
          </a:ln>
        </p:spPr>
        <p:txBody>
          <a:bodyPr wrap="square" lIns="92075" tIns="46038" rIns="92075" bIns="46038">
            <a:prstTxWarp prst="textNoShape">
              <a:avLst/>
            </a:prstTxWarp>
            <a:spAutoFit/>
          </a:bodyPr>
          <a:lstStyle/>
          <a:p>
            <a:pPr>
              <a:spcBef>
                <a:spcPct val="50000"/>
              </a:spcBef>
            </a:pPr>
            <a:r>
              <a:rPr lang="en-US" sz="1400" b="1" dirty="0">
                <a:solidFill>
                  <a:srgbClr val="000000"/>
                </a:solidFill>
                <a:latin typeface="Consolas" panose="020B0609020204030204" pitchFamily="49" charset="0"/>
                <a:cs typeface="Consolas" panose="020B0609020204030204" pitchFamily="49" charset="0"/>
              </a:rPr>
              <a:t> 0   1   </a:t>
            </a:r>
            <a:r>
              <a:rPr lang="en-US" sz="800" b="1" dirty="0">
                <a:solidFill>
                  <a:srgbClr val="000000"/>
                </a:solidFill>
                <a:latin typeface="Consolas" panose="020B0609020204030204" pitchFamily="49" charset="0"/>
                <a:cs typeface="Consolas" panose="020B0609020204030204" pitchFamily="49" charset="0"/>
              </a:rPr>
              <a:t> </a:t>
            </a:r>
            <a:r>
              <a:rPr lang="en-US" sz="1400" b="1" dirty="0">
                <a:solidFill>
                  <a:srgbClr val="000000"/>
                </a:solidFill>
                <a:latin typeface="Consolas" panose="020B0609020204030204" pitchFamily="49" charset="0"/>
                <a:cs typeface="Consolas" panose="020B0609020204030204" pitchFamily="49" charset="0"/>
              </a:rPr>
              <a:t>2</a:t>
            </a:r>
            <a:endParaRPr lang="en-US" sz="1600" dirty="0">
              <a:solidFill>
                <a:srgbClr val="000000"/>
              </a:solidFill>
              <a:latin typeface="Consolas" panose="020B0609020204030204" pitchFamily="49" charset="0"/>
              <a:cs typeface="Consolas" panose="020B0609020204030204" pitchFamily="49" charset="0"/>
            </a:endParaRPr>
          </a:p>
        </p:txBody>
      </p:sp>
      <p:sp>
        <p:nvSpPr>
          <p:cNvPr id="3" name="Rectangle 3">
            <a:extLst>
              <a:ext uri="{FF2B5EF4-FFF2-40B4-BE49-F238E27FC236}">
                <a16:creationId xmlns:a16="http://schemas.microsoft.com/office/drawing/2014/main" id="{C21FE12D-8680-D6F0-D033-4F8D480B8FC5}"/>
              </a:ext>
            </a:extLst>
          </p:cNvPr>
          <p:cNvSpPr txBox="1">
            <a:spLocks noChangeArrowheads="1"/>
          </p:cNvSpPr>
          <p:nvPr/>
        </p:nvSpPr>
        <p:spPr bwMode="auto">
          <a:xfrm>
            <a:off x="492131" y="1227102"/>
            <a:ext cx="7848600" cy="43142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u="sng" kern="0" dirty="0">
                <a:solidFill>
                  <a:srgbClr val="000000"/>
                </a:solidFill>
                <a:latin typeface="Times New Roman"/>
                <a:cs typeface="Times New Roman"/>
              </a:rPr>
              <a:t>Example:</a:t>
            </a:r>
            <a:r>
              <a:rPr kumimoji="0" lang="en-US" kern="0" dirty="0">
                <a:solidFill>
                  <a:srgbClr val="000000"/>
                </a:solidFill>
                <a:latin typeface="Times New Roman"/>
                <a:cs typeface="Times New Roman"/>
              </a:rPr>
              <a:t> the </a:t>
            </a:r>
            <a:r>
              <a:rPr kumimoji="0" lang="en-US" kern="0" dirty="0">
                <a:solidFill>
                  <a:schemeClr val="tx1"/>
                </a:solidFill>
                <a:latin typeface="Times New Roman"/>
                <a:cs typeface="Times New Roman"/>
              </a:rPr>
              <a:t>self-replicating “Sierpinski triangle”</a:t>
            </a:r>
          </a:p>
        </p:txBody>
      </p:sp>
      <p:sp>
        <p:nvSpPr>
          <p:cNvPr id="4" name="Rounded Rectangular Callout 3">
            <a:extLst>
              <a:ext uri="{FF2B5EF4-FFF2-40B4-BE49-F238E27FC236}">
                <a16:creationId xmlns:a16="http://schemas.microsoft.com/office/drawing/2014/main" id="{3906AF80-5FBA-2659-BF16-64B04A70CF04}"/>
              </a:ext>
            </a:extLst>
          </p:cNvPr>
          <p:cNvSpPr/>
          <p:nvPr/>
        </p:nvSpPr>
        <p:spPr>
          <a:xfrm>
            <a:off x="5690046" y="4958932"/>
            <a:ext cx="1512944" cy="263088"/>
          </a:xfrm>
          <a:prstGeom prst="wedgeRoundRectCallout">
            <a:avLst>
              <a:gd name="adj1" fmla="val -3475"/>
              <a:gd name="adj2" fmla="val 33207"/>
              <a:gd name="adj3" fmla="val 16667"/>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lIns="36000" tIns="46800" rIns="0" rtlCol="0" anchor="ctr" anchorCtr="0"/>
          <a:lstStyle/>
          <a:p>
            <a:pPr algn="ctr">
              <a:spcBef>
                <a:spcPts val="600"/>
              </a:spcBef>
            </a:pPr>
            <a:r>
              <a:rPr lang="en-US" sz="1200" dirty="0">
                <a:solidFill>
                  <a:schemeClr val="tx1"/>
                </a:solidFill>
                <a:latin typeface="Times New Roman" panose="02020603050405020304" pitchFamily="18" charset="0"/>
                <a:cs typeface="Times New Roman" panose="02020603050405020304" pitchFamily="18" charset="0"/>
              </a:rPr>
              <a:t>canvas = unit square</a:t>
            </a:r>
          </a:p>
        </p:txBody>
      </p:sp>
    </p:spTree>
    <p:extLst>
      <p:ext uri="{BB962C8B-B14F-4D97-AF65-F5344CB8AC3E}">
        <p14:creationId xmlns:p14="http://schemas.microsoft.com/office/powerpoint/2010/main" val="3917602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E74F3-622E-1127-5EBC-B203F0D7306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3072C1-1CEE-4FE5-C834-4973C8A1AD30}"/>
              </a:ext>
            </a:extLst>
          </p:cNvPr>
          <p:cNvSpPr>
            <a:spLocks noGrp="1"/>
          </p:cNvSpPr>
          <p:nvPr>
            <p:ph type="title"/>
          </p:nvPr>
        </p:nvSpPr>
        <p:spPr/>
        <p:txBody>
          <a:bodyPr/>
          <a:lstStyle/>
          <a:p>
            <a:r>
              <a:rPr lang="en-US" dirty="0"/>
              <a:t>Lecture plan</a:t>
            </a:r>
          </a:p>
        </p:txBody>
      </p:sp>
      <p:sp>
        <p:nvSpPr>
          <p:cNvPr id="5" name="Content Placeholder 2">
            <a:extLst>
              <a:ext uri="{FF2B5EF4-FFF2-40B4-BE49-F238E27FC236}">
                <a16:creationId xmlns:a16="http://schemas.microsoft.com/office/drawing/2014/main" id="{A11BA8EF-F54F-72E7-7DEE-AEE9763AB6E8}"/>
              </a:ext>
            </a:extLst>
          </p:cNvPr>
          <p:cNvSpPr>
            <a:spLocks noGrp="1"/>
          </p:cNvSpPr>
          <p:nvPr>
            <p:ph idx="1"/>
          </p:nvPr>
        </p:nvSpPr>
        <p:spPr>
          <a:xfrm>
            <a:off x="792078" y="965619"/>
            <a:ext cx="5889599" cy="3878180"/>
          </a:xfrm>
        </p:spPr>
        <p:txBody>
          <a:bodyPr>
            <a:noAutofit/>
          </a:bodyPr>
          <a:lstStyle/>
          <a:p>
            <a:pPr marL="365125" indent="-274638">
              <a:lnSpc>
                <a:spcPct val="100000"/>
              </a:lnSpc>
              <a:spcBef>
                <a:spcPts val="1800"/>
              </a:spcBef>
              <a:buClrTx/>
              <a:buSzPct val="100000"/>
              <a:buFont typeface="Arial" charset="0"/>
              <a:buChar char="•"/>
            </a:pPr>
            <a:r>
              <a:rPr lang="en-US" sz="2400" dirty="0">
                <a:solidFill>
                  <a:schemeClr val="tx1"/>
                </a:solidFill>
                <a:latin typeface="Times New Roman"/>
                <a:cs typeface="Times New Roman"/>
              </a:rPr>
              <a:t>Text</a:t>
            </a:r>
          </a:p>
          <a:p>
            <a:pPr marL="365125" indent="-274638">
              <a:lnSpc>
                <a:spcPct val="100000"/>
              </a:lnSpc>
              <a:spcBef>
                <a:spcPts val="1800"/>
              </a:spcBef>
              <a:buClrTx/>
              <a:buSzPct val="100000"/>
              <a:buFont typeface="Arial" charset="0"/>
              <a:buChar char="•"/>
            </a:pPr>
            <a:r>
              <a:rPr lang="en-US" sz="2400" dirty="0">
                <a:solidFill>
                  <a:schemeClr val="tx1"/>
                </a:solidFill>
                <a:latin typeface="Times New Roman"/>
                <a:cs typeface="Times New Roman"/>
              </a:rPr>
              <a:t>Graphics</a:t>
            </a:r>
          </a:p>
          <a:p>
            <a:pPr marL="365125" indent="-274638">
              <a:lnSpc>
                <a:spcPct val="100000"/>
              </a:lnSpc>
              <a:spcBef>
                <a:spcPts val="2400"/>
              </a:spcBef>
              <a:buClrTx/>
              <a:buSzPct val="100000"/>
              <a:buFont typeface="Arial"/>
              <a:buChar char="•"/>
            </a:pPr>
            <a:r>
              <a:rPr lang="en-US" sz="2400" dirty="0">
                <a:solidFill>
                  <a:schemeClr val="tx1"/>
                </a:solidFill>
                <a:latin typeface="Times New Roman"/>
                <a:cs typeface="Times New Roman"/>
              </a:rPr>
              <a:t>Animation</a:t>
            </a:r>
          </a:p>
          <a:p>
            <a:pPr marL="365125" indent="-274638">
              <a:lnSpc>
                <a:spcPct val="100000"/>
              </a:lnSpc>
              <a:spcBef>
                <a:spcPts val="2400"/>
              </a:spcBef>
              <a:buClrTx/>
              <a:buSzPct val="100000"/>
              <a:buFont typeface="Arial"/>
              <a:buChar char="•"/>
            </a:pPr>
            <a:r>
              <a:rPr lang="en-US" sz="2400" dirty="0">
                <a:solidFill>
                  <a:schemeClr val="tx1"/>
                </a:solidFill>
                <a:latin typeface="Times New Roman"/>
                <a:cs typeface="Times New Roman"/>
              </a:rPr>
              <a:t>Audio</a:t>
            </a:r>
            <a:endParaRPr lang="en-US" sz="2400" dirty="0">
              <a:solidFill>
                <a:schemeClr val="tx1"/>
              </a:solidFill>
            </a:endParaRPr>
          </a:p>
          <a:p>
            <a:pPr>
              <a:lnSpc>
                <a:spcPct val="100000"/>
              </a:lnSpc>
              <a:spcBef>
                <a:spcPts val="2400"/>
              </a:spcBef>
            </a:pPr>
            <a:endParaRPr lang="en-US" sz="2400" dirty="0"/>
          </a:p>
          <a:p>
            <a:pPr marL="0" indent="0">
              <a:lnSpc>
                <a:spcPct val="100000"/>
              </a:lnSpc>
              <a:spcBef>
                <a:spcPts val="2400"/>
              </a:spcBef>
              <a:buNone/>
            </a:pPr>
            <a:endParaRPr lang="en-US" sz="2400" dirty="0"/>
          </a:p>
          <a:p>
            <a:pPr>
              <a:lnSpc>
                <a:spcPct val="100000"/>
              </a:lnSpc>
              <a:spcBef>
                <a:spcPts val="2400"/>
              </a:spcBef>
            </a:pPr>
            <a:endParaRPr lang="en-US" sz="2400" dirty="0"/>
          </a:p>
        </p:txBody>
      </p:sp>
      <p:sp>
        <p:nvSpPr>
          <p:cNvPr id="3" name="Right Arrow 2">
            <a:extLst>
              <a:ext uri="{FF2B5EF4-FFF2-40B4-BE49-F238E27FC236}">
                <a16:creationId xmlns:a16="http://schemas.microsoft.com/office/drawing/2014/main" id="{4ABC02F7-1DCD-EEE3-4B84-928A51CC0DA2}"/>
              </a:ext>
            </a:extLst>
          </p:cNvPr>
          <p:cNvSpPr/>
          <p:nvPr/>
        </p:nvSpPr>
        <p:spPr bwMode="auto">
          <a:xfrm>
            <a:off x="720556" y="2304587"/>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4" name="Picture 3">
            <a:extLst>
              <a:ext uri="{FF2B5EF4-FFF2-40B4-BE49-F238E27FC236}">
                <a16:creationId xmlns:a16="http://schemas.microsoft.com/office/drawing/2014/main" id="{E3944C4B-0A78-0631-2ACE-D85E478F3BF4}"/>
              </a:ext>
            </a:extLst>
          </p:cNvPr>
          <p:cNvPicPr>
            <a:picLocks noChangeAspect="1"/>
          </p:cNvPicPr>
          <p:nvPr/>
        </p:nvPicPr>
        <p:blipFill rotWithShape="1">
          <a:blip r:embed="rId2"/>
          <a:srcRect l="5261" t="4785" r="6327" b="7620"/>
          <a:stretch/>
        </p:blipFill>
        <p:spPr>
          <a:xfrm>
            <a:off x="3480178" y="2229365"/>
            <a:ext cx="4711253" cy="2919315"/>
          </a:xfrm>
          <a:prstGeom prst="rect">
            <a:avLst/>
          </a:prstGeom>
        </p:spPr>
      </p:pic>
    </p:spTree>
    <p:extLst>
      <p:ext uri="{BB962C8B-B14F-4D97-AF65-F5344CB8AC3E}">
        <p14:creationId xmlns:p14="http://schemas.microsoft.com/office/powerpoint/2010/main" val="30757663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E636E-5381-FDD6-B06C-4043D4CD3F9D}"/>
            </a:ext>
          </a:extLst>
        </p:cNvPr>
        <p:cNvGrpSpPr/>
        <p:nvPr/>
      </p:nvGrpSpPr>
      <p:grpSpPr>
        <a:xfrm>
          <a:off x="0" y="0"/>
          <a:ext cx="0" cy="0"/>
          <a:chOff x="0" y="0"/>
          <a:chExt cx="0" cy="0"/>
        </a:xfrm>
      </p:grpSpPr>
      <p:sp>
        <p:nvSpPr>
          <p:cNvPr id="72707" name="Rectangle 2">
            <a:extLst>
              <a:ext uri="{FF2B5EF4-FFF2-40B4-BE49-F238E27FC236}">
                <a16:creationId xmlns:a16="http://schemas.microsoft.com/office/drawing/2014/main" id="{4E19370F-5CCC-74F6-204F-21B6BC24CB03}"/>
              </a:ext>
            </a:extLst>
          </p:cNvPr>
          <p:cNvSpPr>
            <a:spLocks noGrp="1" noChangeArrowheads="1"/>
          </p:cNvSpPr>
          <p:nvPr>
            <p:ph type="title"/>
          </p:nvPr>
        </p:nvSpPr>
        <p:spPr/>
        <p:txBody>
          <a:bodyPr/>
          <a:lstStyle/>
          <a:p>
            <a:r>
              <a:rPr kumimoji="0" lang="en-US" dirty="0"/>
              <a:t>Example 2: Animation</a:t>
            </a:r>
          </a:p>
        </p:txBody>
      </p:sp>
      <p:sp>
        <p:nvSpPr>
          <p:cNvPr id="72709" name="Rectangle 4">
            <a:extLst>
              <a:ext uri="{FF2B5EF4-FFF2-40B4-BE49-F238E27FC236}">
                <a16:creationId xmlns:a16="http://schemas.microsoft.com/office/drawing/2014/main" id="{4D5317E4-68F7-07D4-FA12-C27F8D91AD9F}"/>
              </a:ext>
            </a:extLst>
          </p:cNvPr>
          <p:cNvSpPr>
            <a:spLocks noChangeArrowheads="1"/>
          </p:cNvSpPr>
          <p:nvPr/>
        </p:nvSpPr>
        <p:spPr bwMode="auto">
          <a:xfrm>
            <a:off x="774700" y="1431925"/>
            <a:ext cx="88900" cy="88900"/>
          </a:xfrm>
          <a:prstGeom prst="rect">
            <a:avLst/>
          </a:prstGeom>
          <a:noFill/>
          <a:ln w="15875">
            <a:noFill/>
            <a:miter lim="800000"/>
            <a:headEnd/>
            <a:tailEnd/>
          </a:ln>
        </p:spPr>
        <p:txBody>
          <a:bodyPr wrap="none" lIns="92075" tIns="46038" rIns="92075" bIns="46038" anchor="ctr">
            <a:prstTxWarp prst="textNoShape">
              <a:avLst/>
            </a:prstTxWarp>
          </a:bodyPr>
          <a:lstStyle/>
          <a:p>
            <a:endParaRPr lang="en-US" dirty="0"/>
          </a:p>
        </p:txBody>
      </p:sp>
      <p:sp>
        <p:nvSpPr>
          <p:cNvPr id="72710" name="Rectangle 6">
            <a:extLst>
              <a:ext uri="{FF2B5EF4-FFF2-40B4-BE49-F238E27FC236}">
                <a16:creationId xmlns:a16="http://schemas.microsoft.com/office/drawing/2014/main" id="{4EB764A5-07B6-3B50-9519-7F3A7B7CDFF4}"/>
              </a:ext>
            </a:extLst>
          </p:cNvPr>
          <p:cNvSpPr>
            <a:spLocks noChangeArrowheads="1"/>
          </p:cNvSpPr>
          <p:nvPr/>
        </p:nvSpPr>
        <p:spPr bwMode="auto">
          <a:xfrm>
            <a:off x="744538" y="2463800"/>
            <a:ext cx="88900" cy="88900"/>
          </a:xfrm>
          <a:prstGeom prst="rect">
            <a:avLst/>
          </a:prstGeom>
          <a:noFill/>
          <a:ln w="15875">
            <a:noFill/>
            <a:miter lim="800000"/>
            <a:headEnd/>
            <a:tailEnd/>
          </a:ln>
        </p:spPr>
        <p:txBody>
          <a:bodyPr wrap="none" lIns="92075" tIns="46038" rIns="92075" bIns="46038" anchor="ctr">
            <a:prstTxWarp prst="textNoShape">
              <a:avLst/>
            </a:prstTxWarp>
          </a:bodyPr>
          <a:lstStyle/>
          <a:p>
            <a:endParaRPr lang="en-US" dirty="0"/>
          </a:p>
        </p:txBody>
      </p:sp>
      <p:sp>
        <p:nvSpPr>
          <p:cNvPr id="2" name="Rectangle 1">
            <a:extLst>
              <a:ext uri="{FF2B5EF4-FFF2-40B4-BE49-F238E27FC236}">
                <a16:creationId xmlns:a16="http://schemas.microsoft.com/office/drawing/2014/main" id="{59B513A7-DD00-3956-9E86-6AE38A3789A0}"/>
              </a:ext>
            </a:extLst>
          </p:cNvPr>
          <p:cNvSpPr>
            <a:spLocks noChangeArrowheads="1"/>
          </p:cNvSpPr>
          <p:nvPr/>
        </p:nvSpPr>
        <p:spPr bwMode="auto">
          <a:xfrm>
            <a:off x="5572963" y="1973264"/>
            <a:ext cx="2302038" cy="457201"/>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44000" tIns="91440" rIns="0" bIns="91440" anchor="t" anchorCtr="0">
            <a:prstTxWarp prst="textNoShape">
              <a:avLst/>
            </a:prstTxWarp>
            <a:noAutofit/>
          </a:bodyPr>
          <a:lstStyle/>
          <a:p>
            <a:pPr>
              <a:spcBef>
                <a:spcPts val="200"/>
              </a:spcBef>
            </a:pPr>
            <a:r>
              <a:rPr lang="en-US" sz="1200" dirty="0">
                <a:solidFill>
                  <a:srgbClr val="000000"/>
                </a:solidFill>
                <a:latin typeface="Menlo"/>
                <a:ea typeface="Menlo"/>
                <a:cs typeface="Menlo"/>
              </a:rPr>
              <a:t>% java BouncingBall</a:t>
            </a:r>
            <a:endParaRPr lang="en-US" sz="1200" dirty="0">
              <a:solidFill>
                <a:srgbClr val="008000"/>
              </a:solidFill>
              <a:latin typeface="Times New Roman"/>
              <a:ea typeface="Menlo"/>
              <a:cs typeface="Times New Roman"/>
            </a:endParaRPr>
          </a:p>
        </p:txBody>
      </p:sp>
      <p:pic>
        <p:nvPicPr>
          <p:cNvPr id="5" name="Picture 4" descr="A screen shot of a computer&#10;&#10;Description automatically generated">
            <a:extLst>
              <a:ext uri="{FF2B5EF4-FFF2-40B4-BE49-F238E27FC236}">
                <a16:creationId xmlns:a16="http://schemas.microsoft.com/office/drawing/2014/main" id="{4AB337A3-E8D3-4D37-3E11-0B5C3276395D}"/>
              </a:ext>
            </a:extLst>
          </p:cNvPr>
          <p:cNvPicPr>
            <a:picLocks noChangeAspect="1"/>
          </p:cNvPicPr>
          <p:nvPr/>
        </p:nvPicPr>
        <p:blipFill>
          <a:blip r:embed="rId3"/>
          <a:stretch>
            <a:fillRect/>
          </a:stretch>
        </p:blipFill>
        <p:spPr>
          <a:xfrm>
            <a:off x="5463781" y="2699598"/>
            <a:ext cx="2575264" cy="2615421"/>
          </a:xfrm>
          <a:prstGeom prst="rect">
            <a:avLst/>
          </a:prstGeom>
        </p:spPr>
      </p:pic>
    </p:spTree>
    <p:extLst>
      <p:ext uri="{BB962C8B-B14F-4D97-AF65-F5344CB8AC3E}">
        <p14:creationId xmlns:p14="http://schemas.microsoft.com/office/powerpoint/2010/main" val="3871343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r>
              <a:rPr kumimoji="0" lang="en-US" dirty="0"/>
              <a:t>Bouncing ball</a:t>
            </a:r>
          </a:p>
        </p:txBody>
      </p:sp>
      <p:sp>
        <p:nvSpPr>
          <p:cNvPr id="72708" name="Rectangle 3"/>
          <p:cNvSpPr>
            <a:spLocks noGrp="1" noChangeArrowheads="1"/>
          </p:cNvSpPr>
          <p:nvPr>
            <p:ph type="body" idx="1"/>
          </p:nvPr>
        </p:nvSpPr>
        <p:spPr>
          <a:xfrm>
            <a:off x="504808" y="727531"/>
            <a:ext cx="7848600" cy="4370130"/>
          </a:xfrm>
        </p:spPr>
        <p:txBody>
          <a:bodyPr/>
          <a:lstStyle/>
          <a:p>
            <a:pPr marL="0" indent="0">
              <a:spcBef>
                <a:spcPts val="600"/>
              </a:spcBef>
            </a:pPr>
            <a:r>
              <a:rPr kumimoji="0" lang="en-US" u="sng" dirty="0">
                <a:solidFill>
                  <a:schemeClr val="tx1"/>
                </a:solidFill>
                <a:latin typeface="Times New Roman"/>
                <a:cs typeface="Times New Roman"/>
              </a:rPr>
              <a:t>Bouncing ball physics</a:t>
            </a:r>
          </a:p>
          <a:p>
            <a:pPr lvl="1">
              <a:lnSpc>
                <a:spcPct val="100000"/>
              </a:lnSpc>
              <a:spcBef>
                <a:spcPts val="1200"/>
              </a:spcBef>
              <a:buSzPct val="100000"/>
              <a:buFont typeface="Arial"/>
              <a:buChar char="•"/>
            </a:pPr>
            <a:r>
              <a:rPr kumimoji="0" lang="en-US" dirty="0">
                <a:latin typeface="Times New Roman"/>
                <a:cs typeface="Times New Roman"/>
              </a:rPr>
              <a:t>At any given time, the ball has a </a:t>
            </a:r>
            <a:r>
              <a:rPr kumimoji="0" lang="en-US" i="1" dirty="0">
                <a:latin typeface="Times New Roman"/>
                <a:cs typeface="Times New Roman"/>
              </a:rPr>
              <a:t>position</a:t>
            </a:r>
            <a:r>
              <a:rPr kumimoji="0" lang="en-US" dirty="0">
                <a:latin typeface="Times New Roman"/>
                <a:cs typeface="Times New Roman"/>
              </a:rPr>
              <a:t> (</a:t>
            </a:r>
            <a:r>
              <a:rPr kumimoji="0" lang="en-US" i="1" dirty="0">
                <a:latin typeface="Times New Roman"/>
                <a:cs typeface="Times New Roman"/>
              </a:rPr>
              <a:t>x</a:t>
            </a:r>
            <a:r>
              <a:rPr kumimoji="0" lang="en-US" dirty="0">
                <a:latin typeface="Times New Roman"/>
                <a:cs typeface="Times New Roman"/>
              </a:rPr>
              <a:t>, </a:t>
            </a:r>
            <a:r>
              <a:rPr kumimoji="0" lang="en-US" i="1" dirty="0">
                <a:latin typeface="Times New Roman"/>
                <a:cs typeface="Times New Roman"/>
              </a:rPr>
              <a:t>y</a:t>
            </a:r>
            <a:r>
              <a:rPr kumimoji="0" lang="en-US" dirty="0">
                <a:latin typeface="Times New Roman"/>
                <a:cs typeface="Times New Roman"/>
              </a:rPr>
              <a:t>) and a </a:t>
            </a:r>
            <a:r>
              <a:rPr kumimoji="0" lang="en-US" i="1" dirty="0">
                <a:latin typeface="Times New Roman"/>
                <a:cs typeface="Times New Roman"/>
              </a:rPr>
              <a:t>velocity</a:t>
            </a:r>
            <a:r>
              <a:rPr kumimoji="0" lang="en-US" dirty="0">
                <a:latin typeface="Times New Roman"/>
                <a:cs typeface="Times New Roman"/>
              </a:rPr>
              <a:t> (</a:t>
            </a:r>
            <a:r>
              <a:rPr kumimoji="0" lang="en-US" i="1" dirty="0">
                <a:latin typeface="Times New Roman"/>
                <a:cs typeface="Times New Roman"/>
              </a:rPr>
              <a:t>vx</a:t>
            </a:r>
            <a:r>
              <a:rPr kumimoji="0" lang="en-US" dirty="0">
                <a:latin typeface="Times New Roman"/>
                <a:cs typeface="Times New Roman"/>
              </a:rPr>
              <a:t>, </a:t>
            </a:r>
            <a:r>
              <a:rPr kumimoji="0" lang="en-US" i="1" dirty="0">
                <a:latin typeface="Times New Roman"/>
                <a:cs typeface="Times New Roman"/>
              </a:rPr>
              <a:t>vy</a:t>
            </a:r>
            <a:r>
              <a:rPr kumimoji="0" lang="en-US" dirty="0">
                <a:latin typeface="Times New Roman"/>
                <a:cs typeface="Times New Roman"/>
              </a:rPr>
              <a:t>)</a:t>
            </a:r>
          </a:p>
          <a:p>
            <a:pPr lvl="1">
              <a:lnSpc>
                <a:spcPct val="100000"/>
              </a:lnSpc>
              <a:spcBef>
                <a:spcPts val="1200"/>
              </a:spcBef>
              <a:buSzPct val="100000"/>
              <a:buFont typeface="Arial"/>
              <a:buChar char="•"/>
            </a:pPr>
            <a:r>
              <a:rPr kumimoji="0" lang="en-US" dirty="0">
                <a:latin typeface="Times New Roman"/>
                <a:cs typeface="Times New Roman"/>
              </a:rPr>
              <a:t>Idealized assumptions: constant velocity, no friction, no loss of energy</a:t>
            </a:r>
          </a:p>
          <a:p>
            <a:pPr lvl="1">
              <a:lnSpc>
                <a:spcPct val="100000"/>
              </a:lnSpc>
              <a:spcBef>
                <a:spcPts val="1200"/>
              </a:spcBef>
              <a:buSzPct val="100000"/>
              <a:buFont typeface="Arial"/>
              <a:buChar char="•"/>
            </a:pPr>
            <a:r>
              <a:rPr kumimoji="0" lang="en-US" dirty="0">
                <a:latin typeface="Times New Roman"/>
                <a:cs typeface="Times New Roman"/>
              </a:rPr>
              <a:t>To compute where the ball will end up</a:t>
            </a:r>
            <a:br>
              <a:rPr kumimoji="0" lang="en-US" dirty="0">
                <a:latin typeface="Times New Roman"/>
                <a:cs typeface="Times New Roman"/>
              </a:rPr>
            </a:br>
            <a:r>
              <a:rPr kumimoji="0" lang="en-US" dirty="0">
                <a:latin typeface="Times New Roman"/>
                <a:cs typeface="Times New Roman"/>
              </a:rPr>
              <a:t>in the next time unit, we add the ball’s</a:t>
            </a:r>
            <a:br>
              <a:rPr kumimoji="0" lang="en-US" dirty="0">
                <a:latin typeface="Times New Roman"/>
                <a:cs typeface="Times New Roman"/>
              </a:rPr>
            </a:br>
            <a:r>
              <a:rPr kumimoji="0" lang="en-US" dirty="0">
                <a:latin typeface="Times New Roman"/>
                <a:cs typeface="Times New Roman"/>
              </a:rPr>
              <a:t>velocity to its current position </a:t>
            </a:r>
          </a:p>
          <a:p>
            <a:pPr marL="0" indent="0">
              <a:spcBef>
                <a:spcPts val="600"/>
              </a:spcBef>
            </a:pPr>
            <a:endParaRPr kumimoji="0" lang="en-US" dirty="0">
              <a:solidFill>
                <a:schemeClr val="tx1"/>
              </a:solidFill>
              <a:latin typeface="Times New Roman"/>
              <a:cs typeface="Times New Roman"/>
            </a:endParaRPr>
          </a:p>
          <a:p>
            <a:pPr lvl="1"/>
            <a:endParaRPr kumimoji="0" lang="en-US" dirty="0">
              <a:latin typeface="Times New Roman"/>
              <a:cs typeface="Times New Roman"/>
            </a:endParaRPr>
          </a:p>
          <a:p>
            <a:pPr lvl="1">
              <a:spcBef>
                <a:spcPts val="600"/>
              </a:spcBef>
            </a:pPr>
            <a:endParaRPr kumimoji="0" lang="en-US" dirty="0">
              <a:latin typeface="Times New Roman"/>
              <a:cs typeface="Times New Roman"/>
            </a:endParaRPr>
          </a:p>
        </p:txBody>
      </p:sp>
      <p:sp>
        <p:nvSpPr>
          <p:cNvPr id="72709" name="Rectangle 4"/>
          <p:cNvSpPr>
            <a:spLocks noChangeArrowheads="1"/>
          </p:cNvSpPr>
          <p:nvPr/>
        </p:nvSpPr>
        <p:spPr bwMode="auto">
          <a:xfrm>
            <a:off x="774700" y="1431925"/>
            <a:ext cx="88900" cy="88900"/>
          </a:xfrm>
          <a:prstGeom prst="rect">
            <a:avLst/>
          </a:prstGeom>
          <a:noFill/>
          <a:ln w="15875">
            <a:noFill/>
            <a:miter lim="800000"/>
            <a:headEnd/>
            <a:tailEnd/>
          </a:ln>
        </p:spPr>
        <p:txBody>
          <a:bodyPr wrap="none" lIns="92075" tIns="46038" rIns="92075" bIns="46038" anchor="ctr">
            <a:prstTxWarp prst="textNoShape">
              <a:avLst/>
            </a:prstTxWarp>
          </a:bodyPr>
          <a:lstStyle/>
          <a:p>
            <a:endParaRPr lang="en-US" dirty="0"/>
          </a:p>
        </p:txBody>
      </p:sp>
      <p:sp>
        <p:nvSpPr>
          <p:cNvPr id="72710" name="Rectangle 6"/>
          <p:cNvSpPr>
            <a:spLocks noChangeArrowheads="1"/>
          </p:cNvSpPr>
          <p:nvPr/>
        </p:nvSpPr>
        <p:spPr bwMode="auto">
          <a:xfrm>
            <a:off x="539818" y="2463800"/>
            <a:ext cx="88900" cy="88900"/>
          </a:xfrm>
          <a:prstGeom prst="rect">
            <a:avLst/>
          </a:prstGeom>
          <a:noFill/>
          <a:ln w="15875">
            <a:noFill/>
            <a:miter lim="800000"/>
            <a:headEnd/>
            <a:tailEnd/>
          </a:ln>
        </p:spPr>
        <p:txBody>
          <a:bodyPr wrap="none" lIns="92075" tIns="46038" rIns="92075" bIns="46038" anchor="ctr">
            <a:prstTxWarp prst="textNoShape">
              <a:avLst/>
            </a:prstTxWarp>
          </a:bodyPr>
          <a:lstStyle/>
          <a:p>
            <a:endParaRPr lang="en-US" dirty="0"/>
          </a:p>
        </p:txBody>
      </p:sp>
      <p:sp>
        <p:nvSpPr>
          <p:cNvPr id="2" name="Rectangle 7">
            <a:extLst>
              <a:ext uri="{FF2B5EF4-FFF2-40B4-BE49-F238E27FC236}">
                <a16:creationId xmlns:a16="http://schemas.microsoft.com/office/drawing/2014/main" id="{FC9149CD-7963-FA93-FE2E-83EEC70A6ADE}"/>
              </a:ext>
            </a:extLst>
          </p:cNvPr>
          <p:cNvSpPr>
            <a:spLocks noChangeArrowheads="1"/>
          </p:cNvSpPr>
          <p:nvPr/>
        </p:nvSpPr>
        <p:spPr bwMode="auto">
          <a:xfrm>
            <a:off x="5466774" y="2729255"/>
            <a:ext cx="2575264" cy="2570280"/>
          </a:xfrm>
          <a:prstGeom prst="rect">
            <a:avLst/>
          </a:prstGeom>
          <a:solidFill>
            <a:schemeClr val="bg1">
              <a:lumMod val="85000"/>
            </a:schemeClr>
          </a:solidFill>
          <a:ln w="9525">
            <a:solidFill>
              <a:schemeClr val="tx1"/>
            </a:solidFill>
            <a:miter lim="800000"/>
            <a:headEnd/>
            <a:tailEnd type="none" w="sm" len="sm"/>
          </a:ln>
          <a:effectLst>
            <a:outerShdw blurRad="50800" dist="38100" dir="2700000" algn="tl" rotWithShape="0">
              <a:srgbClr val="000000">
                <a:alpha val="43000"/>
              </a:srgbClr>
            </a:outerShdw>
          </a:effectLst>
        </p:spPr>
        <p:txBody>
          <a:bodyPr wrap="none" anchor="ctr">
            <a:prstTxWarp prst="textNoShape">
              <a:avLst/>
            </a:prstTxWarp>
          </a:bodyPr>
          <a:lstStyle/>
          <a:p>
            <a:endParaRPr lang="en-US" dirty="0"/>
          </a:p>
        </p:txBody>
      </p:sp>
      <p:grpSp>
        <p:nvGrpSpPr>
          <p:cNvPr id="4" name="Group 3">
            <a:extLst>
              <a:ext uri="{FF2B5EF4-FFF2-40B4-BE49-F238E27FC236}">
                <a16:creationId xmlns:a16="http://schemas.microsoft.com/office/drawing/2014/main" id="{C6F9D017-A7EA-9DB1-131D-8E30B10DB0F2}"/>
              </a:ext>
            </a:extLst>
          </p:cNvPr>
          <p:cNvGrpSpPr/>
          <p:nvPr/>
        </p:nvGrpSpPr>
        <p:grpSpPr>
          <a:xfrm>
            <a:off x="7101290" y="4299672"/>
            <a:ext cx="631904" cy="638710"/>
            <a:chOff x="7493375" y="3797579"/>
            <a:chExt cx="631904" cy="638710"/>
          </a:xfrm>
        </p:grpSpPr>
        <p:sp>
          <p:nvSpPr>
            <p:cNvPr id="5" name="Oval 8">
              <a:extLst>
                <a:ext uri="{FF2B5EF4-FFF2-40B4-BE49-F238E27FC236}">
                  <a16:creationId xmlns:a16="http://schemas.microsoft.com/office/drawing/2014/main" id="{BC8D6CA0-6D47-8406-214F-3EE3DE1250B4}"/>
                </a:ext>
              </a:extLst>
            </p:cNvPr>
            <p:cNvSpPr>
              <a:spLocks noChangeArrowheads="1"/>
            </p:cNvSpPr>
            <p:nvPr/>
          </p:nvSpPr>
          <p:spPr bwMode="auto">
            <a:xfrm>
              <a:off x="7523130" y="3797579"/>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6" name="Rectangle 9">
              <a:extLst>
                <a:ext uri="{FF2B5EF4-FFF2-40B4-BE49-F238E27FC236}">
                  <a16:creationId xmlns:a16="http://schemas.microsoft.com/office/drawing/2014/main" id="{E3E81541-C3D8-4398-345B-71B5094FED2C}"/>
                </a:ext>
              </a:extLst>
            </p:cNvPr>
            <p:cNvSpPr>
              <a:spLocks noChangeArrowheads="1"/>
            </p:cNvSpPr>
            <p:nvPr/>
          </p:nvSpPr>
          <p:spPr bwMode="auto">
            <a:xfrm>
              <a:off x="7493375" y="4128512"/>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1</a:t>
              </a:r>
            </a:p>
          </p:txBody>
        </p:sp>
      </p:grpSp>
      <p:grpSp>
        <p:nvGrpSpPr>
          <p:cNvPr id="7" name="Group 6">
            <a:extLst>
              <a:ext uri="{FF2B5EF4-FFF2-40B4-BE49-F238E27FC236}">
                <a16:creationId xmlns:a16="http://schemas.microsoft.com/office/drawing/2014/main" id="{0E0349F5-C762-010D-B888-914BD53AB8C5}"/>
              </a:ext>
            </a:extLst>
          </p:cNvPr>
          <p:cNvGrpSpPr/>
          <p:nvPr/>
        </p:nvGrpSpPr>
        <p:grpSpPr>
          <a:xfrm>
            <a:off x="5632287" y="4394903"/>
            <a:ext cx="1628989" cy="826561"/>
            <a:chOff x="6024372" y="3892810"/>
            <a:chExt cx="1628989" cy="826561"/>
          </a:xfrm>
        </p:grpSpPr>
        <p:sp>
          <p:nvSpPr>
            <p:cNvPr id="8" name="Rectangle 11">
              <a:extLst>
                <a:ext uri="{FF2B5EF4-FFF2-40B4-BE49-F238E27FC236}">
                  <a16:creationId xmlns:a16="http://schemas.microsoft.com/office/drawing/2014/main" id="{9455DE60-520C-AB8C-61BB-A155FA40DD6A}"/>
                </a:ext>
              </a:extLst>
            </p:cNvPr>
            <p:cNvSpPr>
              <a:spLocks noChangeArrowheads="1"/>
            </p:cNvSpPr>
            <p:nvPr/>
          </p:nvSpPr>
          <p:spPr bwMode="auto">
            <a:xfrm>
              <a:off x="6610186" y="3892810"/>
              <a:ext cx="753081"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(vx, vy)</a:t>
              </a:r>
            </a:p>
          </p:txBody>
        </p:sp>
        <p:sp>
          <p:nvSpPr>
            <p:cNvPr id="9" name="Oval 8">
              <a:extLst>
                <a:ext uri="{FF2B5EF4-FFF2-40B4-BE49-F238E27FC236}">
                  <a16:creationId xmlns:a16="http://schemas.microsoft.com/office/drawing/2014/main" id="{71F83398-4888-579D-1CEC-9A4A89512D39}"/>
                </a:ext>
              </a:extLst>
            </p:cNvPr>
            <p:cNvSpPr>
              <a:spLocks noChangeArrowheads="1"/>
            </p:cNvSpPr>
            <p:nvPr/>
          </p:nvSpPr>
          <p:spPr bwMode="auto">
            <a:xfrm>
              <a:off x="6736449" y="4334675"/>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10" name="Line 10">
              <a:extLst>
                <a:ext uri="{FF2B5EF4-FFF2-40B4-BE49-F238E27FC236}">
                  <a16:creationId xmlns:a16="http://schemas.microsoft.com/office/drawing/2014/main" id="{17803D11-07DE-3BDC-4224-8D94956B1001}"/>
                </a:ext>
              </a:extLst>
            </p:cNvPr>
            <p:cNvSpPr>
              <a:spLocks noChangeShapeType="1"/>
            </p:cNvSpPr>
            <p:nvPr/>
          </p:nvSpPr>
          <p:spPr bwMode="auto">
            <a:xfrm flipV="1">
              <a:off x="6910871" y="3989935"/>
              <a:ext cx="742490" cy="587601"/>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sp>
          <p:nvSpPr>
            <p:cNvPr id="11" name="Rectangle 9">
              <a:extLst>
                <a:ext uri="{FF2B5EF4-FFF2-40B4-BE49-F238E27FC236}">
                  <a16:creationId xmlns:a16="http://schemas.microsoft.com/office/drawing/2014/main" id="{5055958F-CE39-AD90-5FFC-04198996ACA7}"/>
                </a:ext>
              </a:extLst>
            </p:cNvPr>
            <p:cNvSpPr>
              <a:spLocks noChangeArrowheads="1"/>
            </p:cNvSpPr>
            <p:nvPr/>
          </p:nvSpPr>
          <p:spPr bwMode="auto">
            <a:xfrm>
              <a:off x="6024372" y="4411594"/>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0</a:t>
              </a:r>
            </a:p>
          </p:txBody>
        </p:sp>
      </p:grpSp>
      <p:sp>
        <p:nvSpPr>
          <p:cNvPr id="17" name="Rounded Rectangular Callout 16">
            <a:extLst>
              <a:ext uri="{FF2B5EF4-FFF2-40B4-BE49-F238E27FC236}">
                <a16:creationId xmlns:a16="http://schemas.microsoft.com/office/drawing/2014/main" id="{BB5E158F-B74A-CC4D-AF76-91462A87FDE4}"/>
              </a:ext>
            </a:extLst>
          </p:cNvPr>
          <p:cNvSpPr/>
          <p:nvPr/>
        </p:nvSpPr>
        <p:spPr>
          <a:xfrm>
            <a:off x="1473284" y="3546113"/>
            <a:ext cx="3378241" cy="1392269"/>
          </a:xfrm>
          <a:prstGeom prst="wedgeRoundRectCallout">
            <a:avLst>
              <a:gd name="adj1" fmla="val -18860"/>
              <a:gd name="adj2" fmla="val 50317"/>
              <a:gd name="adj3" fmla="val 16667"/>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108000" tIns="46800" rIns="72000" rtlCol="0" anchor="ctr" anchorCtr="0"/>
          <a:lstStyle/>
          <a:p>
            <a:pPr marL="12700" lvl="1">
              <a:lnSpc>
                <a:spcPct val="100000"/>
              </a:lnSpc>
              <a:spcBef>
                <a:spcPts val="600"/>
              </a:spcBef>
              <a:buFont typeface="Monotype Sorts" charset="2"/>
              <a:buNone/>
            </a:pPr>
            <a:r>
              <a:rPr kumimoji="0" lang="en-US" sz="1400" u="sng" dirty="0">
                <a:solidFill>
                  <a:schemeClr val="bg1">
                    <a:lumMod val="50000"/>
                  </a:schemeClr>
                </a:solidFill>
                <a:latin typeface="Times New Roman"/>
                <a:cs typeface="Times New Roman"/>
              </a:rPr>
              <a:t>Velocity</a:t>
            </a:r>
            <a:r>
              <a:rPr kumimoji="0" lang="en-US" sz="1400" dirty="0">
                <a:solidFill>
                  <a:schemeClr val="bg1">
                    <a:lumMod val="50000"/>
                  </a:schemeClr>
                </a:solidFill>
                <a:latin typeface="Times New Roman"/>
                <a:cs typeface="Times New Roman"/>
              </a:rPr>
              <a:t>: (vx,vy)</a:t>
            </a:r>
          </a:p>
          <a:p>
            <a:pPr marL="7938" lvl="1">
              <a:lnSpc>
                <a:spcPct val="100000"/>
              </a:lnSpc>
              <a:spcBef>
                <a:spcPts val="300"/>
              </a:spcBef>
              <a:buSzPct val="100000"/>
            </a:pPr>
            <a:r>
              <a:rPr kumimoji="0" lang="en-US" sz="1400" i="1" dirty="0">
                <a:solidFill>
                  <a:schemeClr val="bg1">
                    <a:lumMod val="50000"/>
                  </a:schemeClr>
                </a:solidFill>
                <a:latin typeface="Times New Roman"/>
                <a:cs typeface="Times New Roman"/>
              </a:rPr>
              <a:t>Speed</a:t>
            </a:r>
            <a:r>
              <a:rPr kumimoji="0" lang="en-US" sz="1400" dirty="0">
                <a:solidFill>
                  <a:schemeClr val="bg1">
                    <a:lumMod val="50000"/>
                  </a:schemeClr>
                </a:solidFill>
                <a:latin typeface="Times New Roman"/>
                <a:cs typeface="Times New Roman"/>
              </a:rPr>
              <a:t> (distance per time unit) of motion,</a:t>
            </a:r>
            <a:br>
              <a:rPr kumimoji="0" lang="en-US" sz="1400" dirty="0">
                <a:solidFill>
                  <a:schemeClr val="bg1">
                    <a:lumMod val="50000"/>
                  </a:schemeClr>
                </a:solidFill>
                <a:latin typeface="Times New Roman"/>
                <a:cs typeface="Times New Roman"/>
              </a:rPr>
            </a:br>
            <a:r>
              <a:rPr kumimoji="0" lang="en-US" sz="1400" dirty="0">
                <a:solidFill>
                  <a:schemeClr val="bg1">
                    <a:lumMod val="50000"/>
                  </a:schemeClr>
                </a:solidFill>
                <a:latin typeface="Times New Roman"/>
                <a:cs typeface="Times New Roman"/>
              </a:rPr>
              <a:t>and </a:t>
            </a:r>
            <a:r>
              <a:rPr kumimoji="0" lang="en-US" sz="1400" i="1" dirty="0">
                <a:solidFill>
                  <a:schemeClr val="bg1">
                    <a:lumMod val="50000"/>
                  </a:schemeClr>
                </a:solidFill>
                <a:latin typeface="Times New Roman"/>
                <a:cs typeface="Times New Roman"/>
              </a:rPr>
              <a:t>direction</a:t>
            </a:r>
            <a:r>
              <a:rPr kumimoji="0" lang="en-US" sz="1400" dirty="0">
                <a:solidFill>
                  <a:schemeClr val="bg1">
                    <a:lumMod val="50000"/>
                  </a:schemeClr>
                </a:solidFill>
                <a:latin typeface="Times New Roman"/>
                <a:cs typeface="Times New Roman"/>
              </a:rPr>
              <a:t> of motion</a:t>
            </a:r>
          </a:p>
          <a:p>
            <a:pPr marL="7938" lvl="1">
              <a:lnSpc>
                <a:spcPct val="100000"/>
              </a:lnSpc>
              <a:spcBef>
                <a:spcPts val="300"/>
              </a:spcBef>
              <a:buSzPct val="100000"/>
            </a:pPr>
            <a:r>
              <a:rPr kumimoji="0" lang="en-US" sz="1400" dirty="0">
                <a:solidFill>
                  <a:schemeClr val="bg1">
                    <a:lumMod val="50000"/>
                  </a:schemeClr>
                </a:solidFill>
                <a:latin typeface="Times New Roman"/>
                <a:cs typeface="Times New Roman"/>
              </a:rPr>
              <a:t>Represented by a vector that specifies the speed w.r.t to the </a:t>
            </a:r>
            <a:r>
              <a:rPr kumimoji="0" lang="en-US" sz="1400" i="1" dirty="0">
                <a:solidFill>
                  <a:schemeClr val="bg1">
                    <a:lumMod val="50000"/>
                  </a:schemeClr>
                </a:solidFill>
                <a:latin typeface="Times New Roman"/>
                <a:cs typeface="Times New Roman"/>
              </a:rPr>
              <a:t>x</a:t>
            </a:r>
            <a:r>
              <a:rPr kumimoji="0" lang="en-US" sz="1400" dirty="0">
                <a:solidFill>
                  <a:schemeClr val="bg1">
                    <a:lumMod val="50000"/>
                  </a:schemeClr>
                </a:solidFill>
                <a:latin typeface="Times New Roman"/>
                <a:cs typeface="Times New Roman"/>
              </a:rPr>
              <a:t>-axis and the </a:t>
            </a:r>
            <a:r>
              <a:rPr kumimoji="0" lang="en-US" sz="1400" i="1" dirty="0">
                <a:solidFill>
                  <a:schemeClr val="bg1">
                    <a:lumMod val="50000"/>
                  </a:schemeClr>
                </a:solidFill>
                <a:latin typeface="Times New Roman"/>
                <a:cs typeface="Times New Roman"/>
              </a:rPr>
              <a:t>y</a:t>
            </a:r>
            <a:r>
              <a:rPr kumimoji="0" lang="en-US" sz="1400" dirty="0">
                <a:solidFill>
                  <a:schemeClr val="bg1">
                    <a:lumMod val="50000"/>
                  </a:schemeClr>
                </a:solidFill>
                <a:latin typeface="Times New Roman"/>
                <a:cs typeface="Times New Roman"/>
              </a:rPr>
              <a:t>-axis</a:t>
            </a:r>
          </a:p>
        </p:txBody>
      </p:sp>
      <p:cxnSp>
        <p:nvCxnSpPr>
          <p:cNvPr id="41" name="Straight Arrow Connector 40">
            <a:extLst>
              <a:ext uri="{FF2B5EF4-FFF2-40B4-BE49-F238E27FC236}">
                <a16:creationId xmlns:a16="http://schemas.microsoft.com/office/drawing/2014/main" id="{6485E359-C53D-A4F7-2236-900D07283094}"/>
              </a:ext>
            </a:extLst>
          </p:cNvPr>
          <p:cNvCxnSpPr>
            <a:cxnSpLocks/>
            <a:stCxn id="17" idx="3"/>
          </p:cNvCxnSpPr>
          <p:nvPr/>
        </p:nvCxnSpPr>
        <p:spPr bwMode="auto">
          <a:xfrm>
            <a:off x="4851525" y="4242248"/>
            <a:ext cx="1362006" cy="213182"/>
          </a:xfrm>
          <a:prstGeom prst="straightConnector1">
            <a:avLst/>
          </a:prstGeom>
          <a:solidFill>
            <a:schemeClr val="tx2"/>
          </a:solidFill>
          <a:ln w="19050" cap="flat" cmpd="sng" algn="ctr">
            <a:solidFill>
              <a:schemeClr val="tx1">
                <a:lumMod val="50000"/>
                <a:lumOff val="50000"/>
              </a:schemeClr>
            </a:solidFill>
            <a:prstDash val="solid"/>
            <a:round/>
            <a:headEnd type="none" w="med" len="med"/>
            <a:tailEnd type="triangle" w="lg" len="lg"/>
          </a:ln>
          <a:effectLst/>
        </p:spPr>
      </p:cxnSp>
      <p:sp>
        <p:nvSpPr>
          <p:cNvPr id="15" name="Rectangle 9">
            <a:extLst>
              <a:ext uri="{FF2B5EF4-FFF2-40B4-BE49-F238E27FC236}">
                <a16:creationId xmlns:a16="http://schemas.microsoft.com/office/drawing/2014/main" id="{CD8C0646-A3DC-8731-CA43-51787E96AD07}"/>
              </a:ext>
            </a:extLst>
          </p:cNvPr>
          <p:cNvSpPr>
            <a:spLocks noChangeArrowheads="1"/>
          </p:cNvSpPr>
          <p:nvPr/>
        </p:nvSpPr>
        <p:spPr bwMode="auto">
          <a:xfrm>
            <a:off x="6129376" y="5479953"/>
            <a:ext cx="1900387" cy="646331"/>
          </a:xfrm>
          <a:prstGeom prst="rect">
            <a:avLst/>
          </a:prstGeom>
          <a:noFill/>
          <a:ln w="9525">
            <a:noFill/>
            <a:miter lim="800000"/>
            <a:headEnd/>
            <a:tailEnd type="none" w="sm" len="sm"/>
          </a:ln>
        </p:spPr>
        <p:txBody>
          <a:bodyPr wrap="square">
            <a:prstTxWarp prst="textNoShape">
              <a:avLst/>
            </a:prstTxWarp>
            <a:spAutoFit/>
          </a:bodyPr>
          <a:lstStyle/>
          <a:p>
            <a:r>
              <a:rPr lang="en-US" dirty="0">
                <a:latin typeface="Times New Roman"/>
                <a:cs typeface="Times New Roman"/>
              </a:rPr>
              <a:t>x</a:t>
            </a:r>
            <a:r>
              <a:rPr lang="en-US" baseline="-25000" dirty="0">
                <a:latin typeface="Times New Roman"/>
                <a:cs typeface="Times New Roman"/>
              </a:rPr>
              <a:t>t+1</a:t>
            </a:r>
            <a:r>
              <a:rPr lang="en-US" dirty="0">
                <a:latin typeface="Times New Roman"/>
                <a:cs typeface="Times New Roman"/>
              </a:rPr>
              <a:t> = x</a:t>
            </a:r>
            <a:r>
              <a:rPr lang="en-US" baseline="-25000" dirty="0">
                <a:latin typeface="Times New Roman"/>
                <a:cs typeface="Times New Roman"/>
              </a:rPr>
              <a:t>t</a:t>
            </a:r>
            <a:r>
              <a:rPr lang="en-US" dirty="0">
                <a:latin typeface="Times New Roman"/>
                <a:cs typeface="Times New Roman"/>
              </a:rPr>
              <a:t> + vx</a:t>
            </a:r>
            <a:r>
              <a:rPr lang="en-US" baseline="-25000" dirty="0">
                <a:latin typeface="Times New Roman"/>
                <a:cs typeface="Times New Roman"/>
              </a:rPr>
              <a:t>t</a:t>
            </a:r>
          </a:p>
          <a:p>
            <a:r>
              <a:rPr lang="en-US" dirty="0">
                <a:latin typeface="Times New Roman"/>
                <a:cs typeface="Times New Roman"/>
              </a:rPr>
              <a:t>y</a:t>
            </a:r>
            <a:r>
              <a:rPr lang="en-US" baseline="-25000" dirty="0">
                <a:latin typeface="Times New Roman"/>
                <a:cs typeface="Times New Roman"/>
              </a:rPr>
              <a:t>t+1</a:t>
            </a:r>
            <a:r>
              <a:rPr lang="en-US" dirty="0">
                <a:latin typeface="Times New Roman"/>
                <a:cs typeface="Times New Roman"/>
              </a:rPr>
              <a:t> = y</a:t>
            </a:r>
            <a:r>
              <a:rPr lang="en-US" baseline="-25000" dirty="0">
                <a:latin typeface="Times New Roman"/>
                <a:cs typeface="Times New Roman"/>
              </a:rPr>
              <a:t>t</a:t>
            </a:r>
            <a:r>
              <a:rPr lang="en-US" dirty="0">
                <a:latin typeface="Times New Roman"/>
                <a:cs typeface="Times New Roman"/>
              </a:rPr>
              <a:t> + vy</a:t>
            </a:r>
            <a:r>
              <a:rPr lang="en-US" baseline="-25000" dirty="0">
                <a:latin typeface="Times New Roman"/>
                <a:cs typeface="Times New Roman"/>
              </a:rPr>
              <a:t>t</a:t>
            </a:r>
          </a:p>
        </p:txBody>
      </p:sp>
    </p:spTree>
    <p:extLst>
      <p:ext uri="{BB962C8B-B14F-4D97-AF65-F5344CB8AC3E}">
        <p14:creationId xmlns:p14="http://schemas.microsoft.com/office/powerpoint/2010/main" val="4216850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F914B-F2EB-5E3A-EBFC-9CF507A6CCA1}"/>
            </a:ext>
          </a:extLst>
        </p:cNvPr>
        <p:cNvGrpSpPr/>
        <p:nvPr/>
      </p:nvGrpSpPr>
      <p:grpSpPr>
        <a:xfrm>
          <a:off x="0" y="0"/>
          <a:ext cx="0" cy="0"/>
          <a:chOff x="0" y="0"/>
          <a:chExt cx="0" cy="0"/>
        </a:xfrm>
      </p:grpSpPr>
      <p:sp>
        <p:nvSpPr>
          <p:cNvPr id="54275" name="Rectangle 2">
            <a:extLst>
              <a:ext uri="{FF2B5EF4-FFF2-40B4-BE49-F238E27FC236}">
                <a16:creationId xmlns:a16="http://schemas.microsoft.com/office/drawing/2014/main" id="{718AA719-95CE-5FF0-A067-AC62F60BB137}"/>
              </a:ext>
            </a:extLst>
          </p:cNvPr>
          <p:cNvSpPr>
            <a:spLocks noGrp="1" noChangeArrowheads="1"/>
          </p:cNvSpPr>
          <p:nvPr>
            <p:ph type="title"/>
          </p:nvPr>
        </p:nvSpPr>
        <p:spPr/>
        <p:txBody>
          <a:bodyPr/>
          <a:lstStyle/>
          <a:p>
            <a:r>
              <a:rPr lang="en-US" dirty="0"/>
              <a:t>Bouncing ball</a:t>
            </a:r>
            <a:endParaRPr kumimoji="0" lang="en-US" dirty="0"/>
          </a:p>
        </p:txBody>
      </p:sp>
      <p:sp>
        <p:nvSpPr>
          <p:cNvPr id="45" name="Rectangle 7">
            <a:extLst>
              <a:ext uri="{FF2B5EF4-FFF2-40B4-BE49-F238E27FC236}">
                <a16:creationId xmlns:a16="http://schemas.microsoft.com/office/drawing/2014/main" id="{C0E315EE-BBEE-4261-5641-F49B05B70EA0}"/>
              </a:ext>
            </a:extLst>
          </p:cNvPr>
          <p:cNvSpPr>
            <a:spLocks noChangeArrowheads="1"/>
          </p:cNvSpPr>
          <p:nvPr/>
        </p:nvSpPr>
        <p:spPr bwMode="auto">
          <a:xfrm>
            <a:off x="5466774" y="2729255"/>
            <a:ext cx="2575264" cy="2570280"/>
          </a:xfrm>
          <a:prstGeom prst="rect">
            <a:avLst/>
          </a:prstGeom>
          <a:solidFill>
            <a:schemeClr val="bg1">
              <a:lumMod val="85000"/>
            </a:schemeClr>
          </a:solidFill>
          <a:ln w="9525">
            <a:solidFill>
              <a:schemeClr val="tx1"/>
            </a:solidFill>
            <a:miter lim="800000"/>
            <a:headEnd/>
            <a:tailEnd type="none" w="sm" len="sm"/>
          </a:ln>
          <a:effectLst>
            <a:outerShdw blurRad="50800" dist="38100" dir="2700000" algn="tl" rotWithShape="0">
              <a:srgbClr val="000000">
                <a:alpha val="43000"/>
              </a:srgbClr>
            </a:outerShdw>
          </a:effectLst>
        </p:spPr>
        <p:txBody>
          <a:bodyPr wrap="none" anchor="ctr">
            <a:prstTxWarp prst="textNoShape">
              <a:avLst/>
            </a:prstTxWarp>
          </a:bodyPr>
          <a:lstStyle/>
          <a:p>
            <a:endParaRPr lang="en-US" dirty="0"/>
          </a:p>
        </p:txBody>
      </p:sp>
      <p:grpSp>
        <p:nvGrpSpPr>
          <p:cNvPr id="47" name="Group 46">
            <a:extLst>
              <a:ext uri="{FF2B5EF4-FFF2-40B4-BE49-F238E27FC236}">
                <a16:creationId xmlns:a16="http://schemas.microsoft.com/office/drawing/2014/main" id="{A5DD0EF7-1AD8-9FEC-2C26-2AF3AC719176}"/>
              </a:ext>
            </a:extLst>
          </p:cNvPr>
          <p:cNvGrpSpPr/>
          <p:nvPr/>
        </p:nvGrpSpPr>
        <p:grpSpPr>
          <a:xfrm>
            <a:off x="7101290" y="4299672"/>
            <a:ext cx="631904" cy="638710"/>
            <a:chOff x="7493375" y="3797579"/>
            <a:chExt cx="631904" cy="638710"/>
          </a:xfrm>
        </p:grpSpPr>
        <p:sp>
          <p:nvSpPr>
            <p:cNvPr id="72" name="Oval 8">
              <a:extLst>
                <a:ext uri="{FF2B5EF4-FFF2-40B4-BE49-F238E27FC236}">
                  <a16:creationId xmlns:a16="http://schemas.microsoft.com/office/drawing/2014/main" id="{88E002F2-DACA-8E06-9985-AB444321A339}"/>
                </a:ext>
              </a:extLst>
            </p:cNvPr>
            <p:cNvSpPr>
              <a:spLocks noChangeArrowheads="1"/>
            </p:cNvSpPr>
            <p:nvPr/>
          </p:nvSpPr>
          <p:spPr bwMode="auto">
            <a:xfrm>
              <a:off x="7523130" y="3797579"/>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73" name="Rectangle 9">
              <a:extLst>
                <a:ext uri="{FF2B5EF4-FFF2-40B4-BE49-F238E27FC236}">
                  <a16:creationId xmlns:a16="http://schemas.microsoft.com/office/drawing/2014/main" id="{C1B00AC7-2FA0-C706-2A51-B6BE1E8ED483}"/>
                </a:ext>
              </a:extLst>
            </p:cNvPr>
            <p:cNvSpPr>
              <a:spLocks noChangeArrowheads="1"/>
            </p:cNvSpPr>
            <p:nvPr/>
          </p:nvSpPr>
          <p:spPr bwMode="auto">
            <a:xfrm>
              <a:off x="7493375" y="4128512"/>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1</a:t>
              </a:r>
            </a:p>
          </p:txBody>
        </p:sp>
      </p:grpSp>
      <p:grpSp>
        <p:nvGrpSpPr>
          <p:cNvPr id="48" name="Group 47">
            <a:extLst>
              <a:ext uri="{FF2B5EF4-FFF2-40B4-BE49-F238E27FC236}">
                <a16:creationId xmlns:a16="http://schemas.microsoft.com/office/drawing/2014/main" id="{E4BB50B7-7B9D-867E-5292-EA5D30B02740}"/>
              </a:ext>
            </a:extLst>
          </p:cNvPr>
          <p:cNvGrpSpPr/>
          <p:nvPr/>
        </p:nvGrpSpPr>
        <p:grpSpPr>
          <a:xfrm>
            <a:off x="5632287" y="4394903"/>
            <a:ext cx="1628989" cy="826561"/>
            <a:chOff x="6024372" y="3892810"/>
            <a:chExt cx="1628989" cy="826561"/>
          </a:xfrm>
        </p:grpSpPr>
        <p:sp>
          <p:nvSpPr>
            <p:cNvPr id="68" name="Rectangle 11">
              <a:extLst>
                <a:ext uri="{FF2B5EF4-FFF2-40B4-BE49-F238E27FC236}">
                  <a16:creationId xmlns:a16="http://schemas.microsoft.com/office/drawing/2014/main" id="{1455BF54-86AD-D183-4E56-1A24CE3D9EA7}"/>
                </a:ext>
              </a:extLst>
            </p:cNvPr>
            <p:cNvSpPr>
              <a:spLocks noChangeArrowheads="1"/>
            </p:cNvSpPr>
            <p:nvPr/>
          </p:nvSpPr>
          <p:spPr bwMode="auto">
            <a:xfrm>
              <a:off x="6610186" y="3892810"/>
              <a:ext cx="753081"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(vx, vy)</a:t>
              </a:r>
            </a:p>
          </p:txBody>
        </p:sp>
        <p:sp>
          <p:nvSpPr>
            <p:cNvPr id="69" name="Oval 8">
              <a:extLst>
                <a:ext uri="{FF2B5EF4-FFF2-40B4-BE49-F238E27FC236}">
                  <a16:creationId xmlns:a16="http://schemas.microsoft.com/office/drawing/2014/main" id="{F2DF0F49-DCE0-314D-2050-AC9E511B9EBE}"/>
                </a:ext>
              </a:extLst>
            </p:cNvPr>
            <p:cNvSpPr>
              <a:spLocks noChangeArrowheads="1"/>
            </p:cNvSpPr>
            <p:nvPr/>
          </p:nvSpPr>
          <p:spPr bwMode="auto">
            <a:xfrm>
              <a:off x="6736449" y="4334675"/>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70" name="Line 10">
              <a:extLst>
                <a:ext uri="{FF2B5EF4-FFF2-40B4-BE49-F238E27FC236}">
                  <a16:creationId xmlns:a16="http://schemas.microsoft.com/office/drawing/2014/main" id="{CC8FEC55-9DA1-A992-7018-C0868C6184D5}"/>
                </a:ext>
              </a:extLst>
            </p:cNvPr>
            <p:cNvSpPr>
              <a:spLocks noChangeShapeType="1"/>
            </p:cNvSpPr>
            <p:nvPr/>
          </p:nvSpPr>
          <p:spPr bwMode="auto">
            <a:xfrm flipV="1">
              <a:off x="6910871" y="3989935"/>
              <a:ext cx="742490" cy="587601"/>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sp>
          <p:nvSpPr>
            <p:cNvPr id="71" name="Rectangle 9">
              <a:extLst>
                <a:ext uri="{FF2B5EF4-FFF2-40B4-BE49-F238E27FC236}">
                  <a16:creationId xmlns:a16="http://schemas.microsoft.com/office/drawing/2014/main" id="{71EA0ACA-1707-5CF8-3AE8-612FBEF9C461}"/>
                </a:ext>
              </a:extLst>
            </p:cNvPr>
            <p:cNvSpPr>
              <a:spLocks noChangeArrowheads="1"/>
            </p:cNvSpPr>
            <p:nvPr/>
          </p:nvSpPr>
          <p:spPr bwMode="auto">
            <a:xfrm>
              <a:off x="6024372" y="4411594"/>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0</a:t>
              </a:r>
            </a:p>
          </p:txBody>
        </p:sp>
      </p:grpSp>
      <p:grpSp>
        <p:nvGrpSpPr>
          <p:cNvPr id="49" name="Group 48">
            <a:extLst>
              <a:ext uri="{FF2B5EF4-FFF2-40B4-BE49-F238E27FC236}">
                <a16:creationId xmlns:a16="http://schemas.microsoft.com/office/drawing/2014/main" id="{761B4F2A-8B46-729C-667D-A253D138D73E}"/>
              </a:ext>
            </a:extLst>
          </p:cNvPr>
          <p:cNvGrpSpPr/>
          <p:nvPr/>
        </p:nvGrpSpPr>
        <p:grpSpPr>
          <a:xfrm>
            <a:off x="7323092" y="3722628"/>
            <a:ext cx="887516" cy="750446"/>
            <a:chOff x="7715177" y="3220535"/>
            <a:chExt cx="887516" cy="750446"/>
          </a:xfrm>
        </p:grpSpPr>
        <p:sp>
          <p:nvSpPr>
            <p:cNvPr id="66" name="Oval 8">
              <a:extLst>
                <a:ext uri="{FF2B5EF4-FFF2-40B4-BE49-F238E27FC236}">
                  <a16:creationId xmlns:a16="http://schemas.microsoft.com/office/drawing/2014/main" id="{04CB5822-19E9-AE43-A06D-BCC0EB13B454}"/>
                </a:ext>
              </a:extLst>
            </p:cNvPr>
            <p:cNvSpPr>
              <a:spLocks noChangeArrowheads="1"/>
            </p:cNvSpPr>
            <p:nvPr/>
          </p:nvSpPr>
          <p:spPr bwMode="auto">
            <a:xfrm>
              <a:off x="8241004" y="3220535"/>
              <a:ext cx="361689" cy="384696"/>
            </a:xfrm>
            <a:prstGeom prst="ellipse">
              <a:avLst/>
            </a:prstGeom>
            <a:solidFill>
              <a:schemeClr val="bg1"/>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67" name="Line 10">
              <a:extLst>
                <a:ext uri="{FF2B5EF4-FFF2-40B4-BE49-F238E27FC236}">
                  <a16:creationId xmlns:a16="http://schemas.microsoft.com/office/drawing/2014/main" id="{26E51C13-CC8E-3F0E-1876-F13088BB66B4}"/>
                </a:ext>
              </a:extLst>
            </p:cNvPr>
            <p:cNvSpPr>
              <a:spLocks noChangeShapeType="1"/>
            </p:cNvSpPr>
            <p:nvPr/>
          </p:nvSpPr>
          <p:spPr bwMode="auto">
            <a:xfrm flipV="1">
              <a:off x="7715177" y="3383380"/>
              <a:ext cx="742490" cy="587601"/>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sp>
        <p:nvSpPr>
          <p:cNvPr id="3" name="Rectangle 3">
            <a:extLst>
              <a:ext uri="{FF2B5EF4-FFF2-40B4-BE49-F238E27FC236}">
                <a16:creationId xmlns:a16="http://schemas.microsoft.com/office/drawing/2014/main" id="{6D42DE0F-03FB-DF49-238D-830D2427AB77}"/>
              </a:ext>
            </a:extLst>
          </p:cNvPr>
          <p:cNvSpPr txBox="1">
            <a:spLocks noChangeArrowheads="1"/>
          </p:cNvSpPr>
          <p:nvPr/>
        </p:nvSpPr>
        <p:spPr bwMode="auto">
          <a:xfrm>
            <a:off x="504808" y="727531"/>
            <a:ext cx="7997354" cy="437013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pPr>
            <a:r>
              <a:rPr kumimoji="0" lang="en-US" u="sng" kern="0" dirty="0">
                <a:solidFill>
                  <a:schemeClr val="tx1"/>
                </a:solidFill>
                <a:latin typeface="Times New Roman"/>
                <a:cs typeface="Times New Roman"/>
              </a:rPr>
              <a:t>Bouncing ball physics</a:t>
            </a:r>
          </a:p>
          <a:p>
            <a:pPr lvl="1">
              <a:lnSpc>
                <a:spcPct val="100000"/>
              </a:lnSpc>
              <a:spcBef>
                <a:spcPts val="1200"/>
              </a:spcBef>
              <a:buSzPct val="100000"/>
              <a:buFont typeface="Arial"/>
              <a:buChar char="•"/>
            </a:pPr>
            <a:r>
              <a:rPr kumimoji="0" lang="en-US" kern="0" dirty="0">
                <a:latin typeface="Times New Roman"/>
                <a:cs typeface="Times New Roman"/>
              </a:rPr>
              <a:t>At any given time, the ball has a </a:t>
            </a:r>
            <a:r>
              <a:rPr kumimoji="0" lang="en-US" i="1" kern="0" dirty="0">
                <a:latin typeface="Times New Roman"/>
                <a:cs typeface="Times New Roman"/>
              </a:rPr>
              <a:t>position</a:t>
            </a:r>
            <a:r>
              <a:rPr kumimoji="0" lang="en-US" kern="0" dirty="0">
                <a:latin typeface="Times New Roman"/>
                <a:cs typeface="Times New Roman"/>
              </a:rPr>
              <a:t> (</a:t>
            </a:r>
            <a:r>
              <a:rPr kumimoji="0" lang="en-US" i="1" kern="0" dirty="0">
                <a:latin typeface="Times New Roman"/>
                <a:cs typeface="Times New Roman"/>
              </a:rPr>
              <a:t>x</a:t>
            </a:r>
            <a:r>
              <a:rPr kumimoji="0" lang="en-US" kern="0" dirty="0">
                <a:latin typeface="Times New Roman"/>
                <a:cs typeface="Times New Roman"/>
              </a:rPr>
              <a:t>, </a:t>
            </a:r>
            <a:r>
              <a:rPr kumimoji="0" lang="en-US" i="1" kern="0" dirty="0">
                <a:latin typeface="Times New Roman"/>
                <a:cs typeface="Times New Roman"/>
              </a:rPr>
              <a:t>y</a:t>
            </a:r>
            <a:r>
              <a:rPr kumimoji="0" lang="en-US" kern="0" dirty="0">
                <a:latin typeface="Times New Roman"/>
                <a:cs typeface="Times New Roman"/>
              </a:rPr>
              <a:t>) and a </a:t>
            </a:r>
            <a:r>
              <a:rPr kumimoji="0" lang="en-US" i="1" kern="0" dirty="0">
                <a:latin typeface="Times New Roman"/>
                <a:cs typeface="Times New Roman"/>
              </a:rPr>
              <a:t>velocity</a:t>
            </a:r>
            <a:r>
              <a:rPr kumimoji="0" lang="en-US" kern="0" dirty="0">
                <a:latin typeface="Times New Roman"/>
                <a:cs typeface="Times New Roman"/>
              </a:rPr>
              <a:t> (</a:t>
            </a:r>
            <a:r>
              <a:rPr kumimoji="0" lang="en-US" i="1" kern="0" dirty="0">
                <a:latin typeface="Times New Roman"/>
                <a:cs typeface="Times New Roman"/>
              </a:rPr>
              <a:t>vx</a:t>
            </a:r>
            <a:r>
              <a:rPr kumimoji="0" lang="en-US" kern="0" dirty="0">
                <a:latin typeface="Times New Roman"/>
                <a:cs typeface="Times New Roman"/>
              </a:rPr>
              <a:t>, </a:t>
            </a:r>
            <a:r>
              <a:rPr kumimoji="0" lang="en-US" i="1" kern="0" dirty="0">
                <a:latin typeface="Times New Roman"/>
                <a:cs typeface="Times New Roman"/>
              </a:rPr>
              <a:t>vy</a:t>
            </a:r>
            <a:r>
              <a:rPr kumimoji="0" lang="en-US" kern="0" dirty="0">
                <a:latin typeface="Times New Roman"/>
                <a:cs typeface="Times New Roman"/>
              </a:rPr>
              <a:t>)</a:t>
            </a:r>
          </a:p>
          <a:p>
            <a:pPr lvl="1">
              <a:lnSpc>
                <a:spcPct val="100000"/>
              </a:lnSpc>
              <a:spcBef>
                <a:spcPts val="1200"/>
              </a:spcBef>
              <a:buSzPct val="100000"/>
              <a:buFont typeface="Arial"/>
              <a:buChar char="•"/>
            </a:pPr>
            <a:r>
              <a:rPr kumimoji="0" lang="en-US" kern="0" dirty="0">
                <a:latin typeface="Times New Roman"/>
                <a:cs typeface="Times New Roman"/>
              </a:rPr>
              <a:t>Idealized assumptions: constant velocity, no friction, no loss of energy</a:t>
            </a:r>
          </a:p>
          <a:p>
            <a:pPr lvl="1">
              <a:lnSpc>
                <a:spcPct val="100000"/>
              </a:lnSpc>
              <a:spcBef>
                <a:spcPts val="1200"/>
              </a:spcBef>
              <a:buSzPct val="100000"/>
              <a:buFont typeface="Arial"/>
              <a:buChar char="•"/>
            </a:pPr>
            <a:r>
              <a:rPr kumimoji="0" lang="en-US" kern="0" dirty="0">
                <a:latin typeface="Times New Roman"/>
                <a:cs typeface="Times New Roman"/>
              </a:rPr>
              <a:t>To compute where the ball will end up</a:t>
            </a:r>
            <a:br>
              <a:rPr kumimoji="0" lang="en-US" kern="0" dirty="0">
                <a:latin typeface="Times New Roman"/>
                <a:cs typeface="Times New Roman"/>
              </a:rPr>
            </a:br>
            <a:r>
              <a:rPr kumimoji="0" lang="en-US" kern="0" dirty="0">
                <a:latin typeface="Times New Roman"/>
                <a:cs typeface="Times New Roman"/>
              </a:rPr>
              <a:t>in the next time unit, we add the ball’s</a:t>
            </a:r>
            <a:br>
              <a:rPr kumimoji="0" lang="en-US" kern="0" dirty="0">
                <a:latin typeface="Times New Roman"/>
                <a:cs typeface="Times New Roman"/>
              </a:rPr>
            </a:br>
            <a:r>
              <a:rPr kumimoji="0" lang="en-US" kern="0" dirty="0">
                <a:latin typeface="Times New Roman"/>
                <a:cs typeface="Times New Roman"/>
              </a:rPr>
              <a:t>velocity to its current position </a:t>
            </a:r>
          </a:p>
          <a:p>
            <a:pPr marL="0" indent="0">
              <a:spcBef>
                <a:spcPts val="600"/>
              </a:spcBef>
            </a:pPr>
            <a:endParaRPr kumimoji="0" lang="en-US" kern="0" dirty="0">
              <a:solidFill>
                <a:schemeClr val="tx1"/>
              </a:solidFill>
              <a:latin typeface="Times New Roman"/>
              <a:cs typeface="Times New Roman"/>
            </a:endParaRPr>
          </a:p>
          <a:p>
            <a:pPr lvl="1"/>
            <a:endParaRPr kumimoji="0" lang="en-US" kern="0" dirty="0">
              <a:latin typeface="Times New Roman"/>
              <a:cs typeface="Times New Roman"/>
            </a:endParaRPr>
          </a:p>
          <a:p>
            <a:pPr lvl="1">
              <a:spcBef>
                <a:spcPts val="600"/>
              </a:spcBef>
            </a:pPr>
            <a:endParaRPr kumimoji="0" lang="en-US" kern="0" dirty="0">
              <a:latin typeface="Times New Roman"/>
              <a:cs typeface="Times New Roman"/>
            </a:endParaRPr>
          </a:p>
        </p:txBody>
      </p:sp>
      <p:sp>
        <p:nvSpPr>
          <p:cNvPr id="5" name="Rectangle 9">
            <a:extLst>
              <a:ext uri="{FF2B5EF4-FFF2-40B4-BE49-F238E27FC236}">
                <a16:creationId xmlns:a16="http://schemas.microsoft.com/office/drawing/2014/main" id="{F2A019A5-6725-12CE-C8D1-1A2E0F18413E}"/>
              </a:ext>
            </a:extLst>
          </p:cNvPr>
          <p:cNvSpPr>
            <a:spLocks noChangeArrowheads="1"/>
          </p:cNvSpPr>
          <p:nvPr/>
        </p:nvSpPr>
        <p:spPr bwMode="auto">
          <a:xfrm>
            <a:off x="6129376" y="5479953"/>
            <a:ext cx="1900387" cy="646331"/>
          </a:xfrm>
          <a:prstGeom prst="rect">
            <a:avLst/>
          </a:prstGeom>
          <a:noFill/>
          <a:ln w="9525">
            <a:noFill/>
            <a:miter lim="800000"/>
            <a:headEnd/>
            <a:tailEnd type="none" w="sm" len="sm"/>
          </a:ln>
        </p:spPr>
        <p:txBody>
          <a:bodyPr wrap="square">
            <a:prstTxWarp prst="textNoShape">
              <a:avLst/>
            </a:prstTxWarp>
            <a:spAutoFit/>
          </a:bodyPr>
          <a:lstStyle/>
          <a:p>
            <a:r>
              <a:rPr lang="en-US" dirty="0">
                <a:latin typeface="Times New Roman"/>
                <a:cs typeface="Times New Roman"/>
              </a:rPr>
              <a:t>x</a:t>
            </a:r>
            <a:r>
              <a:rPr lang="en-US" baseline="-25000" dirty="0">
                <a:latin typeface="Times New Roman"/>
                <a:cs typeface="Times New Roman"/>
              </a:rPr>
              <a:t>t+1</a:t>
            </a:r>
            <a:r>
              <a:rPr lang="en-US" dirty="0">
                <a:latin typeface="Times New Roman"/>
                <a:cs typeface="Times New Roman"/>
              </a:rPr>
              <a:t> = x</a:t>
            </a:r>
            <a:r>
              <a:rPr lang="en-US" baseline="-25000" dirty="0">
                <a:latin typeface="Times New Roman"/>
                <a:cs typeface="Times New Roman"/>
              </a:rPr>
              <a:t>t</a:t>
            </a:r>
            <a:r>
              <a:rPr lang="en-US" dirty="0">
                <a:latin typeface="Times New Roman"/>
                <a:cs typeface="Times New Roman"/>
              </a:rPr>
              <a:t> + vx</a:t>
            </a:r>
            <a:r>
              <a:rPr lang="en-US" baseline="-25000" dirty="0">
                <a:latin typeface="Times New Roman"/>
                <a:cs typeface="Times New Roman"/>
              </a:rPr>
              <a:t>t</a:t>
            </a:r>
          </a:p>
          <a:p>
            <a:r>
              <a:rPr lang="en-US" dirty="0">
                <a:latin typeface="Times New Roman"/>
                <a:cs typeface="Times New Roman"/>
              </a:rPr>
              <a:t>y</a:t>
            </a:r>
            <a:r>
              <a:rPr lang="en-US" baseline="-25000" dirty="0">
                <a:latin typeface="Times New Roman"/>
                <a:cs typeface="Times New Roman"/>
              </a:rPr>
              <a:t>t+1</a:t>
            </a:r>
            <a:r>
              <a:rPr lang="en-US" dirty="0">
                <a:latin typeface="Times New Roman"/>
                <a:cs typeface="Times New Roman"/>
              </a:rPr>
              <a:t> = y</a:t>
            </a:r>
            <a:r>
              <a:rPr lang="en-US" baseline="-25000" dirty="0">
                <a:latin typeface="Times New Roman"/>
                <a:cs typeface="Times New Roman"/>
              </a:rPr>
              <a:t>t</a:t>
            </a:r>
            <a:r>
              <a:rPr lang="en-US" dirty="0">
                <a:latin typeface="Times New Roman"/>
                <a:cs typeface="Times New Roman"/>
              </a:rPr>
              <a:t> + vy</a:t>
            </a:r>
            <a:r>
              <a:rPr lang="en-US" baseline="-25000" dirty="0">
                <a:latin typeface="Times New Roman"/>
                <a:cs typeface="Times New Roman"/>
              </a:rPr>
              <a:t>t</a:t>
            </a:r>
          </a:p>
        </p:txBody>
      </p:sp>
    </p:spTree>
    <p:extLst>
      <p:ext uri="{BB962C8B-B14F-4D97-AF65-F5344CB8AC3E}">
        <p14:creationId xmlns:p14="http://schemas.microsoft.com/office/powerpoint/2010/main" val="3893769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9580B-CFCF-AB14-D7E1-5D2F3E64D440}"/>
            </a:ext>
          </a:extLst>
        </p:cNvPr>
        <p:cNvGrpSpPr/>
        <p:nvPr/>
      </p:nvGrpSpPr>
      <p:grpSpPr>
        <a:xfrm>
          <a:off x="0" y="0"/>
          <a:ext cx="0" cy="0"/>
          <a:chOff x="0" y="0"/>
          <a:chExt cx="0" cy="0"/>
        </a:xfrm>
      </p:grpSpPr>
      <p:sp>
        <p:nvSpPr>
          <p:cNvPr id="54275" name="Rectangle 2">
            <a:extLst>
              <a:ext uri="{FF2B5EF4-FFF2-40B4-BE49-F238E27FC236}">
                <a16:creationId xmlns:a16="http://schemas.microsoft.com/office/drawing/2014/main" id="{E7984D19-5CC5-FFAB-DDB0-174529648015}"/>
              </a:ext>
            </a:extLst>
          </p:cNvPr>
          <p:cNvSpPr>
            <a:spLocks noGrp="1" noChangeArrowheads="1"/>
          </p:cNvSpPr>
          <p:nvPr>
            <p:ph type="title"/>
          </p:nvPr>
        </p:nvSpPr>
        <p:spPr/>
        <p:txBody>
          <a:bodyPr/>
          <a:lstStyle/>
          <a:p>
            <a:r>
              <a:rPr lang="en-US" dirty="0"/>
              <a:t>Bouncing ball</a:t>
            </a:r>
            <a:endParaRPr kumimoji="0" lang="en-US" dirty="0"/>
          </a:p>
        </p:txBody>
      </p:sp>
      <p:sp>
        <p:nvSpPr>
          <p:cNvPr id="45" name="Rectangle 7">
            <a:extLst>
              <a:ext uri="{FF2B5EF4-FFF2-40B4-BE49-F238E27FC236}">
                <a16:creationId xmlns:a16="http://schemas.microsoft.com/office/drawing/2014/main" id="{F704C24C-A758-4CBE-2197-C53D9D6EDAA3}"/>
              </a:ext>
            </a:extLst>
          </p:cNvPr>
          <p:cNvSpPr>
            <a:spLocks noChangeArrowheads="1"/>
          </p:cNvSpPr>
          <p:nvPr/>
        </p:nvSpPr>
        <p:spPr bwMode="auto">
          <a:xfrm>
            <a:off x="5466774" y="2729255"/>
            <a:ext cx="2575264" cy="2570280"/>
          </a:xfrm>
          <a:prstGeom prst="rect">
            <a:avLst/>
          </a:prstGeom>
          <a:solidFill>
            <a:schemeClr val="bg1">
              <a:lumMod val="85000"/>
            </a:schemeClr>
          </a:solidFill>
          <a:ln w="9525">
            <a:solidFill>
              <a:schemeClr val="tx1"/>
            </a:solidFill>
            <a:miter lim="800000"/>
            <a:headEnd/>
            <a:tailEnd type="none" w="sm" len="sm"/>
          </a:ln>
          <a:effectLst>
            <a:outerShdw blurRad="50800" dist="38100" dir="2700000" algn="tl" rotWithShape="0">
              <a:srgbClr val="000000">
                <a:alpha val="43000"/>
              </a:srgbClr>
            </a:outerShdw>
          </a:effectLst>
        </p:spPr>
        <p:txBody>
          <a:bodyPr wrap="none" anchor="ctr">
            <a:prstTxWarp prst="textNoShape">
              <a:avLst/>
            </a:prstTxWarp>
          </a:bodyPr>
          <a:lstStyle/>
          <a:p>
            <a:endParaRPr lang="en-US" dirty="0"/>
          </a:p>
        </p:txBody>
      </p:sp>
      <p:grpSp>
        <p:nvGrpSpPr>
          <p:cNvPr id="47" name="Group 46">
            <a:extLst>
              <a:ext uri="{FF2B5EF4-FFF2-40B4-BE49-F238E27FC236}">
                <a16:creationId xmlns:a16="http://schemas.microsoft.com/office/drawing/2014/main" id="{8FD8097D-31E0-3421-338D-65E0E12C30E0}"/>
              </a:ext>
            </a:extLst>
          </p:cNvPr>
          <p:cNvGrpSpPr/>
          <p:nvPr/>
        </p:nvGrpSpPr>
        <p:grpSpPr>
          <a:xfrm>
            <a:off x="7101290" y="4299672"/>
            <a:ext cx="631904" cy="638710"/>
            <a:chOff x="7493375" y="3797579"/>
            <a:chExt cx="631904" cy="638710"/>
          </a:xfrm>
        </p:grpSpPr>
        <p:sp>
          <p:nvSpPr>
            <p:cNvPr id="72" name="Oval 8">
              <a:extLst>
                <a:ext uri="{FF2B5EF4-FFF2-40B4-BE49-F238E27FC236}">
                  <a16:creationId xmlns:a16="http://schemas.microsoft.com/office/drawing/2014/main" id="{B3F20130-C04D-CD14-2369-4085569928AF}"/>
                </a:ext>
              </a:extLst>
            </p:cNvPr>
            <p:cNvSpPr>
              <a:spLocks noChangeArrowheads="1"/>
            </p:cNvSpPr>
            <p:nvPr/>
          </p:nvSpPr>
          <p:spPr bwMode="auto">
            <a:xfrm>
              <a:off x="7523130" y="3797579"/>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73" name="Rectangle 9">
              <a:extLst>
                <a:ext uri="{FF2B5EF4-FFF2-40B4-BE49-F238E27FC236}">
                  <a16:creationId xmlns:a16="http://schemas.microsoft.com/office/drawing/2014/main" id="{0F0D30BB-7711-2A4C-894A-DB6771BA286E}"/>
                </a:ext>
              </a:extLst>
            </p:cNvPr>
            <p:cNvSpPr>
              <a:spLocks noChangeArrowheads="1"/>
            </p:cNvSpPr>
            <p:nvPr/>
          </p:nvSpPr>
          <p:spPr bwMode="auto">
            <a:xfrm>
              <a:off x="7493375" y="4128512"/>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1</a:t>
              </a:r>
            </a:p>
          </p:txBody>
        </p:sp>
      </p:grpSp>
      <p:grpSp>
        <p:nvGrpSpPr>
          <p:cNvPr id="48" name="Group 47">
            <a:extLst>
              <a:ext uri="{FF2B5EF4-FFF2-40B4-BE49-F238E27FC236}">
                <a16:creationId xmlns:a16="http://schemas.microsoft.com/office/drawing/2014/main" id="{D07A47DD-92C7-2A96-C650-C2CB5FAD1D81}"/>
              </a:ext>
            </a:extLst>
          </p:cNvPr>
          <p:cNvGrpSpPr/>
          <p:nvPr/>
        </p:nvGrpSpPr>
        <p:grpSpPr>
          <a:xfrm>
            <a:off x="5632287" y="4394903"/>
            <a:ext cx="1628989" cy="826561"/>
            <a:chOff x="6024372" y="3892810"/>
            <a:chExt cx="1628989" cy="826561"/>
          </a:xfrm>
        </p:grpSpPr>
        <p:sp>
          <p:nvSpPr>
            <p:cNvPr id="68" name="Rectangle 11">
              <a:extLst>
                <a:ext uri="{FF2B5EF4-FFF2-40B4-BE49-F238E27FC236}">
                  <a16:creationId xmlns:a16="http://schemas.microsoft.com/office/drawing/2014/main" id="{CC3AF28B-6368-E91B-0A22-C2B91890BAB3}"/>
                </a:ext>
              </a:extLst>
            </p:cNvPr>
            <p:cNvSpPr>
              <a:spLocks noChangeArrowheads="1"/>
            </p:cNvSpPr>
            <p:nvPr/>
          </p:nvSpPr>
          <p:spPr bwMode="auto">
            <a:xfrm>
              <a:off x="6610186" y="3892810"/>
              <a:ext cx="753081"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(vx, vy)</a:t>
              </a:r>
            </a:p>
          </p:txBody>
        </p:sp>
        <p:sp>
          <p:nvSpPr>
            <p:cNvPr id="69" name="Oval 8">
              <a:extLst>
                <a:ext uri="{FF2B5EF4-FFF2-40B4-BE49-F238E27FC236}">
                  <a16:creationId xmlns:a16="http://schemas.microsoft.com/office/drawing/2014/main" id="{69D529B5-7C45-A65B-A2AF-070FC42A36AA}"/>
                </a:ext>
              </a:extLst>
            </p:cNvPr>
            <p:cNvSpPr>
              <a:spLocks noChangeArrowheads="1"/>
            </p:cNvSpPr>
            <p:nvPr/>
          </p:nvSpPr>
          <p:spPr bwMode="auto">
            <a:xfrm>
              <a:off x="6736449" y="4334675"/>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70" name="Line 10">
              <a:extLst>
                <a:ext uri="{FF2B5EF4-FFF2-40B4-BE49-F238E27FC236}">
                  <a16:creationId xmlns:a16="http://schemas.microsoft.com/office/drawing/2014/main" id="{9C866490-09D1-1197-8317-577AFE69A6D6}"/>
                </a:ext>
              </a:extLst>
            </p:cNvPr>
            <p:cNvSpPr>
              <a:spLocks noChangeShapeType="1"/>
            </p:cNvSpPr>
            <p:nvPr/>
          </p:nvSpPr>
          <p:spPr bwMode="auto">
            <a:xfrm flipV="1">
              <a:off x="6910871" y="3989935"/>
              <a:ext cx="742490" cy="587601"/>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sp>
          <p:nvSpPr>
            <p:cNvPr id="71" name="Rectangle 9">
              <a:extLst>
                <a:ext uri="{FF2B5EF4-FFF2-40B4-BE49-F238E27FC236}">
                  <a16:creationId xmlns:a16="http://schemas.microsoft.com/office/drawing/2014/main" id="{AEF99C00-0824-C4F2-BD97-6AB92576CC71}"/>
                </a:ext>
              </a:extLst>
            </p:cNvPr>
            <p:cNvSpPr>
              <a:spLocks noChangeArrowheads="1"/>
            </p:cNvSpPr>
            <p:nvPr/>
          </p:nvSpPr>
          <p:spPr bwMode="auto">
            <a:xfrm>
              <a:off x="6024372" y="4411594"/>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0</a:t>
              </a:r>
            </a:p>
          </p:txBody>
        </p:sp>
      </p:grpSp>
      <p:grpSp>
        <p:nvGrpSpPr>
          <p:cNvPr id="49" name="Group 48">
            <a:extLst>
              <a:ext uri="{FF2B5EF4-FFF2-40B4-BE49-F238E27FC236}">
                <a16:creationId xmlns:a16="http://schemas.microsoft.com/office/drawing/2014/main" id="{358E4E6A-04E7-BE87-1ECD-F60DC2E829F0}"/>
              </a:ext>
            </a:extLst>
          </p:cNvPr>
          <p:cNvGrpSpPr/>
          <p:nvPr/>
        </p:nvGrpSpPr>
        <p:grpSpPr>
          <a:xfrm>
            <a:off x="7323092" y="3722628"/>
            <a:ext cx="887516" cy="750446"/>
            <a:chOff x="7715177" y="3220535"/>
            <a:chExt cx="887516" cy="750446"/>
          </a:xfrm>
        </p:grpSpPr>
        <p:sp>
          <p:nvSpPr>
            <p:cNvPr id="66" name="Oval 8">
              <a:extLst>
                <a:ext uri="{FF2B5EF4-FFF2-40B4-BE49-F238E27FC236}">
                  <a16:creationId xmlns:a16="http://schemas.microsoft.com/office/drawing/2014/main" id="{7BE7B85A-60BA-A741-6829-949BDA5813C1}"/>
                </a:ext>
              </a:extLst>
            </p:cNvPr>
            <p:cNvSpPr>
              <a:spLocks noChangeArrowheads="1"/>
            </p:cNvSpPr>
            <p:nvPr/>
          </p:nvSpPr>
          <p:spPr bwMode="auto">
            <a:xfrm>
              <a:off x="8241004" y="3220535"/>
              <a:ext cx="361689" cy="384696"/>
            </a:xfrm>
            <a:prstGeom prst="ellipse">
              <a:avLst/>
            </a:prstGeom>
            <a:solidFill>
              <a:schemeClr val="bg1"/>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67" name="Line 10">
              <a:extLst>
                <a:ext uri="{FF2B5EF4-FFF2-40B4-BE49-F238E27FC236}">
                  <a16:creationId xmlns:a16="http://schemas.microsoft.com/office/drawing/2014/main" id="{429821D9-B988-A288-5DFA-51586A89213E}"/>
                </a:ext>
              </a:extLst>
            </p:cNvPr>
            <p:cNvSpPr>
              <a:spLocks noChangeShapeType="1"/>
            </p:cNvSpPr>
            <p:nvPr/>
          </p:nvSpPr>
          <p:spPr bwMode="auto">
            <a:xfrm flipV="1">
              <a:off x="7715177" y="3383380"/>
              <a:ext cx="742490" cy="587601"/>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grpSp>
        <p:nvGrpSpPr>
          <p:cNvPr id="50" name="Group 49">
            <a:extLst>
              <a:ext uri="{FF2B5EF4-FFF2-40B4-BE49-F238E27FC236}">
                <a16:creationId xmlns:a16="http://schemas.microsoft.com/office/drawing/2014/main" id="{9544DD43-8C16-1392-F88C-56C216467145}"/>
              </a:ext>
            </a:extLst>
          </p:cNvPr>
          <p:cNvGrpSpPr/>
          <p:nvPr/>
        </p:nvGrpSpPr>
        <p:grpSpPr>
          <a:xfrm>
            <a:off x="7075899" y="2840383"/>
            <a:ext cx="966139" cy="1045091"/>
            <a:chOff x="7467984" y="2338290"/>
            <a:chExt cx="966139" cy="1045091"/>
          </a:xfrm>
        </p:grpSpPr>
        <p:sp>
          <p:nvSpPr>
            <p:cNvPr id="63" name="Oval 8">
              <a:extLst>
                <a:ext uri="{FF2B5EF4-FFF2-40B4-BE49-F238E27FC236}">
                  <a16:creationId xmlns:a16="http://schemas.microsoft.com/office/drawing/2014/main" id="{5A80198F-BBFC-CC20-F649-DA1EC4D9730C}"/>
                </a:ext>
              </a:extLst>
            </p:cNvPr>
            <p:cNvSpPr>
              <a:spLocks noChangeArrowheads="1"/>
            </p:cNvSpPr>
            <p:nvPr/>
          </p:nvSpPr>
          <p:spPr bwMode="auto">
            <a:xfrm>
              <a:off x="7467984" y="2530639"/>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64" name="Rectangle 9">
              <a:extLst>
                <a:ext uri="{FF2B5EF4-FFF2-40B4-BE49-F238E27FC236}">
                  <a16:creationId xmlns:a16="http://schemas.microsoft.com/office/drawing/2014/main" id="{EE285F05-361A-5C7F-19A1-A3F4CBD224CB}"/>
                </a:ext>
              </a:extLst>
            </p:cNvPr>
            <p:cNvSpPr>
              <a:spLocks noChangeArrowheads="1"/>
            </p:cNvSpPr>
            <p:nvPr/>
          </p:nvSpPr>
          <p:spPr bwMode="auto">
            <a:xfrm>
              <a:off x="7704703" y="2338290"/>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2</a:t>
              </a:r>
            </a:p>
          </p:txBody>
        </p:sp>
        <p:sp>
          <p:nvSpPr>
            <p:cNvPr id="65" name="Line 10">
              <a:extLst>
                <a:ext uri="{FF2B5EF4-FFF2-40B4-BE49-F238E27FC236}">
                  <a16:creationId xmlns:a16="http://schemas.microsoft.com/office/drawing/2014/main" id="{159DF6B0-67D9-7F67-5112-948175DD1DAD}"/>
                </a:ext>
              </a:extLst>
            </p:cNvPr>
            <p:cNvSpPr>
              <a:spLocks noChangeShapeType="1"/>
            </p:cNvSpPr>
            <p:nvPr/>
          </p:nvSpPr>
          <p:spPr bwMode="auto">
            <a:xfrm flipH="1" flipV="1">
              <a:off x="7648829" y="2722987"/>
              <a:ext cx="785294" cy="660394"/>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grpSp>
        <p:nvGrpSpPr>
          <p:cNvPr id="51" name="Group 50">
            <a:extLst>
              <a:ext uri="{FF2B5EF4-FFF2-40B4-BE49-F238E27FC236}">
                <a16:creationId xmlns:a16="http://schemas.microsoft.com/office/drawing/2014/main" id="{874D4109-9A6F-42F5-24A9-2FD97CFD3058}"/>
              </a:ext>
            </a:extLst>
          </p:cNvPr>
          <p:cNvGrpSpPr/>
          <p:nvPr/>
        </p:nvGrpSpPr>
        <p:grpSpPr>
          <a:xfrm>
            <a:off x="6305569" y="2331413"/>
            <a:ext cx="922743" cy="846282"/>
            <a:chOff x="6697654" y="1829320"/>
            <a:chExt cx="922743" cy="846282"/>
          </a:xfrm>
        </p:grpSpPr>
        <p:sp>
          <p:nvSpPr>
            <p:cNvPr id="61" name="Oval 8">
              <a:extLst>
                <a:ext uri="{FF2B5EF4-FFF2-40B4-BE49-F238E27FC236}">
                  <a16:creationId xmlns:a16="http://schemas.microsoft.com/office/drawing/2014/main" id="{FCC9F79E-2CEB-6F77-F76E-B00650BCEFDF}"/>
                </a:ext>
              </a:extLst>
            </p:cNvPr>
            <p:cNvSpPr>
              <a:spLocks noChangeArrowheads="1"/>
            </p:cNvSpPr>
            <p:nvPr/>
          </p:nvSpPr>
          <p:spPr bwMode="auto">
            <a:xfrm>
              <a:off x="6697654" y="1829320"/>
              <a:ext cx="361689" cy="384696"/>
            </a:xfrm>
            <a:prstGeom prst="ellipse">
              <a:avLst/>
            </a:prstGeom>
            <a:solidFill>
              <a:schemeClr val="bg1"/>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62" name="Line 10">
              <a:extLst>
                <a:ext uri="{FF2B5EF4-FFF2-40B4-BE49-F238E27FC236}">
                  <a16:creationId xmlns:a16="http://schemas.microsoft.com/office/drawing/2014/main" id="{55A5A62F-587F-A61F-BA47-3B78278BC3CA}"/>
                </a:ext>
              </a:extLst>
            </p:cNvPr>
            <p:cNvSpPr>
              <a:spLocks noChangeShapeType="1"/>
            </p:cNvSpPr>
            <p:nvPr/>
          </p:nvSpPr>
          <p:spPr bwMode="auto">
            <a:xfrm flipH="1" flipV="1">
              <a:off x="6835103" y="2015208"/>
              <a:ext cx="785294" cy="660394"/>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sp>
        <p:nvSpPr>
          <p:cNvPr id="3" name="Rectangle 3">
            <a:extLst>
              <a:ext uri="{FF2B5EF4-FFF2-40B4-BE49-F238E27FC236}">
                <a16:creationId xmlns:a16="http://schemas.microsoft.com/office/drawing/2014/main" id="{15630DC4-1D77-FB81-F921-0E0E72E479C7}"/>
              </a:ext>
            </a:extLst>
          </p:cNvPr>
          <p:cNvSpPr txBox="1">
            <a:spLocks noChangeArrowheads="1"/>
          </p:cNvSpPr>
          <p:nvPr/>
        </p:nvSpPr>
        <p:spPr bwMode="auto">
          <a:xfrm>
            <a:off x="504808" y="727531"/>
            <a:ext cx="7910520" cy="437013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pPr>
            <a:r>
              <a:rPr kumimoji="0" lang="en-US" u="sng" kern="0" dirty="0">
                <a:solidFill>
                  <a:schemeClr val="tx1"/>
                </a:solidFill>
                <a:latin typeface="Times New Roman"/>
                <a:cs typeface="Times New Roman"/>
              </a:rPr>
              <a:t>Bouncing ball physics</a:t>
            </a:r>
          </a:p>
          <a:p>
            <a:pPr lvl="1">
              <a:lnSpc>
                <a:spcPct val="100000"/>
              </a:lnSpc>
              <a:spcBef>
                <a:spcPts val="1200"/>
              </a:spcBef>
              <a:buSzPct val="100000"/>
              <a:buFont typeface="Arial"/>
              <a:buChar char="•"/>
            </a:pPr>
            <a:r>
              <a:rPr kumimoji="0" lang="en-US" kern="0" dirty="0">
                <a:latin typeface="Times New Roman"/>
                <a:cs typeface="Times New Roman"/>
              </a:rPr>
              <a:t>At any given time, the ball has a </a:t>
            </a:r>
            <a:r>
              <a:rPr kumimoji="0" lang="en-US" i="1" kern="0" dirty="0">
                <a:latin typeface="Times New Roman"/>
                <a:cs typeface="Times New Roman"/>
              </a:rPr>
              <a:t>position</a:t>
            </a:r>
            <a:r>
              <a:rPr kumimoji="0" lang="en-US" kern="0" dirty="0">
                <a:latin typeface="Times New Roman"/>
                <a:cs typeface="Times New Roman"/>
              </a:rPr>
              <a:t> (</a:t>
            </a:r>
            <a:r>
              <a:rPr kumimoji="0" lang="en-US" i="1" kern="0" dirty="0">
                <a:latin typeface="Times New Roman"/>
                <a:cs typeface="Times New Roman"/>
              </a:rPr>
              <a:t>x</a:t>
            </a:r>
            <a:r>
              <a:rPr kumimoji="0" lang="en-US" kern="0" dirty="0">
                <a:latin typeface="Times New Roman"/>
                <a:cs typeface="Times New Roman"/>
              </a:rPr>
              <a:t>, </a:t>
            </a:r>
            <a:r>
              <a:rPr kumimoji="0" lang="en-US" i="1" kern="0" dirty="0">
                <a:latin typeface="Times New Roman"/>
                <a:cs typeface="Times New Roman"/>
              </a:rPr>
              <a:t>y</a:t>
            </a:r>
            <a:r>
              <a:rPr kumimoji="0" lang="en-US" kern="0" dirty="0">
                <a:latin typeface="Times New Roman"/>
                <a:cs typeface="Times New Roman"/>
              </a:rPr>
              <a:t>) and a </a:t>
            </a:r>
            <a:r>
              <a:rPr kumimoji="0" lang="en-US" i="1" kern="0" dirty="0">
                <a:latin typeface="Times New Roman"/>
                <a:cs typeface="Times New Roman"/>
              </a:rPr>
              <a:t>velocity</a:t>
            </a:r>
            <a:r>
              <a:rPr kumimoji="0" lang="en-US" kern="0" dirty="0">
                <a:latin typeface="Times New Roman"/>
                <a:cs typeface="Times New Roman"/>
              </a:rPr>
              <a:t> (</a:t>
            </a:r>
            <a:r>
              <a:rPr kumimoji="0" lang="en-US" i="1" kern="0" dirty="0">
                <a:latin typeface="Times New Roman"/>
                <a:cs typeface="Times New Roman"/>
              </a:rPr>
              <a:t>vx</a:t>
            </a:r>
            <a:r>
              <a:rPr kumimoji="0" lang="en-US" kern="0" dirty="0">
                <a:latin typeface="Times New Roman"/>
                <a:cs typeface="Times New Roman"/>
              </a:rPr>
              <a:t>, </a:t>
            </a:r>
            <a:r>
              <a:rPr kumimoji="0" lang="en-US" i="1" kern="0" dirty="0">
                <a:latin typeface="Times New Roman"/>
                <a:cs typeface="Times New Roman"/>
              </a:rPr>
              <a:t>vy</a:t>
            </a:r>
            <a:r>
              <a:rPr kumimoji="0" lang="en-US" kern="0" dirty="0">
                <a:latin typeface="Times New Roman"/>
                <a:cs typeface="Times New Roman"/>
              </a:rPr>
              <a:t>)</a:t>
            </a:r>
          </a:p>
          <a:p>
            <a:pPr lvl="1">
              <a:lnSpc>
                <a:spcPct val="100000"/>
              </a:lnSpc>
              <a:spcBef>
                <a:spcPts val="1200"/>
              </a:spcBef>
              <a:buSzPct val="100000"/>
              <a:buFont typeface="Arial"/>
              <a:buChar char="•"/>
            </a:pPr>
            <a:r>
              <a:rPr kumimoji="0" lang="en-US" kern="0" dirty="0">
                <a:latin typeface="Times New Roman"/>
                <a:cs typeface="Times New Roman"/>
              </a:rPr>
              <a:t>Idealized assumptions: constant velocity, no friction, no loss of energy</a:t>
            </a:r>
          </a:p>
          <a:p>
            <a:pPr lvl="1">
              <a:lnSpc>
                <a:spcPct val="100000"/>
              </a:lnSpc>
              <a:spcBef>
                <a:spcPts val="1200"/>
              </a:spcBef>
              <a:buSzPct val="100000"/>
              <a:buFont typeface="Arial"/>
              <a:buChar char="•"/>
            </a:pPr>
            <a:r>
              <a:rPr kumimoji="0" lang="en-US" kern="0" dirty="0">
                <a:latin typeface="Times New Roman"/>
                <a:cs typeface="Times New Roman"/>
              </a:rPr>
              <a:t>To compute where the ball will end up</a:t>
            </a:r>
            <a:br>
              <a:rPr kumimoji="0" lang="en-US" kern="0" dirty="0">
                <a:latin typeface="Times New Roman"/>
                <a:cs typeface="Times New Roman"/>
              </a:rPr>
            </a:br>
            <a:r>
              <a:rPr kumimoji="0" lang="en-US" kern="0" dirty="0">
                <a:latin typeface="Times New Roman"/>
                <a:cs typeface="Times New Roman"/>
              </a:rPr>
              <a:t>in the next time unit, we add the ball’s</a:t>
            </a:r>
            <a:br>
              <a:rPr kumimoji="0" lang="en-US" kern="0" dirty="0">
                <a:latin typeface="Times New Roman"/>
                <a:cs typeface="Times New Roman"/>
              </a:rPr>
            </a:br>
            <a:r>
              <a:rPr kumimoji="0" lang="en-US" kern="0" dirty="0">
                <a:latin typeface="Times New Roman"/>
                <a:cs typeface="Times New Roman"/>
              </a:rPr>
              <a:t>velocity to its current position </a:t>
            </a:r>
          </a:p>
          <a:p>
            <a:pPr lvl="1">
              <a:lnSpc>
                <a:spcPct val="100000"/>
              </a:lnSpc>
              <a:spcBef>
                <a:spcPts val="1200"/>
              </a:spcBef>
              <a:buSzPct val="100000"/>
              <a:buFont typeface="Arial"/>
              <a:buChar char="•"/>
            </a:pPr>
            <a:r>
              <a:rPr kumimoji="0" lang="en-US" kern="0" dirty="0">
                <a:latin typeface="Times New Roman"/>
                <a:cs typeface="Times New Roman"/>
              </a:rPr>
              <a:t>When the ball hits a wall, we update</a:t>
            </a:r>
            <a:br>
              <a:rPr kumimoji="0" lang="en-US" kern="0" dirty="0">
                <a:latin typeface="Times New Roman"/>
                <a:cs typeface="Times New Roman"/>
              </a:rPr>
            </a:br>
            <a:r>
              <a:rPr kumimoji="0" lang="en-US" kern="0" dirty="0">
                <a:latin typeface="Times New Roman"/>
                <a:cs typeface="Times New Roman"/>
              </a:rPr>
              <a:t>its velocity according to the laws of</a:t>
            </a:r>
            <a:br>
              <a:rPr kumimoji="0" lang="en-US" kern="0" dirty="0">
                <a:latin typeface="Times New Roman"/>
                <a:cs typeface="Times New Roman"/>
              </a:rPr>
            </a:br>
            <a:r>
              <a:rPr kumimoji="0" lang="en-US" kern="0" dirty="0">
                <a:latin typeface="Times New Roman"/>
                <a:cs typeface="Times New Roman"/>
              </a:rPr>
              <a:t>elastic collision:</a:t>
            </a:r>
          </a:p>
          <a:p>
            <a:pPr lvl="2">
              <a:lnSpc>
                <a:spcPct val="100000"/>
              </a:lnSpc>
              <a:spcBef>
                <a:spcPts val="600"/>
              </a:spcBef>
              <a:buSzPct val="100000"/>
              <a:buFont typeface="Courier New" panose="02070309020205020404" pitchFamily="49" charset="0"/>
              <a:buChar char="o"/>
            </a:pPr>
            <a:r>
              <a:rPr kumimoji="0" lang="en-US" kern="0" dirty="0">
                <a:latin typeface="Times New Roman"/>
                <a:cs typeface="Times New Roman"/>
              </a:rPr>
              <a:t> energy (velocity) is conserved</a:t>
            </a:r>
          </a:p>
          <a:p>
            <a:pPr lvl="2">
              <a:lnSpc>
                <a:spcPct val="100000"/>
              </a:lnSpc>
              <a:spcBef>
                <a:spcPts val="600"/>
              </a:spcBef>
              <a:buSzPct val="100000"/>
              <a:buFont typeface="Courier New" panose="02070309020205020404" pitchFamily="49" charset="0"/>
              <a:buChar char="o"/>
            </a:pPr>
            <a:r>
              <a:rPr kumimoji="0" lang="en-US" kern="0" dirty="0">
                <a:latin typeface="Times New Roman"/>
                <a:cs typeface="Times New Roman"/>
              </a:rPr>
              <a:t> angle of collision = angle of reflection</a:t>
            </a:r>
          </a:p>
          <a:p>
            <a:pPr marL="0" indent="0">
              <a:spcBef>
                <a:spcPts val="600"/>
              </a:spcBef>
            </a:pPr>
            <a:endParaRPr kumimoji="0" lang="en-US" kern="0" dirty="0">
              <a:solidFill>
                <a:schemeClr val="tx1"/>
              </a:solidFill>
              <a:latin typeface="Times New Roman"/>
              <a:cs typeface="Times New Roman"/>
            </a:endParaRPr>
          </a:p>
          <a:p>
            <a:pPr lvl="1"/>
            <a:endParaRPr kumimoji="0" lang="en-US" kern="0" dirty="0">
              <a:latin typeface="Times New Roman"/>
              <a:cs typeface="Times New Roman"/>
            </a:endParaRPr>
          </a:p>
          <a:p>
            <a:pPr lvl="1">
              <a:spcBef>
                <a:spcPts val="600"/>
              </a:spcBef>
            </a:pPr>
            <a:endParaRPr kumimoji="0" lang="en-US" kern="0" dirty="0">
              <a:latin typeface="Times New Roman"/>
              <a:cs typeface="Times New Roman"/>
            </a:endParaRPr>
          </a:p>
        </p:txBody>
      </p:sp>
      <p:sp>
        <p:nvSpPr>
          <p:cNvPr id="2" name="Rectangle 9">
            <a:extLst>
              <a:ext uri="{FF2B5EF4-FFF2-40B4-BE49-F238E27FC236}">
                <a16:creationId xmlns:a16="http://schemas.microsoft.com/office/drawing/2014/main" id="{D0A9D95A-0E4D-9F3E-89E7-870FC0F2805D}"/>
              </a:ext>
            </a:extLst>
          </p:cNvPr>
          <p:cNvSpPr>
            <a:spLocks noChangeArrowheads="1"/>
          </p:cNvSpPr>
          <p:nvPr/>
        </p:nvSpPr>
        <p:spPr bwMode="auto">
          <a:xfrm>
            <a:off x="8168005" y="3984274"/>
            <a:ext cx="843490" cy="646331"/>
          </a:xfrm>
          <a:prstGeom prst="rect">
            <a:avLst/>
          </a:prstGeom>
          <a:noFill/>
          <a:ln w="9525">
            <a:noFill/>
            <a:miter lim="800000"/>
            <a:headEnd/>
            <a:tailEnd type="none" w="sm" len="sm"/>
          </a:ln>
        </p:spPr>
        <p:txBody>
          <a:bodyPr wrap="square">
            <a:prstTxWarp prst="textNoShape">
              <a:avLst/>
            </a:prstTxWarp>
            <a:spAutoFit/>
          </a:bodyPr>
          <a:lstStyle/>
          <a:p>
            <a:r>
              <a:rPr lang="en-US" dirty="0">
                <a:latin typeface="Times New Roman"/>
                <a:cs typeface="Times New Roman"/>
              </a:rPr>
              <a:t>vx</a:t>
            </a:r>
            <a:r>
              <a:rPr lang="en-US" baseline="-25000" dirty="0">
                <a:latin typeface="Times New Roman"/>
                <a:cs typeface="Times New Roman"/>
              </a:rPr>
              <a:t>t+1</a:t>
            </a:r>
            <a:r>
              <a:rPr lang="en-US" dirty="0">
                <a:latin typeface="Times New Roman"/>
                <a:cs typeface="Times New Roman"/>
              </a:rPr>
              <a:t> = –vx</a:t>
            </a:r>
            <a:r>
              <a:rPr lang="en-US" baseline="-25000" dirty="0">
                <a:latin typeface="Times New Roman"/>
                <a:cs typeface="Times New Roman"/>
              </a:rPr>
              <a:t>t</a:t>
            </a:r>
          </a:p>
        </p:txBody>
      </p:sp>
      <p:grpSp>
        <p:nvGrpSpPr>
          <p:cNvPr id="6" name="Group 5">
            <a:extLst>
              <a:ext uri="{FF2B5EF4-FFF2-40B4-BE49-F238E27FC236}">
                <a16:creationId xmlns:a16="http://schemas.microsoft.com/office/drawing/2014/main" id="{A0B249F3-0B05-19DD-3D53-8A562A7A480E}"/>
              </a:ext>
            </a:extLst>
          </p:cNvPr>
          <p:cNvGrpSpPr/>
          <p:nvPr/>
        </p:nvGrpSpPr>
        <p:grpSpPr>
          <a:xfrm>
            <a:off x="5558553" y="2055393"/>
            <a:ext cx="893941" cy="1631352"/>
            <a:chOff x="5763273" y="2055393"/>
            <a:chExt cx="893941" cy="1631352"/>
          </a:xfrm>
        </p:grpSpPr>
        <p:grpSp>
          <p:nvGrpSpPr>
            <p:cNvPr id="52" name="Group 51">
              <a:extLst>
                <a:ext uri="{FF2B5EF4-FFF2-40B4-BE49-F238E27FC236}">
                  <a16:creationId xmlns:a16="http://schemas.microsoft.com/office/drawing/2014/main" id="{C4E81AAD-A4C6-4385-76A6-869FBF4B19FA}"/>
                </a:ext>
              </a:extLst>
            </p:cNvPr>
            <p:cNvGrpSpPr/>
            <p:nvPr/>
          </p:nvGrpSpPr>
          <p:grpSpPr>
            <a:xfrm>
              <a:off x="5800066" y="2517301"/>
              <a:ext cx="857148" cy="1169444"/>
              <a:chOff x="6224381" y="2015208"/>
              <a:chExt cx="857148" cy="1169444"/>
            </a:xfrm>
          </p:grpSpPr>
          <p:sp>
            <p:nvSpPr>
              <p:cNvPr id="58" name="Oval 8">
                <a:extLst>
                  <a:ext uri="{FF2B5EF4-FFF2-40B4-BE49-F238E27FC236}">
                    <a16:creationId xmlns:a16="http://schemas.microsoft.com/office/drawing/2014/main" id="{18FD4215-C784-2BFD-1672-3BB35531AAAA}"/>
                  </a:ext>
                </a:extLst>
              </p:cNvPr>
              <p:cNvSpPr>
                <a:spLocks noChangeArrowheads="1"/>
              </p:cNvSpPr>
              <p:nvPr/>
            </p:nvSpPr>
            <p:spPr bwMode="auto">
              <a:xfrm>
                <a:off x="6330607" y="2492179"/>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59" name="Rectangle 9">
                <a:extLst>
                  <a:ext uri="{FF2B5EF4-FFF2-40B4-BE49-F238E27FC236}">
                    <a16:creationId xmlns:a16="http://schemas.microsoft.com/office/drawing/2014/main" id="{018DFC63-709B-5CC1-CF21-E7CCFF6D8C04}"/>
                  </a:ext>
                </a:extLst>
              </p:cNvPr>
              <p:cNvSpPr>
                <a:spLocks noChangeArrowheads="1"/>
              </p:cNvSpPr>
              <p:nvPr/>
            </p:nvSpPr>
            <p:spPr bwMode="auto">
              <a:xfrm>
                <a:off x="6224381" y="2876875"/>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3</a:t>
                </a:r>
              </a:p>
            </p:txBody>
          </p:sp>
          <p:sp>
            <p:nvSpPr>
              <p:cNvPr id="60" name="Line 10">
                <a:extLst>
                  <a:ext uri="{FF2B5EF4-FFF2-40B4-BE49-F238E27FC236}">
                    <a16:creationId xmlns:a16="http://schemas.microsoft.com/office/drawing/2014/main" id="{FCFD5748-739B-B3A6-B405-DBF3C56DBE71}"/>
                  </a:ext>
                </a:extLst>
              </p:cNvPr>
              <p:cNvSpPr>
                <a:spLocks noChangeShapeType="1"/>
              </p:cNvSpPr>
              <p:nvPr/>
            </p:nvSpPr>
            <p:spPr bwMode="auto">
              <a:xfrm flipH="1">
                <a:off x="6520930" y="2015208"/>
                <a:ext cx="560599" cy="660394"/>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sp>
          <p:nvSpPr>
            <p:cNvPr id="5" name="Rectangle 9">
              <a:extLst>
                <a:ext uri="{FF2B5EF4-FFF2-40B4-BE49-F238E27FC236}">
                  <a16:creationId xmlns:a16="http://schemas.microsoft.com/office/drawing/2014/main" id="{441A8904-E702-5BD9-4CE3-4CBEBC1BE60D}"/>
                </a:ext>
              </a:extLst>
            </p:cNvPr>
            <p:cNvSpPr>
              <a:spLocks noChangeArrowheads="1"/>
            </p:cNvSpPr>
            <p:nvPr/>
          </p:nvSpPr>
          <p:spPr bwMode="auto">
            <a:xfrm>
              <a:off x="5763273" y="2055393"/>
              <a:ext cx="860147" cy="646331"/>
            </a:xfrm>
            <a:prstGeom prst="rect">
              <a:avLst/>
            </a:prstGeom>
            <a:noFill/>
            <a:ln w="9525">
              <a:noFill/>
              <a:miter lim="800000"/>
              <a:headEnd/>
              <a:tailEnd type="none" w="sm" len="sm"/>
            </a:ln>
          </p:spPr>
          <p:txBody>
            <a:bodyPr wrap="square">
              <a:prstTxWarp prst="textNoShape">
                <a:avLst/>
              </a:prstTxWarp>
              <a:spAutoFit/>
            </a:bodyPr>
            <a:lstStyle/>
            <a:p>
              <a:r>
                <a:rPr lang="en-US" dirty="0">
                  <a:latin typeface="Times New Roman"/>
                  <a:cs typeface="Times New Roman"/>
                </a:rPr>
                <a:t>vy</a:t>
              </a:r>
              <a:r>
                <a:rPr lang="en-US" baseline="-25000" dirty="0">
                  <a:latin typeface="Times New Roman"/>
                  <a:cs typeface="Times New Roman"/>
                </a:rPr>
                <a:t>t+1</a:t>
              </a:r>
              <a:r>
                <a:rPr lang="en-US" dirty="0">
                  <a:latin typeface="Times New Roman"/>
                  <a:cs typeface="Times New Roman"/>
                </a:rPr>
                <a:t> = –vy</a:t>
              </a:r>
              <a:r>
                <a:rPr lang="en-US" baseline="-25000" dirty="0">
                  <a:latin typeface="Times New Roman"/>
                  <a:cs typeface="Times New Roman"/>
                </a:rPr>
                <a:t>t</a:t>
              </a:r>
            </a:p>
          </p:txBody>
        </p:sp>
      </p:grpSp>
      <p:sp>
        <p:nvSpPr>
          <p:cNvPr id="7" name="Rectangle 9">
            <a:extLst>
              <a:ext uri="{FF2B5EF4-FFF2-40B4-BE49-F238E27FC236}">
                <a16:creationId xmlns:a16="http://schemas.microsoft.com/office/drawing/2014/main" id="{6E4D9F02-80D5-B956-D08B-9FB228946CE6}"/>
              </a:ext>
            </a:extLst>
          </p:cNvPr>
          <p:cNvSpPr>
            <a:spLocks noChangeArrowheads="1"/>
          </p:cNvSpPr>
          <p:nvPr/>
        </p:nvSpPr>
        <p:spPr bwMode="auto">
          <a:xfrm>
            <a:off x="6129376" y="5479953"/>
            <a:ext cx="1900387" cy="646331"/>
          </a:xfrm>
          <a:prstGeom prst="rect">
            <a:avLst/>
          </a:prstGeom>
          <a:noFill/>
          <a:ln w="9525">
            <a:noFill/>
            <a:miter lim="800000"/>
            <a:headEnd/>
            <a:tailEnd type="none" w="sm" len="sm"/>
          </a:ln>
        </p:spPr>
        <p:txBody>
          <a:bodyPr wrap="square">
            <a:prstTxWarp prst="textNoShape">
              <a:avLst/>
            </a:prstTxWarp>
            <a:spAutoFit/>
          </a:bodyPr>
          <a:lstStyle/>
          <a:p>
            <a:r>
              <a:rPr lang="en-US" dirty="0">
                <a:latin typeface="Times New Roman"/>
                <a:cs typeface="Times New Roman"/>
              </a:rPr>
              <a:t>x</a:t>
            </a:r>
            <a:r>
              <a:rPr lang="en-US" baseline="-25000" dirty="0">
                <a:latin typeface="Times New Roman"/>
                <a:cs typeface="Times New Roman"/>
              </a:rPr>
              <a:t>t+1</a:t>
            </a:r>
            <a:r>
              <a:rPr lang="en-US" dirty="0">
                <a:latin typeface="Times New Roman"/>
                <a:cs typeface="Times New Roman"/>
              </a:rPr>
              <a:t> = x</a:t>
            </a:r>
            <a:r>
              <a:rPr lang="en-US" baseline="-25000" dirty="0">
                <a:latin typeface="Times New Roman"/>
                <a:cs typeface="Times New Roman"/>
              </a:rPr>
              <a:t>t</a:t>
            </a:r>
            <a:r>
              <a:rPr lang="en-US" dirty="0">
                <a:latin typeface="Times New Roman"/>
                <a:cs typeface="Times New Roman"/>
              </a:rPr>
              <a:t> + vx</a:t>
            </a:r>
            <a:r>
              <a:rPr lang="en-US" baseline="-25000" dirty="0">
                <a:latin typeface="Times New Roman"/>
                <a:cs typeface="Times New Roman"/>
              </a:rPr>
              <a:t>t</a:t>
            </a:r>
          </a:p>
          <a:p>
            <a:r>
              <a:rPr lang="en-US" dirty="0">
                <a:latin typeface="Times New Roman"/>
                <a:cs typeface="Times New Roman"/>
              </a:rPr>
              <a:t>y</a:t>
            </a:r>
            <a:r>
              <a:rPr lang="en-US" baseline="-25000" dirty="0">
                <a:latin typeface="Times New Roman"/>
                <a:cs typeface="Times New Roman"/>
              </a:rPr>
              <a:t>t+1</a:t>
            </a:r>
            <a:r>
              <a:rPr lang="en-US" dirty="0">
                <a:latin typeface="Times New Roman"/>
                <a:cs typeface="Times New Roman"/>
              </a:rPr>
              <a:t> = y</a:t>
            </a:r>
            <a:r>
              <a:rPr lang="en-US" baseline="-25000" dirty="0">
                <a:latin typeface="Times New Roman"/>
                <a:cs typeface="Times New Roman"/>
              </a:rPr>
              <a:t>t</a:t>
            </a:r>
            <a:r>
              <a:rPr lang="en-US" dirty="0">
                <a:latin typeface="Times New Roman"/>
                <a:cs typeface="Times New Roman"/>
              </a:rPr>
              <a:t> + vy</a:t>
            </a:r>
            <a:r>
              <a:rPr lang="en-US" baseline="-25000" dirty="0">
                <a:latin typeface="Times New Roman"/>
                <a:cs typeface="Times New Roman"/>
              </a:rPr>
              <a:t>t</a:t>
            </a:r>
          </a:p>
        </p:txBody>
      </p:sp>
    </p:spTree>
    <p:extLst>
      <p:ext uri="{BB962C8B-B14F-4D97-AF65-F5344CB8AC3E}">
        <p14:creationId xmlns:p14="http://schemas.microsoft.com/office/powerpoint/2010/main" val="4133954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2"/>
          <p:cNvSpPr>
            <a:spLocks noGrp="1" noChangeArrowheads="1"/>
          </p:cNvSpPr>
          <p:nvPr>
            <p:ph type="title"/>
          </p:nvPr>
        </p:nvSpPr>
        <p:spPr/>
        <p:txBody>
          <a:bodyPr/>
          <a:lstStyle/>
          <a:p>
            <a:r>
              <a:rPr kumimoji="0" lang="en-US" dirty="0"/>
              <a:t>Bouncing ball</a:t>
            </a:r>
          </a:p>
        </p:txBody>
      </p:sp>
      <p:sp>
        <p:nvSpPr>
          <p:cNvPr id="72709" name="Rectangle 4"/>
          <p:cNvSpPr>
            <a:spLocks noChangeArrowheads="1"/>
          </p:cNvSpPr>
          <p:nvPr/>
        </p:nvSpPr>
        <p:spPr bwMode="auto">
          <a:xfrm>
            <a:off x="774700" y="1431925"/>
            <a:ext cx="88900" cy="88900"/>
          </a:xfrm>
          <a:prstGeom prst="rect">
            <a:avLst/>
          </a:prstGeom>
          <a:noFill/>
          <a:ln w="15875">
            <a:noFill/>
            <a:miter lim="800000"/>
            <a:headEnd/>
            <a:tailEnd/>
          </a:ln>
        </p:spPr>
        <p:txBody>
          <a:bodyPr wrap="none" lIns="92075" tIns="46038" rIns="92075" bIns="46038" anchor="ctr">
            <a:prstTxWarp prst="textNoShape">
              <a:avLst/>
            </a:prstTxWarp>
          </a:bodyPr>
          <a:lstStyle/>
          <a:p>
            <a:endParaRPr lang="en-US" dirty="0"/>
          </a:p>
        </p:txBody>
      </p:sp>
      <p:sp>
        <p:nvSpPr>
          <p:cNvPr id="72710" name="Rectangle 6"/>
          <p:cNvSpPr>
            <a:spLocks noChangeArrowheads="1"/>
          </p:cNvSpPr>
          <p:nvPr/>
        </p:nvSpPr>
        <p:spPr bwMode="auto">
          <a:xfrm>
            <a:off x="744538" y="2463800"/>
            <a:ext cx="88900" cy="88900"/>
          </a:xfrm>
          <a:prstGeom prst="rect">
            <a:avLst/>
          </a:prstGeom>
          <a:noFill/>
          <a:ln w="15875">
            <a:noFill/>
            <a:miter lim="800000"/>
            <a:headEnd/>
            <a:tailEnd/>
          </a:ln>
        </p:spPr>
        <p:txBody>
          <a:bodyPr wrap="none" lIns="92075" tIns="46038" rIns="92075" bIns="46038" anchor="ctr">
            <a:prstTxWarp prst="textNoShape">
              <a:avLst/>
            </a:prstTxWarp>
          </a:bodyPr>
          <a:lstStyle/>
          <a:p>
            <a:endParaRPr lang="en-US" dirty="0"/>
          </a:p>
        </p:txBody>
      </p:sp>
      <p:sp>
        <p:nvSpPr>
          <p:cNvPr id="14" name="Rectangle 3"/>
          <p:cNvSpPr txBox="1">
            <a:spLocks noChangeArrowheads="1"/>
          </p:cNvSpPr>
          <p:nvPr/>
        </p:nvSpPr>
        <p:spPr bwMode="auto">
          <a:xfrm>
            <a:off x="508099" y="4027011"/>
            <a:ext cx="5011440" cy="191822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114300" lvl="1" indent="0">
              <a:lnSpc>
                <a:spcPct val="100000"/>
              </a:lnSpc>
              <a:spcBef>
                <a:spcPts val="1200"/>
              </a:spcBef>
              <a:buNone/>
            </a:pPr>
            <a:r>
              <a:rPr kumimoji="0" lang="en-US" dirty="0">
                <a:solidFill>
                  <a:srgbClr val="000000"/>
                </a:solidFill>
                <a:latin typeface="Times New Roman"/>
                <a:cs typeface="Times New Roman"/>
              </a:rPr>
              <a:t>Repeat (offscreen):</a:t>
            </a:r>
          </a:p>
          <a:p>
            <a:pPr marL="731837" lvl="1" indent="-285750">
              <a:lnSpc>
                <a:spcPct val="100000"/>
              </a:lnSpc>
              <a:spcBef>
                <a:spcPts val="600"/>
              </a:spcBef>
              <a:buSzPct val="100000"/>
              <a:buFont typeface="Arial" panose="020B0604020202020204" pitchFamily="34" charset="0"/>
              <a:buChar char="•"/>
            </a:pPr>
            <a:r>
              <a:rPr kumimoji="0" lang="en-US" dirty="0">
                <a:solidFill>
                  <a:srgbClr val="000000"/>
                </a:solidFill>
                <a:latin typeface="Times New Roman"/>
                <a:cs typeface="Times New Roman"/>
              </a:rPr>
              <a:t>Erase the ball</a:t>
            </a:r>
          </a:p>
          <a:p>
            <a:pPr marL="731837" lvl="1" indent="-285750">
              <a:lnSpc>
                <a:spcPct val="100000"/>
              </a:lnSpc>
              <a:spcBef>
                <a:spcPts val="600"/>
              </a:spcBef>
              <a:buSzPct val="100000"/>
              <a:buFont typeface="Arial" panose="020B0604020202020204" pitchFamily="34" charset="0"/>
              <a:buChar char="•"/>
            </a:pPr>
            <a:r>
              <a:rPr kumimoji="0" lang="en-US" dirty="0">
                <a:solidFill>
                  <a:srgbClr val="000000"/>
                </a:solidFill>
                <a:latin typeface="Times New Roman"/>
                <a:cs typeface="Times New Roman"/>
              </a:rPr>
              <a:t>Compute the ball’s next position</a:t>
            </a:r>
          </a:p>
          <a:p>
            <a:pPr marL="731837" lvl="1" indent="-285750">
              <a:lnSpc>
                <a:spcPct val="100000"/>
              </a:lnSpc>
              <a:spcBef>
                <a:spcPts val="600"/>
              </a:spcBef>
              <a:buSzPct val="100000"/>
              <a:buFont typeface="Arial" panose="020B0604020202020204" pitchFamily="34" charset="0"/>
              <a:buChar char="•"/>
            </a:pPr>
            <a:r>
              <a:rPr kumimoji="0" lang="en-US" dirty="0">
                <a:solidFill>
                  <a:srgbClr val="000000"/>
                </a:solidFill>
                <a:latin typeface="Times New Roman"/>
                <a:cs typeface="Times New Roman"/>
              </a:rPr>
              <a:t>Draw the ball in its next position</a:t>
            </a:r>
          </a:p>
          <a:p>
            <a:pPr marL="731837" lvl="1" indent="-285750">
              <a:lnSpc>
                <a:spcPct val="100000"/>
              </a:lnSpc>
              <a:spcBef>
                <a:spcPts val="600"/>
              </a:spcBef>
              <a:buClr>
                <a:schemeClr val="bg1"/>
              </a:buClr>
              <a:buSzPct val="100000"/>
              <a:buFont typeface="Arial" panose="020B0604020202020204" pitchFamily="34" charset="0"/>
              <a:buChar char="•"/>
            </a:pPr>
            <a:r>
              <a:rPr kumimoji="0" lang="en-US" dirty="0">
                <a:solidFill>
                  <a:srgbClr val="000000"/>
                </a:solidFill>
                <a:latin typeface="Times New Roman"/>
                <a:cs typeface="Times New Roman"/>
              </a:rPr>
              <a:t>Show: onscreen = offscreen</a:t>
            </a:r>
          </a:p>
        </p:txBody>
      </p:sp>
      <p:pic>
        <p:nvPicPr>
          <p:cNvPr id="2" name="Picture 1">
            <a:extLst>
              <a:ext uri="{FF2B5EF4-FFF2-40B4-BE49-F238E27FC236}">
                <a16:creationId xmlns:a16="http://schemas.microsoft.com/office/drawing/2014/main" id="{7C9B8489-5BB9-A61A-917D-9B8A30F3C726}"/>
              </a:ext>
            </a:extLst>
          </p:cNvPr>
          <p:cNvPicPr>
            <a:picLocks noChangeAspect="1"/>
          </p:cNvPicPr>
          <p:nvPr/>
        </p:nvPicPr>
        <p:blipFill>
          <a:blip r:embed="rId3"/>
          <a:stretch>
            <a:fillRect/>
          </a:stretch>
        </p:blipFill>
        <p:spPr>
          <a:xfrm>
            <a:off x="549835" y="1367081"/>
            <a:ext cx="3952063" cy="2371238"/>
          </a:xfrm>
          <a:prstGeom prst="rect">
            <a:avLst/>
          </a:prstGeom>
        </p:spPr>
      </p:pic>
      <p:sp>
        <p:nvSpPr>
          <p:cNvPr id="34" name="Rectangle 3">
            <a:extLst>
              <a:ext uri="{FF2B5EF4-FFF2-40B4-BE49-F238E27FC236}">
                <a16:creationId xmlns:a16="http://schemas.microsoft.com/office/drawing/2014/main" id="{C48C3013-B4C6-CDBD-DA39-4B5DE82D5403}"/>
              </a:ext>
            </a:extLst>
          </p:cNvPr>
          <p:cNvSpPr txBox="1">
            <a:spLocks noChangeArrowheads="1"/>
          </p:cNvSpPr>
          <p:nvPr/>
        </p:nvSpPr>
        <p:spPr bwMode="auto">
          <a:xfrm>
            <a:off x="504808" y="727531"/>
            <a:ext cx="7910520" cy="87618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pPr>
            <a:r>
              <a:rPr kumimoji="0" lang="en-US" u="sng" kern="0" dirty="0">
                <a:solidFill>
                  <a:schemeClr val="tx1"/>
                </a:solidFill>
                <a:latin typeface="Times New Roman"/>
                <a:cs typeface="Times New Roman"/>
              </a:rPr>
              <a:t>Animation technique</a:t>
            </a:r>
            <a:r>
              <a:rPr kumimoji="0" lang="en-US" kern="0" dirty="0">
                <a:solidFill>
                  <a:schemeClr val="tx1"/>
                </a:solidFill>
                <a:latin typeface="Times New Roman"/>
                <a:cs typeface="Times New Roman"/>
              </a:rPr>
              <a:t>: Stop Motion</a:t>
            </a:r>
          </a:p>
          <a:p>
            <a:pPr marL="0" indent="0">
              <a:spcBef>
                <a:spcPts val="600"/>
              </a:spcBef>
            </a:pPr>
            <a:endParaRPr kumimoji="0" lang="en-US" kern="0" dirty="0">
              <a:solidFill>
                <a:schemeClr val="tx1"/>
              </a:solidFill>
              <a:latin typeface="Times New Roman"/>
              <a:cs typeface="Times New Roman"/>
            </a:endParaRPr>
          </a:p>
          <a:p>
            <a:pPr lvl="1"/>
            <a:endParaRPr kumimoji="0" lang="en-US" kern="0" dirty="0">
              <a:latin typeface="Times New Roman"/>
              <a:cs typeface="Times New Roman"/>
            </a:endParaRPr>
          </a:p>
          <a:p>
            <a:pPr lvl="1">
              <a:spcBef>
                <a:spcPts val="600"/>
              </a:spcBef>
            </a:pPr>
            <a:endParaRPr kumimoji="0" lang="en-US" kern="0" dirty="0">
              <a:latin typeface="Times New Roman"/>
              <a:cs typeface="Times New Roman"/>
            </a:endParaRPr>
          </a:p>
        </p:txBody>
      </p:sp>
      <p:sp>
        <p:nvSpPr>
          <p:cNvPr id="4" name="Rectangle 7">
            <a:extLst>
              <a:ext uri="{FF2B5EF4-FFF2-40B4-BE49-F238E27FC236}">
                <a16:creationId xmlns:a16="http://schemas.microsoft.com/office/drawing/2014/main" id="{79562C8A-E411-DBBC-29C1-3688506A86D5}"/>
              </a:ext>
            </a:extLst>
          </p:cNvPr>
          <p:cNvSpPr>
            <a:spLocks noChangeArrowheads="1"/>
          </p:cNvSpPr>
          <p:nvPr/>
        </p:nvSpPr>
        <p:spPr bwMode="auto">
          <a:xfrm>
            <a:off x="5466774" y="2729255"/>
            <a:ext cx="2575264" cy="2570280"/>
          </a:xfrm>
          <a:prstGeom prst="rect">
            <a:avLst/>
          </a:prstGeom>
          <a:solidFill>
            <a:schemeClr val="bg1">
              <a:lumMod val="85000"/>
            </a:schemeClr>
          </a:solidFill>
          <a:ln w="9525">
            <a:solidFill>
              <a:schemeClr val="tx1"/>
            </a:solidFill>
            <a:miter lim="800000"/>
            <a:headEnd/>
            <a:tailEnd type="none" w="sm" len="sm"/>
          </a:ln>
          <a:effectLst>
            <a:outerShdw blurRad="50800" dist="38100" dir="2700000" algn="tl" rotWithShape="0">
              <a:srgbClr val="000000">
                <a:alpha val="43000"/>
              </a:srgbClr>
            </a:outerShdw>
          </a:effectLst>
        </p:spPr>
        <p:txBody>
          <a:bodyPr wrap="none" anchor="ctr">
            <a:prstTxWarp prst="textNoShape">
              <a:avLst/>
            </a:prstTxWarp>
          </a:bodyPr>
          <a:lstStyle/>
          <a:p>
            <a:endParaRPr lang="en-US" dirty="0"/>
          </a:p>
        </p:txBody>
      </p:sp>
      <p:sp>
        <p:nvSpPr>
          <p:cNvPr id="7" name="Oval 8">
            <a:extLst>
              <a:ext uri="{FF2B5EF4-FFF2-40B4-BE49-F238E27FC236}">
                <a16:creationId xmlns:a16="http://schemas.microsoft.com/office/drawing/2014/main" id="{09F02AB3-DA6A-3F20-F2EE-A76ACECA5353}"/>
              </a:ext>
            </a:extLst>
          </p:cNvPr>
          <p:cNvSpPr>
            <a:spLocks noChangeArrowheads="1"/>
          </p:cNvSpPr>
          <p:nvPr/>
        </p:nvSpPr>
        <p:spPr bwMode="auto">
          <a:xfrm>
            <a:off x="7131045" y="4299672"/>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12" name="Oval 8">
            <a:extLst>
              <a:ext uri="{FF2B5EF4-FFF2-40B4-BE49-F238E27FC236}">
                <a16:creationId xmlns:a16="http://schemas.microsoft.com/office/drawing/2014/main" id="{F07DF1E6-39E7-8C53-1699-B79301D7AB23}"/>
              </a:ext>
            </a:extLst>
          </p:cNvPr>
          <p:cNvSpPr>
            <a:spLocks noChangeArrowheads="1"/>
          </p:cNvSpPr>
          <p:nvPr/>
        </p:nvSpPr>
        <p:spPr bwMode="auto">
          <a:xfrm>
            <a:off x="6344364" y="4836768"/>
            <a:ext cx="361689" cy="384696"/>
          </a:xfrm>
          <a:prstGeom prst="ellipse">
            <a:avLst/>
          </a:prstGeom>
          <a:solidFill>
            <a:schemeClr val="bg1">
              <a:lumMod val="75000"/>
            </a:schemeClr>
          </a:solidFill>
          <a:ln w="9525">
            <a:noFill/>
            <a:round/>
            <a:headEnd/>
            <a:tailEnd type="none" w="sm" len="sm"/>
          </a:ln>
        </p:spPr>
        <p:txBody>
          <a:bodyPr wrap="none" anchor="ctr">
            <a:prstTxWarp prst="textNoShape">
              <a:avLst/>
            </a:prstTxWarp>
          </a:bodyPr>
          <a:lstStyle/>
          <a:p>
            <a:endParaRPr lang="en-US" dirty="0"/>
          </a:p>
        </p:txBody>
      </p:sp>
      <p:sp>
        <p:nvSpPr>
          <p:cNvPr id="13" name="Line 10">
            <a:extLst>
              <a:ext uri="{FF2B5EF4-FFF2-40B4-BE49-F238E27FC236}">
                <a16:creationId xmlns:a16="http://schemas.microsoft.com/office/drawing/2014/main" id="{E7058749-B523-42B1-1D79-C70853561010}"/>
              </a:ext>
            </a:extLst>
          </p:cNvPr>
          <p:cNvSpPr>
            <a:spLocks noChangeShapeType="1"/>
          </p:cNvSpPr>
          <p:nvPr/>
        </p:nvSpPr>
        <p:spPr bwMode="auto">
          <a:xfrm flipV="1">
            <a:off x="6518786" y="4492028"/>
            <a:ext cx="742490" cy="587601"/>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sp>
        <p:nvSpPr>
          <p:cNvPr id="33" name="Rectangle 12">
            <a:extLst>
              <a:ext uri="{FF2B5EF4-FFF2-40B4-BE49-F238E27FC236}">
                <a16:creationId xmlns:a16="http://schemas.microsoft.com/office/drawing/2014/main" id="{5B253179-12DA-A9A8-2EA9-2D7B635CE332}"/>
              </a:ext>
            </a:extLst>
          </p:cNvPr>
          <p:cNvSpPr>
            <a:spLocks noChangeArrowheads="1"/>
          </p:cNvSpPr>
          <p:nvPr/>
        </p:nvSpPr>
        <p:spPr bwMode="auto">
          <a:xfrm>
            <a:off x="7098825" y="3984817"/>
            <a:ext cx="787818" cy="307777"/>
          </a:xfrm>
          <a:prstGeom prst="rect">
            <a:avLst/>
          </a:prstGeom>
          <a:noFill/>
          <a:ln w="9525">
            <a:noFill/>
            <a:miter lim="800000"/>
            <a:headEnd/>
            <a:tailEnd type="none" w="sm" len="sm"/>
          </a:ln>
        </p:spPr>
        <p:txBody>
          <a:bodyPr wrap="square">
            <a:prstTxWarp prst="textNoShape">
              <a:avLst/>
            </a:prstTxWarp>
            <a:spAutoFit/>
          </a:bodyPr>
          <a:lstStyle/>
          <a:p>
            <a:r>
              <a:rPr lang="en-US" sz="1400" dirty="0">
                <a:latin typeface="Times New Roman"/>
                <a:cs typeface="Times New Roman"/>
              </a:rPr>
              <a:t>next</a:t>
            </a:r>
          </a:p>
        </p:txBody>
      </p:sp>
      <p:sp>
        <p:nvSpPr>
          <p:cNvPr id="18" name="Rectangle 12"/>
          <p:cNvSpPr>
            <a:spLocks noChangeArrowheads="1"/>
          </p:cNvSpPr>
          <p:nvPr/>
        </p:nvSpPr>
        <p:spPr bwMode="auto">
          <a:xfrm>
            <a:off x="6150448" y="4461125"/>
            <a:ext cx="787818" cy="307777"/>
          </a:xfrm>
          <a:prstGeom prst="rect">
            <a:avLst/>
          </a:prstGeom>
          <a:noFill/>
          <a:ln w="9525">
            <a:noFill/>
            <a:miter lim="800000"/>
            <a:headEnd/>
            <a:tailEnd type="none" w="sm" len="sm"/>
          </a:ln>
        </p:spPr>
        <p:txBody>
          <a:bodyPr wrap="square">
            <a:prstTxWarp prst="textNoShape">
              <a:avLst/>
            </a:prstTxWarp>
            <a:spAutoFit/>
          </a:bodyPr>
          <a:lstStyle/>
          <a:p>
            <a:r>
              <a:rPr lang="en-US" sz="1400" dirty="0">
                <a:latin typeface="Times New Roman"/>
                <a:cs typeface="Times New Roman"/>
              </a:rPr>
              <a:t>current</a:t>
            </a:r>
          </a:p>
        </p:txBody>
      </p:sp>
    </p:spTree>
    <p:extLst>
      <p:ext uri="{BB962C8B-B14F-4D97-AF65-F5344CB8AC3E}">
        <p14:creationId xmlns:p14="http://schemas.microsoft.com/office/powerpoint/2010/main" val="231244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dirty="0"/>
              <a:t>Bouncing balls</a:t>
            </a:r>
            <a:endParaRPr kumimoji="0" lang="en-US" dirty="0"/>
          </a:p>
        </p:txBody>
      </p:sp>
      <p:sp>
        <p:nvSpPr>
          <p:cNvPr id="14" name="TextBox 13">
            <a:extLst>
              <a:ext uri="{FF2B5EF4-FFF2-40B4-BE49-F238E27FC236}">
                <a16:creationId xmlns:a16="http://schemas.microsoft.com/office/drawing/2014/main" id="{8B937DD8-F422-0144-9718-0CBFDCA51C56}"/>
              </a:ext>
            </a:extLst>
          </p:cNvPr>
          <p:cNvSpPr txBox="1"/>
          <p:nvPr/>
        </p:nvSpPr>
        <p:spPr>
          <a:xfrm>
            <a:off x="536660" y="830142"/>
            <a:ext cx="4572000" cy="338554"/>
          </a:xfrm>
          <a:prstGeom prst="rect">
            <a:avLst/>
          </a:prstGeom>
          <a:noFill/>
        </p:spPr>
        <p:txBody>
          <a:bodyPr wrap="square">
            <a:spAutoFit/>
          </a:bodyPr>
          <a:lstStyle/>
          <a:p>
            <a:pPr marL="114300" lvl="1" indent="0">
              <a:lnSpc>
                <a:spcPct val="100000"/>
              </a:lnSpc>
              <a:spcBef>
                <a:spcPts val="1200"/>
              </a:spcBef>
              <a:buNone/>
            </a:pPr>
            <a:r>
              <a:rPr kumimoji="0" lang="en-US" sz="1600" dirty="0">
                <a:solidFill>
                  <a:srgbClr val="000000"/>
                </a:solidFill>
                <a:latin typeface="Times New Roman"/>
                <a:cs typeface="Times New Roman"/>
              </a:rPr>
              <a:t>Implementation</a:t>
            </a:r>
          </a:p>
        </p:txBody>
      </p:sp>
      <p:sp>
        <p:nvSpPr>
          <p:cNvPr id="48" name="Rectangle 7">
            <a:extLst>
              <a:ext uri="{FF2B5EF4-FFF2-40B4-BE49-F238E27FC236}">
                <a16:creationId xmlns:a16="http://schemas.microsoft.com/office/drawing/2014/main" id="{A25723D4-2E24-1045-9B32-1819A50C2F96}"/>
              </a:ext>
            </a:extLst>
          </p:cNvPr>
          <p:cNvSpPr>
            <a:spLocks noChangeArrowheads="1"/>
          </p:cNvSpPr>
          <p:nvPr/>
        </p:nvSpPr>
        <p:spPr bwMode="auto">
          <a:xfrm>
            <a:off x="5907269" y="2227162"/>
            <a:ext cx="2575264" cy="2570280"/>
          </a:xfrm>
          <a:prstGeom prst="rect">
            <a:avLst/>
          </a:prstGeom>
          <a:solidFill>
            <a:schemeClr val="bg1">
              <a:lumMod val="85000"/>
            </a:schemeClr>
          </a:solidFill>
          <a:ln w="9525">
            <a:solidFill>
              <a:schemeClr val="tx1"/>
            </a:solidFill>
            <a:miter lim="800000"/>
            <a:headEnd/>
            <a:tailEnd type="none" w="sm" len="sm"/>
          </a:ln>
          <a:effectLst>
            <a:outerShdw blurRad="50800" dist="38100" dir="2700000" algn="tl" rotWithShape="0">
              <a:srgbClr val="000000">
                <a:alpha val="43000"/>
              </a:srgbClr>
            </a:outerShdw>
          </a:effectLst>
        </p:spPr>
        <p:txBody>
          <a:bodyPr wrap="none" anchor="ctr">
            <a:prstTxWarp prst="textNoShape">
              <a:avLst/>
            </a:prstTxWarp>
          </a:bodyPr>
          <a:lstStyle/>
          <a:p>
            <a:endParaRPr lang="en-US" dirty="0"/>
          </a:p>
        </p:txBody>
      </p:sp>
      <p:grpSp>
        <p:nvGrpSpPr>
          <p:cNvPr id="49" name="Group 48">
            <a:extLst>
              <a:ext uri="{FF2B5EF4-FFF2-40B4-BE49-F238E27FC236}">
                <a16:creationId xmlns:a16="http://schemas.microsoft.com/office/drawing/2014/main" id="{B9F6AEB4-74D7-F44B-A9EC-6910130A6221}"/>
              </a:ext>
            </a:extLst>
          </p:cNvPr>
          <p:cNvGrpSpPr/>
          <p:nvPr/>
        </p:nvGrpSpPr>
        <p:grpSpPr>
          <a:xfrm>
            <a:off x="7541785" y="3797579"/>
            <a:ext cx="631904" cy="638710"/>
            <a:chOff x="7493375" y="3797579"/>
            <a:chExt cx="631904" cy="638710"/>
          </a:xfrm>
        </p:grpSpPr>
        <p:sp>
          <p:nvSpPr>
            <p:cNvPr id="50" name="Oval 8">
              <a:extLst>
                <a:ext uri="{FF2B5EF4-FFF2-40B4-BE49-F238E27FC236}">
                  <a16:creationId xmlns:a16="http://schemas.microsoft.com/office/drawing/2014/main" id="{0270C45A-F4E5-6444-A567-693463A14F5A}"/>
                </a:ext>
              </a:extLst>
            </p:cNvPr>
            <p:cNvSpPr>
              <a:spLocks noChangeArrowheads="1"/>
            </p:cNvSpPr>
            <p:nvPr/>
          </p:nvSpPr>
          <p:spPr bwMode="auto">
            <a:xfrm>
              <a:off x="7523130" y="3797579"/>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51" name="Rectangle 9">
              <a:extLst>
                <a:ext uri="{FF2B5EF4-FFF2-40B4-BE49-F238E27FC236}">
                  <a16:creationId xmlns:a16="http://schemas.microsoft.com/office/drawing/2014/main" id="{95F66732-1551-7848-83D2-F6B06D8660BC}"/>
                </a:ext>
              </a:extLst>
            </p:cNvPr>
            <p:cNvSpPr>
              <a:spLocks noChangeArrowheads="1"/>
            </p:cNvSpPr>
            <p:nvPr/>
          </p:nvSpPr>
          <p:spPr bwMode="auto">
            <a:xfrm>
              <a:off x="7493375" y="4128512"/>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1</a:t>
              </a:r>
            </a:p>
          </p:txBody>
        </p:sp>
      </p:grpSp>
      <p:grpSp>
        <p:nvGrpSpPr>
          <p:cNvPr id="52" name="Group 51">
            <a:extLst>
              <a:ext uri="{FF2B5EF4-FFF2-40B4-BE49-F238E27FC236}">
                <a16:creationId xmlns:a16="http://schemas.microsoft.com/office/drawing/2014/main" id="{F93C8E53-04DB-464D-AB2D-3DEFB3C027A5}"/>
              </a:ext>
            </a:extLst>
          </p:cNvPr>
          <p:cNvGrpSpPr/>
          <p:nvPr/>
        </p:nvGrpSpPr>
        <p:grpSpPr>
          <a:xfrm>
            <a:off x="6072782" y="3989935"/>
            <a:ext cx="1628989" cy="729436"/>
            <a:chOff x="6024372" y="3989935"/>
            <a:chExt cx="1628989" cy="729436"/>
          </a:xfrm>
        </p:grpSpPr>
        <p:sp>
          <p:nvSpPr>
            <p:cNvPr id="54" name="Oval 8">
              <a:extLst>
                <a:ext uri="{FF2B5EF4-FFF2-40B4-BE49-F238E27FC236}">
                  <a16:creationId xmlns:a16="http://schemas.microsoft.com/office/drawing/2014/main" id="{C25FA853-2F35-EA40-AC77-64E5E26CF19E}"/>
                </a:ext>
              </a:extLst>
            </p:cNvPr>
            <p:cNvSpPr>
              <a:spLocks noChangeArrowheads="1"/>
            </p:cNvSpPr>
            <p:nvPr/>
          </p:nvSpPr>
          <p:spPr bwMode="auto">
            <a:xfrm>
              <a:off x="6736449" y="4334675"/>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55" name="Line 10">
              <a:extLst>
                <a:ext uri="{FF2B5EF4-FFF2-40B4-BE49-F238E27FC236}">
                  <a16:creationId xmlns:a16="http://schemas.microsoft.com/office/drawing/2014/main" id="{E60D3C5B-0E2D-284A-82AD-1B761C3FFF05}"/>
                </a:ext>
              </a:extLst>
            </p:cNvPr>
            <p:cNvSpPr>
              <a:spLocks noChangeShapeType="1"/>
            </p:cNvSpPr>
            <p:nvPr/>
          </p:nvSpPr>
          <p:spPr bwMode="auto">
            <a:xfrm flipV="1">
              <a:off x="6910871" y="3989935"/>
              <a:ext cx="742490" cy="587601"/>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sp>
          <p:nvSpPr>
            <p:cNvPr id="56" name="Rectangle 9">
              <a:extLst>
                <a:ext uri="{FF2B5EF4-FFF2-40B4-BE49-F238E27FC236}">
                  <a16:creationId xmlns:a16="http://schemas.microsoft.com/office/drawing/2014/main" id="{B7D4EB7D-777C-AA47-A324-EED535638FF3}"/>
                </a:ext>
              </a:extLst>
            </p:cNvPr>
            <p:cNvSpPr>
              <a:spLocks noChangeArrowheads="1"/>
            </p:cNvSpPr>
            <p:nvPr/>
          </p:nvSpPr>
          <p:spPr bwMode="auto">
            <a:xfrm>
              <a:off x="6024372" y="4411594"/>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0</a:t>
              </a:r>
            </a:p>
          </p:txBody>
        </p:sp>
      </p:grpSp>
      <p:grpSp>
        <p:nvGrpSpPr>
          <p:cNvPr id="57" name="Group 56">
            <a:extLst>
              <a:ext uri="{FF2B5EF4-FFF2-40B4-BE49-F238E27FC236}">
                <a16:creationId xmlns:a16="http://schemas.microsoft.com/office/drawing/2014/main" id="{19E88000-BEED-7E48-9C17-00C12344A4E1}"/>
              </a:ext>
            </a:extLst>
          </p:cNvPr>
          <p:cNvGrpSpPr/>
          <p:nvPr/>
        </p:nvGrpSpPr>
        <p:grpSpPr>
          <a:xfrm>
            <a:off x="7763587" y="3220535"/>
            <a:ext cx="887516" cy="750446"/>
            <a:chOff x="7715177" y="3220535"/>
            <a:chExt cx="887516" cy="750446"/>
          </a:xfrm>
        </p:grpSpPr>
        <p:sp>
          <p:nvSpPr>
            <p:cNvPr id="58" name="Oval 8">
              <a:extLst>
                <a:ext uri="{FF2B5EF4-FFF2-40B4-BE49-F238E27FC236}">
                  <a16:creationId xmlns:a16="http://schemas.microsoft.com/office/drawing/2014/main" id="{B5605BCA-6B8F-EC46-B0E6-178A64F4E6C8}"/>
                </a:ext>
              </a:extLst>
            </p:cNvPr>
            <p:cNvSpPr>
              <a:spLocks noChangeArrowheads="1"/>
            </p:cNvSpPr>
            <p:nvPr/>
          </p:nvSpPr>
          <p:spPr bwMode="auto">
            <a:xfrm>
              <a:off x="8241004" y="3220535"/>
              <a:ext cx="361689" cy="384696"/>
            </a:xfrm>
            <a:prstGeom prst="ellipse">
              <a:avLst/>
            </a:prstGeom>
            <a:solidFill>
              <a:schemeClr val="bg1"/>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59" name="Line 10">
              <a:extLst>
                <a:ext uri="{FF2B5EF4-FFF2-40B4-BE49-F238E27FC236}">
                  <a16:creationId xmlns:a16="http://schemas.microsoft.com/office/drawing/2014/main" id="{5053F72D-02EE-9B4B-84F3-96CE1D2A402E}"/>
                </a:ext>
              </a:extLst>
            </p:cNvPr>
            <p:cNvSpPr>
              <a:spLocks noChangeShapeType="1"/>
            </p:cNvSpPr>
            <p:nvPr/>
          </p:nvSpPr>
          <p:spPr bwMode="auto">
            <a:xfrm flipV="1">
              <a:off x="7715177" y="3383380"/>
              <a:ext cx="742490" cy="587601"/>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grpSp>
        <p:nvGrpSpPr>
          <p:cNvPr id="60" name="Group 59">
            <a:extLst>
              <a:ext uri="{FF2B5EF4-FFF2-40B4-BE49-F238E27FC236}">
                <a16:creationId xmlns:a16="http://schemas.microsoft.com/office/drawing/2014/main" id="{C27D61EE-41A4-8F4B-8872-47FB55FD7A61}"/>
              </a:ext>
            </a:extLst>
          </p:cNvPr>
          <p:cNvGrpSpPr/>
          <p:nvPr/>
        </p:nvGrpSpPr>
        <p:grpSpPr>
          <a:xfrm>
            <a:off x="7516394" y="2338290"/>
            <a:ext cx="966139" cy="1045091"/>
            <a:chOff x="7467984" y="2338290"/>
            <a:chExt cx="966139" cy="1045091"/>
          </a:xfrm>
        </p:grpSpPr>
        <p:sp>
          <p:nvSpPr>
            <p:cNvPr id="61" name="Oval 8">
              <a:extLst>
                <a:ext uri="{FF2B5EF4-FFF2-40B4-BE49-F238E27FC236}">
                  <a16:creationId xmlns:a16="http://schemas.microsoft.com/office/drawing/2014/main" id="{07EE5F12-A081-694D-B10C-F47675459A09}"/>
                </a:ext>
              </a:extLst>
            </p:cNvPr>
            <p:cNvSpPr>
              <a:spLocks noChangeArrowheads="1"/>
            </p:cNvSpPr>
            <p:nvPr/>
          </p:nvSpPr>
          <p:spPr bwMode="auto">
            <a:xfrm>
              <a:off x="7467984" y="2530639"/>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62" name="Rectangle 9">
              <a:extLst>
                <a:ext uri="{FF2B5EF4-FFF2-40B4-BE49-F238E27FC236}">
                  <a16:creationId xmlns:a16="http://schemas.microsoft.com/office/drawing/2014/main" id="{C72CCFC5-5350-C948-81FC-5E17F75BAE0E}"/>
                </a:ext>
              </a:extLst>
            </p:cNvPr>
            <p:cNvSpPr>
              <a:spLocks noChangeArrowheads="1"/>
            </p:cNvSpPr>
            <p:nvPr/>
          </p:nvSpPr>
          <p:spPr bwMode="auto">
            <a:xfrm>
              <a:off x="7704703" y="2338290"/>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2</a:t>
              </a:r>
            </a:p>
          </p:txBody>
        </p:sp>
        <p:sp>
          <p:nvSpPr>
            <p:cNvPr id="63" name="Line 10">
              <a:extLst>
                <a:ext uri="{FF2B5EF4-FFF2-40B4-BE49-F238E27FC236}">
                  <a16:creationId xmlns:a16="http://schemas.microsoft.com/office/drawing/2014/main" id="{99D03862-BC01-4F45-A3C9-5DF9635DDEF2}"/>
                </a:ext>
              </a:extLst>
            </p:cNvPr>
            <p:cNvSpPr>
              <a:spLocks noChangeShapeType="1"/>
            </p:cNvSpPr>
            <p:nvPr/>
          </p:nvSpPr>
          <p:spPr bwMode="auto">
            <a:xfrm flipH="1" flipV="1">
              <a:off x="7648829" y="2722987"/>
              <a:ext cx="785294" cy="660394"/>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grpSp>
        <p:nvGrpSpPr>
          <p:cNvPr id="64" name="Group 63">
            <a:extLst>
              <a:ext uri="{FF2B5EF4-FFF2-40B4-BE49-F238E27FC236}">
                <a16:creationId xmlns:a16="http://schemas.microsoft.com/office/drawing/2014/main" id="{48C236C5-A936-2843-8906-0446E8E3596A}"/>
              </a:ext>
            </a:extLst>
          </p:cNvPr>
          <p:cNvGrpSpPr/>
          <p:nvPr/>
        </p:nvGrpSpPr>
        <p:grpSpPr>
          <a:xfrm>
            <a:off x="6746064" y="1829320"/>
            <a:ext cx="922743" cy="846282"/>
            <a:chOff x="6697654" y="1829320"/>
            <a:chExt cx="922743" cy="846282"/>
          </a:xfrm>
        </p:grpSpPr>
        <p:sp>
          <p:nvSpPr>
            <p:cNvPr id="65" name="Oval 8">
              <a:extLst>
                <a:ext uri="{FF2B5EF4-FFF2-40B4-BE49-F238E27FC236}">
                  <a16:creationId xmlns:a16="http://schemas.microsoft.com/office/drawing/2014/main" id="{7DCA4013-0E7D-294E-9D40-AC91122E9216}"/>
                </a:ext>
              </a:extLst>
            </p:cNvPr>
            <p:cNvSpPr>
              <a:spLocks noChangeArrowheads="1"/>
            </p:cNvSpPr>
            <p:nvPr/>
          </p:nvSpPr>
          <p:spPr bwMode="auto">
            <a:xfrm>
              <a:off x="6697654" y="1829320"/>
              <a:ext cx="361689" cy="384696"/>
            </a:xfrm>
            <a:prstGeom prst="ellipse">
              <a:avLst/>
            </a:prstGeom>
            <a:solidFill>
              <a:schemeClr val="bg1"/>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66" name="Line 10">
              <a:extLst>
                <a:ext uri="{FF2B5EF4-FFF2-40B4-BE49-F238E27FC236}">
                  <a16:creationId xmlns:a16="http://schemas.microsoft.com/office/drawing/2014/main" id="{90D40FAE-E874-404F-B3C2-BC99D06647FC}"/>
                </a:ext>
              </a:extLst>
            </p:cNvPr>
            <p:cNvSpPr>
              <a:spLocks noChangeShapeType="1"/>
            </p:cNvSpPr>
            <p:nvPr/>
          </p:nvSpPr>
          <p:spPr bwMode="auto">
            <a:xfrm flipH="1" flipV="1">
              <a:off x="6835103" y="2015208"/>
              <a:ext cx="785294" cy="660394"/>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grpSp>
        <p:nvGrpSpPr>
          <p:cNvPr id="67" name="Group 66">
            <a:extLst>
              <a:ext uri="{FF2B5EF4-FFF2-40B4-BE49-F238E27FC236}">
                <a16:creationId xmlns:a16="http://schemas.microsoft.com/office/drawing/2014/main" id="{750299C4-477B-3140-BC4C-E5A3F16C5EF7}"/>
              </a:ext>
            </a:extLst>
          </p:cNvPr>
          <p:cNvGrpSpPr/>
          <p:nvPr/>
        </p:nvGrpSpPr>
        <p:grpSpPr>
          <a:xfrm>
            <a:off x="6035841" y="2015208"/>
            <a:ext cx="857148" cy="1169444"/>
            <a:chOff x="6224381" y="2015208"/>
            <a:chExt cx="857148" cy="1169444"/>
          </a:xfrm>
        </p:grpSpPr>
        <p:sp>
          <p:nvSpPr>
            <p:cNvPr id="68" name="Oval 8">
              <a:extLst>
                <a:ext uri="{FF2B5EF4-FFF2-40B4-BE49-F238E27FC236}">
                  <a16:creationId xmlns:a16="http://schemas.microsoft.com/office/drawing/2014/main" id="{C98B8A7B-C1E3-CB49-A47B-013DDD3C74E5}"/>
                </a:ext>
              </a:extLst>
            </p:cNvPr>
            <p:cNvSpPr>
              <a:spLocks noChangeArrowheads="1"/>
            </p:cNvSpPr>
            <p:nvPr/>
          </p:nvSpPr>
          <p:spPr bwMode="auto">
            <a:xfrm>
              <a:off x="6330607" y="2492179"/>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69" name="Rectangle 9">
              <a:extLst>
                <a:ext uri="{FF2B5EF4-FFF2-40B4-BE49-F238E27FC236}">
                  <a16:creationId xmlns:a16="http://schemas.microsoft.com/office/drawing/2014/main" id="{E8531FC3-F549-EA48-8930-67DC2BAE52A9}"/>
                </a:ext>
              </a:extLst>
            </p:cNvPr>
            <p:cNvSpPr>
              <a:spLocks noChangeArrowheads="1"/>
            </p:cNvSpPr>
            <p:nvPr/>
          </p:nvSpPr>
          <p:spPr bwMode="auto">
            <a:xfrm>
              <a:off x="6224381" y="2876875"/>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3</a:t>
              </a:r>
            </a:p>
          </p:txBody>
        </p:sp>
        <p:sp>
          <p:nvSpPr>
            <p:cNvPr id="70" name="Line 10">
              <a:extLst>
                <a:ext uri="{FF2B5EF4-FFF2-40B4-BE49-F238E27FC236}">
                  <a16:creationId xmlns:a16="http://schemas.microsoft.com/office/drawing/2014/main" id="{D7BE9CD0-B1BE-5646-B132-56132193ADDB}"/>
                </a:ext>
              </a:extLst>
            </p:cNvPr>
            <p:cNvSpPr>
              <a:spLocks noChangeShapeType="1"/>
            </p:cNvSpPr>
            <p:nvPr/>
          </p:nvSpPr>
          <p:spPr bwMode="auto">
            <a:xfrm flipH="1">
              <a:off x="6520930" y="2015208"/>
              <a:ext cx="560599" cy="660394"/>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grpSp>
        <p:nvGrpSpPr>
          <p:cNvPr id="71" name="Group 70">
            <a:extLst>
              <a:ext uri="{FF2B5EF4-FFF2-40B4-BE49-F238E27FC236}">
                <a16:creationId xmlns:a16="http://schemas.microsoft.com/office/drawing/2014/main" id="{8B0B0775-00BD-FA4C-8344-33DFAF73A53F}"/>
              </a:ext>
            </a:extLst>
          </p:cNvPr>
          <p:cNvGrpSpPr/>
          <p:nvPr/>
        </p:nvGrpSpPr>
        <p:grpSpPr>
          <a:xfrm>
            <a:off x="5661437" y="1881924"/>
            <a:ext cx="3050998" cy="3268270"/>
            <a:chOff x="5466393" y="1715859"/>
            <a:chExt cx="3050998" cy="3268270"/>
          </a:xfrm>
        </p:grpSpPr>
        <p:sp>
          <p:nvSpPr>
            <p:cNvPr id="72" name="Rectangle 12">
              <a:extLst>
                <a:ext uri="{FF2B5EF4-FFF2-40B4-BE49-F238E27FC236}">
                  <a16:creationId xmlns:a16="http://schemas.microsoft.com/office/drawing/2014/main" id="{1765C4D8-DC0C-D448-B972-8FCB01C02C1A}"/>
                </a:ext>
              </a:extLst>
            </p:cNvPr>
            <p:cNvSpPr>
              <a:spLocks noChangeArrowheads="1"/>
            </p:cNvSpPr>
            <p:nvPr/>
          </p:nvSpPr>
          <p:spPr bwMode="auto">
            <a:xfrm>
              <a:off x="5466393" y="4638521"/>
              <a:ext cx="693118"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(-1, -1)</a:t>
              </a:r>
            </a:p>
          </p:txBody>
        </p:sp>
        <p:sp>
          <p:nvSpPr>
            <p:cNvPr id="73" name="Rectangle 13">
              <a:extLst>
                <a:ext uri="{FF2B5EF4-FFF2-40B4-BE49-F238E27FC236}">
                  <a16:creationId xmlns:a16="http://schemas.microsoft.com/office/drawing/2014/main" id="{0631239B-223A-DD43-BF93-8CE28B0145C1}"/>
                </a:ext>
              </a:extLst>
            </p:cNvPr>
            <p:cNvSpPr>
              <a:spLocks noChangeArrowheads="1"/>
            </p:cNvSpPr>
            <p:nvPr/>
          </p:nvSpPr>
          <p:spPr bwMode="auto">
            <a:xfrm>
              <a:off x="7943847" y="1715859"/>
              <a:ext cx="57354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(1, 1)</a:t>
              </a:r>
            </a:p>
          </p:txBody>
        </p:sp>
        <p:sp>
          <p:nvSpPr>
            <p:cNvPr id="74" name="Rectangle 12">
              <a:extLst>
                <a:ext uri="{FF2B5EF4-FFF2-40B4-BE49-F238E27FC236}">
                  <a16:creationId xmlns:a16="http://schemas.microsoft.com/office/drawing/2014/main" id="{69DB7721-1E90-064D-B224-E5E8FC4D1385}"/>
                </a:ext>
              </a:extLst>
            </p:cNvPr>
            <p:cNvSpPr>
              <a:spLocks noChangeArrowheads="1"/>
            </p:cNvSpPr>
            <p:nvPr/>
          </p:nvSpPr>
          <p:spPr bwMode="auto">
            <a:xfrm>
              <a:off x="7884060" y="4676352"/>
              <a:ext cx="633331"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(1, -1)</a:t>
              </a:r>
            </a:p>
          </p:txBody>
        </p:sp>
        <p:sp>
          <p:nvSpPr>
            <p:cNvPr id="75" name="Rectangle 13">
              <a:extLst>
                <a:ext uri="{FF2B5EF4-FFF2-40B4-BE49-F238E27FC236}">
                  <a16:creationId xmlns:a16="http://schemas.microsoft.com/office/drawing/2014/main" id="{4725F9F9-BA45-954F-8D0B-544CF89046CD}"/>
                </a:ext>
              </a:extLst>
            </p:cNvPr>
            <p:cNvSpPr>
              <a:spLocks noChangeArrowheads="1"/>
            </p:cNvSpPr>
            <p:nvPr/>
          </p:nvSpPr>
          <p:spPr bwMode="auto">
            <a:xfrm>
              <a:off x="5554109" y="1715859"/>
              <a:ext cx="633331"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(-1, 1)</a:t>
              </a:r>
            </a:p>
          </p:txBody>
        </p:sp>
      </p:grpSp>
      <p:sp>
        <p:nvSpPr>
          <p:cNvPr id="2" name="Rectangle 10">
            <a:extLst>
              <a:ext uri="{FF2B5EF4-FFF2-40B4-BE49-F238E27FC236}">
                <a16:creationId xmlns:a16="http://schemas.microsoft.com/office/drawing/2014/main" id="{581106CA-8156-3BDE-F7D8-608DD88F5E51}"/>
              </a:ext>
            </a:extLst>
          </p:cNvPr>
          <p:cNvSpPr>
            <a:spLocks noChangeArrowheads="1"/>
          </p:cNvSpPr>
          <p:nvPr/>
        </p:nvSpPr>
        <p:spPr bwMode="auto">
          <a:xfrm>
            <a:off x="717575" y="1182846"/>
            <a:ext cx="4651822" cy="4576270"/>
          </a:xfrm>
          <a:prstGeom prst="rect">
            <a:avLst/>
          </a:prstGeom>
          <a:solidFill>
            <a:schemeClr val="bg1"/>
          </a:solidFill>
          <a:ln w="15875">
            <a:solidFill>
              <a:schemeClr val="bg1">
                <a:lumMod val="75000"/>
              </a:schemeClr>
            </a:solidFill>
            <a:miter lim="800000"/>
            <a:headEnd/>
            <a:tailEnd/>
          </a:ln>
          <a:effectLst>
            <a:outerShdw blurRad="50800" dist="38100" dir="2700000" algn="tl" rotWithShape="0">
              <a:srgbClr val="000000">
                <a:alpha val="43000"/>
              </a:srgbClr>
            </a:outerShdw>
          </a:effectLst>
        </p:spPr>
        <p:txBody>
          <a:bodyPr lIns="182880" tIns="93600" rIns="0" bIns="0" anchor="t" anchorCtr="0">
            <a:prstTxWarp prst="textNoShape">
              <a:avLst/>
            </a:prstTxWarp>
            <a:noAutofit/>
          </a:bodyPr>
          <a:lstStyle/>
          <a:p>
            <a:pPr>
              <a:spcBef>
                <a:spcPts val="200"/>
              </a:spcBef>
            </a:pPr>
            <a:r>
              <a:rPr lang="en-US" sz="1100" dirty="0">
                <a:latin typeface="Consolas" panose="020B0609020204030204" pitchFamily="49" charset="0"/>
                <a:ea typeface="Consolas"/>
                <a:cs typeface="Consolas" panose="020B0609020204030204" pitchFamily="49" charset="0"/>
              </a:rPr>
              <a:t>public class BouncingBall {</a:t>
            </a:r>
          </a:p>
          <a:p>
            <a:pPr>
              <a:spcBef>
                <a:spcPts val="200"/>
              </a:spcBef>
            </a:pPr>
            <a:r>
              <a:rPr lang="en-US" sz="1100" dirty="0">
                <a:latin typeface="Consolas" panose="020B0609020204030204" pitchFamily="49" charset="0"/>
                <a:ea typeface="Consolas"/>
                <a:cs typeface="Consolas" panose="020B0609020204030204" pitchFamily="49" charset="0"/>
              </a:rPr>
              <a:t>   public static void main(String[] args) {</a:t>
            </a:r>
          </a:p>
          <a:p>
            <a:pPr>
              <a:spcBef>
                <a:spcPts val="200"/>
              </a:spcBef>
            </a:pPr>
            <a:r>
              <a:rPr lang="en-US" sz="1100" dirty="0">
                <a:solidFill>
                  <a:srgbClr val="006600"/>
                </a:solidFill>
                <a:latin typeface="Times New Roman" panose="02020603050405020304" pitchFamily="18" charset="0"/>
                <a:ea typeface="Consolas"/>
                <a:cs typeface="Times New Roman" panose="02020603050405020304" pitchFamily="18" charset="0"/>
              </a:rPr>
              <a:t>             // initializes the canvas to be a -1 by -1 square, </a:t>
            </a:r>
          </a:p>
          <a:p>
            <a:pPr>
              <a:spcBef>
                <a:spcPts val="0"/>
              </a:spcBef>
            </a:pPr>
            <a:r>
              <a:rPr lang="en-US" sz="1100" dirty="0">
                <a:solidFill>
                  <a:srgbClr val="006600"/>
                </a:solidFill>
                <a:latin typeface="Times New Roman" panose="02020603050405020304" pitchFamily="18" charset="0"/>
                <a:ea typeface="Consolas"/>
                <a:cs typeface="Times New Roman" panose="02020603050405020304" pitchFamily="18" charset="0"/>
              </a:rPr>
              <a:t>             // and enables offscreen drawing.</a:t>
            </a:r>
          </a:p>
          <a:p>
            <a:pPr>
              <a:spcBef>
                <a:spcPts val="200"/>
              </a:spcBef>
            </a:pPr>
            <a:r>
              <a:rPr lang="en-US" sz="1100" dirty="0">
                <a:latin typeface="Consolas" panose="020B0609020204030204" pitchFamily="49" charset="0"/>
                <a:ea typeface="Consolas"/>
                <a:cs typeface="Consolas" panose="020B0609020204030204" pitchFamily="49" charset="0"/>
              </a:rPr>
              <a:t>      StdDraw.setXscale(-1.0, 1.0);</a:t>
            </a:r>
          </a:p>
          <a:p>
            <a:pPr>
              <a:spcBef>
                <a:spcPts val="200"/>
              </a:spcBef>
            </a:pPr>
            <a:r>
              <a:rPr lang="en-US" sz="1100" dirty="0">
                <a:latin typeface="Consolas" panose="020B0609020204030204" pitchFamily="49" charset="0"/>
                <a:ea typeface="Consolas"/>
                <a:cs typeface="Consolas" panose="020B0609020204030204" pitchFamily="49" charset="0"/>
              </a:rPr>
              <a:t>      StdDraw.setYscale(-1.0, 1.0);</a:t>
            </a:r>
          </a:p>
          <a:p>
            <a:pPr>
              <a:spcBef>
                <a:spcPts val="200"/>
              </a:spcBef>
            </a:pPr>
            <a:r>
              <a:rPr lang="en-US" sz="1100" dirty="0">
                <a:latin typeface="Consolas" panose="020B0609020204030204" pitchFamily="49" charset="0"/>
                <a:ea typeface="Consolas"/>
                <a:cs typeface="Consolas" panose="020B0609020204030204" pitchFamily="49" charset="0"/>
              </a:rPr>
              <a:t>      StdDraw.enableDoubleBuffering();</a:t>
            </a:r>
          </a:p>
          <a:p>
            <a:pPr>
              <a:spcBef>
                <a:spcPts val="800"/>
              </a:spcBef>
            </a:pPr>
            <a:r>
              <a:rPr lang="en-US" sz="1100" dirty="0">
                <a:latin typeface="Consolas" panose="020B0609020204030204" pitchFamily="49" charset="0"/>
                <a:ea typeface="Consolas"/>
                <a:cs typeface="Consolas" panose="020B0609020204030204" pitchFamily="49" charset="0"/>
              </a:rPr>
              <a:t>      </a:t>
            </a:r>
            <a:r>
              <a:rPr lang="en-US" sz="1100" dirty="0">
                <a:solidFill>
                  <a:srgbClr val="006600"/>
                </a:solidFill>
                <a:latin typeface="Times New Roman" panose="02020603050405020304" pitchFamily="18" charset="0"/>
                <a:ea typeface="Consolas"/>
                <a:cs typeface="Times New Roman" panose="02020603050405020304" pitchFamily="18" charset="0"/>
              </a:rPr>
              <a:t>// initializes the ball's radius</a:t>
            </a:r>
          </a:p>
          <a:p>
            <a:pPr>
              <a:spcBef>
                <a:spcPts val="200"/>
              </a:spcBef>
            </a:pPr>
            <a:r>
              <a:rPr lang="en-US" sz="1100" dirty="0">
                <a:latin typeface="Consolas" panose="020B0609020204030204" pitchFamily="49" charset="0"/>
                <a:ea typeface="Consolas"/>
                <a:cs typeface="Consolas" panose="020B0609020204030204" pitchFamily="49" charset="0"/>
              </a:rPr>
              <a:t>      double radius = 0.05;    </a:t>
            </a:r>
          </a:p>
          <a:p>
            <a:pPr>
              <a:spcBef>
                <a:spcPts val="800"/>
              </a:spcBef>
            </a:pPr>
            <a:r>
              <a:rPr lang="en-US" sz="1100" dirty="0">
                <a:solidFill>
                  <a:srgbClr val="006600"/>
                </a:solidFill>
                <a:latin typeface="Times New Roman" panose="02020603050405020304" pitchFamily="18" charset="0"/>
                <a:ea typeface="Consolas"/>
                <a:cs typeface="Times New Roman" panose="02020603050405020304" pitchFamily="18" charset="0"/>
              </a:rPr>
              <a:t>             // initializes the ball's initial position</a:t>
            </a:r>
          </a:p>
          <a:p>
            <a:pPr>
              <a:spcBef>
                <a:spcPts val="200"/>
              </a:spcBef>
            </a:pPr>
            <a:r>
              <a:rPr lang="en-US" sz="1100" dirty="0">
                <a:latin typeface="Consolas" panose="020B0609020204030204" pitchFamily="49" charset="0"/>
                <a:ea typeface="Consolas"/>
                <a:cs typeface="Consolas" panose="020B0609020204030204" pitchFamily="49" charset="0"/>
              </a:rPr>
              <a:t>      double x = 0.480, y = 0.860; </a:t>
            </a:r>
          </a:p>
          <a:p>
            <a:pPr>
              <a:spcBef>
                <a:spcPts val="800"/>
              </a:spcBef>
            </a:pPr>
            <a:r>
              <a:rPr lang="en-US" sz="1100" dirty="0">
                <a:solidFill>
                  <a:srgbClr val="006600"/>
                </a:solidFill>
                <a:latin typeface="Times New Roman" panose="02020603050405020304" pitchFamily="18" charset="0"/>
                <a:ea typeface="Consolas"/>
                <a:cs typeface="Times New Roman" panose="02020603050405020304" pitchFamily="18" charset="0"/>
              </a:rPr>
              <a:t>             // initializes the ball's initial velocity (speed)</a:t>
            </a:r>
            <a:endParaRPr lang="en-US" sz="1100" dirty="0">
              <a:latin typeface="Consolas" panose="020B0609020204030204" pitchFamily="49" charset="0"/>
              <a:ea typeface="Consolas"/>
              <a:cs typeface="Consolas" panose="020B0609020204030204" pitchFamily="49" charset="0"/>
            </a:endParaRPr>
          </a:p>
          <a:p>
            <a:pPr>
              <a:spcBef>
                <a:spcPts val="200"/>
              </a:spcBef>
            </a:pPr>
            <a:r>
              <a:rPr lang="en-US" sz="1100" dirty="0">
                <a:latin typeface="Consolas" panose="020B0609020204030204" pitchFamily="49" charset="0"/>
                <a:ea typeface="Consolas"/>
                <a:cs typeface="Consolas" panose="020B0609020204030204" pitchFamily="49" charset="0"/>
              </a:rPr>
              <a:t>      double vx = 0.015, vy = 0.023;</a:t>
            </a:r>
          </a:p>
          <a:p>
            <a:pPr>
              <a:spcBef>
                <a:spcPts val="600"/>
              </a:spcBef>
            </a:pPr>
            <a:r>
              <a:rPr lang="en-US" sz="1100" dirty="0">
                <a:latin typeface="Consolas" panose="020B0609020204030204" pitchFamily="49" charset="0"/>
                <a:ea typeface="Consolas"/>
                <a:cs typeface="Consolas" panose="020B0609020204030204" pitchFamily="49" charset="0"/>
              </a:rPr>
              <a:t>      </a:t>
            </a:r>
            <a:r>
              <a:rPr lang="en-US" sz="1100" dirty="0">
                <a:solidFill>
                  <a:srgbClr val="006600"/>
                </a:solidFill>
                <a:latin typeface="Times New Roman" panose="02020603050405020304" pitchFamily="18" charset="0"/>
                <a:ea typeface="Consolas"/>
                <a:cs typeface="Times New Roman" panose="02020603050405020304" pitchFamily="18" charset="0"/>
              </a:rPr>
              <a:t>// main animation loop</a:t>
            </a:r>
          </a:p>
          <a:p>
            <a:pPr>
              <a:spcBef>
                <a:spcPts val="200"/>
              </a:spcBef>
            </a:pPr>
            <a:r>
              <a:rPr lang="en-US" sz="1100" dirty="0">
                <a:latin typeface="Consolas" panose="020B0609020204030204" pitchFamily="49" charset="0"/>
                <a:ea typeface="Consolas"/>
                <a:cs typeface="Consolas" panose="020B0609020204030204" pitchFamily="49" charset="0"/>
              </a:rPr>
              <a:t>      while (true)  {</a:t>
            </a:r>
          </a:p>
          <a:p>
            <a:pPr>
              <a:spcBef>
                <a:spcPts val="200"/>
              </a:spcBef>
            </a:pPr>
            <a:r>
              <a:rPr lang="en-US" sz="1100" dirty="0">
                <a:latin typeface="Consolas" panose="020B0609020204030204" pitchFamily="49" charset="0"/>
                <a:ea typeface="Consolas"/>
                <a:cs typeface="Consolas" panose="020B0609020204030204" pitchFamily="49" charset="0"/>
              </a:rPr>
              <a:t>          </a:t>
            </a:r>
            <a:r>
              <a:rPr lang="en-US" sz="1100" dirty="0">
                <a:solidFill>
                  <a:srgbClr val="006600"/>
                </a:solidFill>
                <a:latin typeface="Times New Roman" panose="02020603050405020304" pitchFamily="18" charset="0"/>
                <a:cs typeface="Times New Roman" panose="02020603050405020304" pitchFamily="18" charset="0"/>
              </a:rPr>
              <a:t>//// next slide...</a:t>
            </a:r>
          </a:p>
          <a:p>
            <a:pPr>
              <a:spcBef>
                <a:spcPts val="200"/>
              </a:spcBef>
            </a:pPr>
            <a:endParaRPr lang="en-US" sz="1100" dirty="0">
              <a:solidFill>
                <a:srgbClr val="006600"/>
              </a:solidFill>
              <a:latin typeface="Times New Roman" panose="02020603050405020304" pitchFamily="18" charset="0"/>
              <a:ea typeface="Consolas"/>
              <a:cs typeface="Times New Roman" panose="02020603050405020304" pitchFamily="18" charset="0"/>
            </a:endParaRPr>
          </a:p>
          <a:p>
            <a:pPr>
              <a:spcBef>
                <a:spcPts val="200"/>
              </a:spcBef>
            </a:pPr>
            <a:r>
              <a:rPr lang="en-US" sz="1100" dirty="0">
                <a:latin typeface="Consolas" panose="020B0609020204030204" pitchFamily="49" charset="0"/>
                <a:ea typeface="Consolas"/>
                <a:cs typeface="Consolas" panose="020B0609020204030204" pitchFamily="49" charset="0"/>
              </a:rPr>
              <a:t>      </a:t>
            </a:r>
          </a:p>
          <a:p>
            <a:pPr>
              <a:spcBef>
                <a:spcPts val="200"/>
              </a:spcBef>
            </a:pPr>
            <a:endParaRPr lang="en-US" sz="1100" dirty="0">
              <a:latin typeface="Consolas" panose="020B0609020204030204" pitchFamily="49" charset="0"/>
              <a:ea typeface="Consolas"/>
              <a:cs typeface="Consolas" panose="020B0609020204030204" pitchFamily="49" charset="0"/>
            </a:endParaRPr>
          </a:p>
          <a:p>
            <a:pPr>
              <a:spcBef>
                <a:spcPts val="600"/>
              </a:spcBef>
            </a:pPr>
            <a:r>
              <a:rPr lang="en-US" sz="1100" dirty="0">
                <a:solidFill>
                  <a:srgbClr val="006600"/>
                </a:solidFill>
                <a:latin typeface="Times New Roman" panose="02020603050405020304" pitchFamily="18" charset="0"/>
                <a:ea typeface="Consolas"/>
                <a:cs typeface="Times New Roman" panose="02020603050405020304" pitchFamily="18" charset="0"/>
              </a:rPr>
              <a:t>             </a:t>
            </a:r>
            <a:endParaRPr lang="en-US" sz="1100" dirty="0">
              <a:latin typeface="Consolas" panose="020B0609020204030204" pitchFamily="49" charset="0"/>
              <a:cs typeface="Consolas" panose="020B0609020204030204" pitchFamily="49" charset="0"/>
            </a:endParaRPr>
          </a:p>
        </p:txBody>
      </p:sp>
      <p:sp>
        <p:nvSpPr>
          <p:cNvPr id="3" name="Rectangle 11">
            <a:extLst>
              <a:ext uri="{FF2B5EF4-FFF2-40B4-BE49-F238E27FC236}">
                <a16:creationId xmlns:a16="http://schemas.microsoft.com/office/drawing/2014/main" id="{2CC5809D-B293-9CCE-11D5-A1A024BA9973}"/>
              </a:ext>
            </a:extLst>
          </p:cNvPr>
          <p:cNvSpPr>
            <a:spLocks noChangeArrowheads="1"/>
          </p:cNvSpPr>
          <p:nvPr/>
        </p:nvSpPr>
        <p:spPr bwMode="auto">
          <a:xfrm>
            <a:off x="6658596" y="3892810"/>
            <a:ext cx="753081"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(vx, vy)</a:t>
            </a:r>
          </a:p>
        </p:txBody>
      </p:sp>
      <p:sp>
        <p:nvSpPr>
          <p:cNvPr id="4" name="Rounded Rectangular Callout 3">
            <a:extLst>
              <a:ext uri="{FF2B5EF4-FFF2-40B4-BE49-F238E27FC236}">
                <a16:creationId xmlns:a16="http://schemas.microsoft.com/office/drawing/2014/main" id="{001B12A5-B0D6-32C2-973B-0A75541EE157}"/>
              </a:ext>
            </a:extLst>
          </p:cNvPr>
          <p:cNvSpPr/>
          <p:nvPr/>
        </p:nvSpPr>
        <p:spPr>
          <a:xfrm>
            <a:off x="6519688" y="4930378"/>
            <a:ext cx="1512944" cy="263088"/>
          </a:xfrm>
          <a:prstGeom prst="wedgeRoundRectCallout">
            <a:avLst>
              <a:gd name="adj1" fmla="val -3475"/>
              <a:gd name="adj2" fmla="val 33207"/>
              <a:gd name="adj3" fmla="val 16667"/>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lIns="36000" tIns="46800" rIns="0" rtlCol="0" anchor="ctr" anchorCtr="0"/>
          <a:lstStyle/>
          <a:p>
            <a:pPr algn="ctr">
              <a:spcBef>
                <a:spcPts val="600"/>
              </a:spcBef>
            </a:pPr>
            <a:r>
              <a:rPr lang="en-US" sz="1400" dirty="0">
                <a:solidFill>
                  <a:schemeClr val="tx1"/>
                </a:solidFill>
                <a:latin typeface="Times New Roman" panose="02020603050405020304" pitchFamily="18" charset="0"/>
                <a:cs typeface="Times New Roman" panose="02020603050405020304" pitchFamily="18" charset="0"/>
              </a:rPr>
              <a:t>2 by 2 canvas</a:t>
            </a:r>
          </a:p>
        </p:txBody>
      </p:sp>
    </p:spTree>
    <p:extLst>
      <p:ext uri="{BB962C8B-B14F-4D97-AF65-F5344CB8AC3E}">
        <p14:creationId xmlns:p14="http://schemas.microsoft.com/office/powerpoint/2010/main" val="39752091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B33C3-2A75-2E35-BD2E-D158AB8C11BD}"/>
            </a:ext>
          </a:extLst>
        </p:cNvPr>
        <p:cNvGrpSpPr/>
        <p:nvPr/>
      </p:nvGrpSpPr>
      <p:grpSpPr>
        <a:xfrm>
          <a:off x="0" y="0"/>
          <a:ext cx="0" cy="0"/>
          <a:chOff x="0" y="0"/>
          <a:chExt cx="0" cy="0"/>
        </a:xfrm>
      </p:grpSpPr>
      <p:sp>
        <p:nvSpPr>
          <p:cNvPr id="54275" name="Rectangle 2">
            <a:extLst>
              <a:ext uri="{FF2B5EF4-FFF2-40B4-BE49-F238E27FC236}">
                <a16:creationId xmlns:a16="http://schemas.microsoft.com/office/drawing/2014/main" id="{AF35906A-3C80-9ED8-939D-EA4171F91BEF}"/>
              </a:ext>
            </a:extLst>
          </p:cNvPr>
          <p:cNvSpPr>
            <a:spLocks noGrp="1" noChangeArrowheads="1"/>
          </p:cNvSpPr>
          <p:nvPr>
            <p:ph type="title"/>
          </p:nvPr>
        </p:nvSpPr>
        <p:spPr/>
        <p:txBody>
          <a:bodyPr/>
          <a:lstStyle/>
          <a:p>
            <a:r>
              <a:rPr lang="en-US" dirty="0"/>
              <a:t>Bouncing balls</a:t>
            </a:r>
            <a:endParaRPr kumimoji="0" lang="en-US" dirty="0"/>
          </a:p>
        </p:txBody>
      </p:sp>
      <p:sp>
        <p:nvSpPr>
          <p:cNvPr id="9" name="Rectangle 10">
            <a:extLst>
              <a:ext uri="{FF2B5EF4-FFF2-40B4-BE49-F238E27FC236}">
                <a16:creationId xmlns:a16="http://schemas.microsoft.com/office/drawing/2014/main" id="{73C64800-EEA7-E2BA-6D8C-1D6B0F1B60C3}"/>
              </a:ext>
            </a:extLst>
          </p:cNvPr>
          <p:cNvSpPr>
            <a:spLocks noChangeArrowheads="1"/>
          </p:cNvSpPr>
          <p:nvPr/>
        </p:nvSpPr>
        <p:spPr bwMode="auto">
          <a:xfrm>
            <a:off x="717575" y="1182846"/>
            <a:ext cx="4651822" cy="4576270"/>
          </a:xfrm>
          <a:prstGeom prst="rect">
            <a:avLst/>
          </a:prstGeom>
          <a:solidFill>
            <a:schemeClr val="bg1"/>
          </a:solidFill>
          <a:ln w="15875">
            <a:solidFill>
              <a:schemeClr val="bg1">
                <a:lumMod val="75000"/>
              </a:schemeClr>
            </a:solidFill>
            <a:miter lim="800000"/>
            <a:headEnd/>
            <a:tailEnd/>
          </a:ln>
          <a:effectLst>
            <a:outerShdw blurRad="50800" dist="38100" dir="2700000" algn="tl" rotWithShape="0">
              <a:srgbClr val="000000">
                <a:alpha val="43000"/>
              </a:srgbClr>
            </a:outerShdw>
          </a:effectLst>
        </p:spPr>
        <p:txBody>
          <a:bodyPr lIns="182880" tIns="93600" rIns="0" bIns="0" anchor="t" anchorCtr="0">
            <a:prstTxWarp prst="textNoShape">
              <a:avLst/>
            </a:prstTxWarp>
            <a:noAutofit/>
          </a:bodyPr>
          <a:lstStyle/>
          <a:p>
            <a:pPr>
              <a:spcBef>
                <a:spcPts val="200"/>
              </a:spcBef>
            </a:pPr>
            <a:r>
              <a:rPr lang="en-US" sz="1100" dirty="0">
                <a:latin typeface="Consolas" panose="020B0609020204030204" pitchFamily="49" charset="0"/>
                <a:ea typeface="Consolas"/>
                <a:cs typeface="Consolas" panose="020B0609020204030204" pitchFamily="49" charset="0"/>
              </a:rPr>
              <a:t>public class BouncingBall {</a:t>
            </a:r>
          </a:p>
          <a:p>
            <a:pPr>
              <a:spcBef>
                <a:spcPts val="200"/>
              </a:spcBef>
            </a:pPr>
            <a:r>
              <a:rPr lang="en-US" sz="1100" dirty="0">
                <a:latin typeface="Consolas" panose="020B0609020204030204" pitchFamily="49" charset="0"/>
                <a:ea typeface="Consolas"/>
                <a:cs typeface="Consolas" panose="020B0609020204030204" pitchFamily="49" charset="0"/>
              </a:rPr>
              <a:t>   public static void main(String[] args) {</a:t>
            </a:r>
          </a:p>
          <a:p>
            <a:pPr>
              <a:spcBef>
                <a:spcPts val="200"/>
              </a:spcBef>
            </a:pPr>
            <a:r>
              <a:rPr lang="en-US" sz="1100" dirty="0">
                <a:latin typeface="Consolas" panose="020B0609020204030204" pitchFamily="49" charset="0"/>
                <a:ea typeface="Consolas"/>
                <a:cs typeface="Consolas" panose="020B0609020204030204" pitchFamily="49" charset="0"/>
              </a:rPr>
              <a:t>      </a:t>
            </a:r>
            <a:r>
              <a:rPr lang="en-US" sz="1100" dirty="0">
                <a:solidFill>
                  <a:srgbClr val="006600"/>
                </a:solidFill>
                <a:latin typeface="Times New Roman" panose="02020603050405020304" pitchFamily="18" charset="0"/>
                <a:ea typeface="Consolas"/>
                <a:cs typeface="Times New Roman" panose="02020603050405020304" pitchFamily="18" charset="0"/>
              </a:rPr>
              <a:t>// initializes the canvas and the ball’s values... (previous slide)</a:t>
            </a:r>
            <a:endParaRPr lang="en-US" sz="1100" dirty="0">
              <a:latin typeface="Consolas" panose="020B0609020204030204" pitchFamily="49" charset="0"/>
              <a:ea typeface="Consolas"/>
              <a:cs typeface="Consolas" panose="020B0609020204030204" pitchFamily="49" charset="0"/>
            </a:endParaRPr>
          </a:p>
          <a:p>
            <a:pPr>
              <a:spcBef>
                <a:spcPts val="600"/>
              </a:spcBef>
            </a:pPr>
            <a:r>
              <a:rPr lang="en-US" sz="1100" dirty="0">
                <a:solidFill>
                  <a:srgbClr val="006600"/>
                </a:solidFill>
                <a:latin typeface="Times New Roman" panose="02020603050405020304" pitchFamily="18" charset="0"/>
                <a:ea typeface="Consolas"/>
                <a:cs typeface="Times New Roman" panose="02020603050405020304" pitchFamily="18" charset="0"/>
              </a:rPr>
              <a:t>             // main animation loop</a:t>
            </a:r>
          </a:p>
          <a:p>
            <a:pPr>
              <a:spcBef>
                <a:spcPts val="200"/>
              </a:spcBef>
            </a:pPr>
            <a:r>
              <a:rPr lang="en-US" sz="1100" dirty="0">
                <a:latin typeface="Consolas" panose="020B0609020204030204" pitchFamily="49" charset="0"/>
                <a:ea typeface="Consolas"/>
                <a:cs typeface="Consolas" panose="020B0609020204030204" pitchFamily="49" charset="0"/>
              </a:rPr>
              <a:t>      while (true)  {</a:t>
            </a:r>
          </a:p>
          <a:p>
            <a:pPr>
              <a:spcBef>
                <a:spcPts val="200"/>
              </a:spcBef>
            </a:pPr>
            <a:r>
              <a:rPr lang="en-US" sz="1100" dirty="0">
                <a:latin typeface="Consolas" panose="020B0609020204030204" pitchFamily="49" charset="0"/>
                <a:ea typeface="Consolas"/>
                <a:cs typeface="Consolas" panose="020B0609020204030204" pitchFamily="49" charset="0"/>
              </a:rPr>
              <a:t>          </a:t>
            </a:r>
            <a:r>
              <a:rPr lang="en-US" sz="1100" dirty="0">
                <a:solidFill>
                  <a:srgbClr val="006600"/>
                </a:solidFill>
                <a:latin typeface="Times New Roman" panose="02020603050405020304" pitchFamily="18" charset="0"/>
                <a:ea typeface="Consolas"/>
                <a:cs typeface="Times New Roman" panose="02020603050405020304" pitchFamily="18" charset="0"/>
              </a:rPr>
              <a:t>// if the ball hits the wall, update the velocity</a:t>
            </a:r>
          </a:p>
          <a:p>
            <a:pPr>
              <a:spcBef>
                <a:spcPts val="0"/>
              </a:spcBef>
            </a:pPr>
            <a:r>
              <a:rPr lang="en-US" sz="1100" dirty="0">
                <a:solidFill>
                  <a:srgbClr val="006600"/>
                </a:solidFill>
                <a:latin typeface="Times New Roman" panose="02020603050405020304" pitchFamily="18" charset="0"/>
                <a:ea typeface="Consolas"/>
                <a:cs typeface="Times New Roman" panose="02020603050405020304" pitchFamily="18" charset="0"/>
              </a:rPr>
              <a:t>                      // according to law of elastic collision</a:t>
            </a:r>
          </a:p>
          <a:p>
            <a:pPr>
              <a:spcBef>
                <a:spcPts val="200"/>
              </a:spcBef>
            </a:pPr>
            <a:r>
              <a:rPr lang="en-US" sz="1100" dirty="0">
                <a:latin typeface="Consolas" panose="020B0609020204030204" pitchFamily="49" charset="0"/>
                <a:ea typeface="Consolas"/>
                <a:cs typeface="Consolas" panose="020B0609020204030204" pitchFamily="49" charset="0"/>
              </a:rPr>
              <a:t>          if (Math.abs(x + vx) &gt; 1.0 - radius) vx = -vx;</a:t>
            </a:r>
          </a:p>
          <a:p>
            <a:pPr>
              <a:spcBef>
                <a:spcPts val="200"/>
              </a:spcBef>
            </a:pPr>
            <a:r>
              <a:rPr lang="en-US" sz="1100" dirty="0">
                <a:latin typeface="Consolas" panose="020B0609020204030204" pitchFamily="49" charset="0"/>
                <a:ea typeface="Consolas"/>
                <a:cs typeface="Consolas" panose="020B0609020204030204" pitchFamily="49" charset="0"/>
              </a:rPr>
              <a:t>          if (Math.abs(y + vy) &gt; 1.0 - radius) vy = -vy;</a:t>
            </a:r>
          </a:p>
          <a:p>
            <a:pPr>
              <a:spcBef>
                <a:spcPts val="600"/>
              </a:spcBef>
            </a:pPr>
            <a:r>
              <a:rPr lang="en-US" sz="1100" dirty="0">
                <a:latin typeface="Consolas" panose="020B0609020204030204" pitchFamily="49" charset="0"/>
                <a:ea typeface="Consolas"/>
                <a:cs typeface="Consolas" panose="020B0609020204030204" pitchFamily="49" charset="0"/>
              </a:rPr>
              <a:t>          </a:t>
            </a:r>
            <a:r>
              <a:rPr lang="en-US" sz="1100" dirty="0">
                <a:solidFill>
                  <a:srgbClr val="006600"/>
                </a:solidFill>
                <a:latin typeface="Times New Roman" panose="02020603050405020304" pitchFamily="18" charset="0"/>
                <a:ea typeface="Consolas"/>
                <a:cs typeface="Times New Roman" panose="02020603050405020304" pitchFamily="18" charset="0"/>
              </a:rPr>
              <a:t>// updates ball’s position</a:t>
            </a:r>
          </a:p>
          <a:p>
            <a:pPr>
              <a:spcBef>
                <a:spcPts val="200"/>
              </a:spcBef>
            </a:pPr>
            <a:r>
              <a:rPr lang="en-US" sz="1100" dirty="0">
                <a:latin typeface="Consolas" panose="020B0609020204030204" pitchFamily="49" charset="0"/>
                <a:ea typeface="Consolas"/>
                <a:cs typeface="Consolas" panose="020B0609020204030204" pitchFamily="49" charset="0"/>
              </a:rPr>
              <a:t>          x = x + vx;</a:t>
            </a:r>
          </a:p>
          <a:p>
            <a:pPr>
              <a:spcBef>
                <a:spcPts val="200"/>
              </a:spcBef>
            </a:pPr>
            <a:r>
              <a:rPr lang="en-US" sz="1100" dirty="0">
                <a:latin typeface="Consolas" panose="020B0609020204030204" pitchFamily="49" charset="0"/>
                <a:ea typeface="Consolas"/>
                <a:cs typeface="Consolas" panose="020B0609020204030204" pitchFamily="49" charset="0"/>
              </a:rPr>
              <a:t>          y = y + vy;</a:t>
            </a:r>
          </a:p>
          <a:p>
            <a:pPr>
              <a:spcBef>
                <a:spcPts val="600"/>
              </a:spcBef>
            </a:pPr>
            <a:r>
              <a:rPr lang="en-US" sz="1100" dirty="0">
                <a:latin typeface="Consolas" panose="020B0609020204030204" pitchFamily="49" charset="0"/>
                <a:ea typeface="Consolas"/>
                <a:cs typeface="Consolas" panose="020B0609020204030204" pitchFamily="49" charset="0"/>
              </a:rPr>
              <a:t>          </a:t>
            </a:r>
            <a:r>
              <a:rPr lang="en-US" sz="1100" dirty="0">
                <a:solidFill>
                  <a:srgbClr val="006600"/>
                </a:solidFill>
                <a:latin typeface="Times New Roman" panose="02020603050405020304" pitchFamily="18" charset="0"/>
                <a:ea typeface="Consolas"/>
                <a:cs typeface="Times New Roman" panose="02020603050405020304" pitchFamily="18" charset="0"/>
              </a:rPr>
              <a:t>// clears the canvas, and re-draws the ball</a:t>
            </a:r>
          </a:p>
          <a:p>
            <a:pPr>
              <a:spcBef>
                <a:spcPts val="200"/>
              </a:spcBef>
            </a:pPr>
            <a:r>
              <a:rPr lang="en-US" sz="1100" dirty="0">
                <a:latin typeface="Consolas" panose="020B0609020204030204" pitchFamily="49" charset="0"/>
                <a:ea typeface="Consolas"/>
                <a:cs typeface="Consolas" panose="020B0609020204030204" pitchFamily="49" charset="0"/>
              </a:rPr>
              <a:t>          StdDraw.clear(StdDraw.LIGHT_GRAY);</a:t>
            </a:r>
          </a:p>
          <a:p>
            <a:pPr>
              <a:spcBef>
                <a:spcPts val="200"/>
              </a:spcBef>
            </a:pPr>
            <a:r>
              <a:rPr lang="en-US" sz="1100" dirty="0">
                <a:latin typeface="Consolas" panose="020B0609020204030204" pitchFamily="49" charset="0"/>
                <a:ea typeface="Consolas"/>
                <a:cs typeface="Consolas" panose="020B0609020204030204" pitchFamily="49" charset="0"/>
              </a:rPr>
              <a:t>          StdDraw.setPenColor(StdDraw.BLACK);</a:t>
            </a:r>
          </a:p>
          <a:p>
            <a:pPr>
              <a:spcBef>
                <a:spcPts val="200"/>
              </a:spcBef>
            </a:pPr>
            <a:r>
              <a:rPr lang="en-US" sz="1100" dirty="0">
                <a:latin typeface="Consolas" panose="020B0609020204030204" pitchFamily="49" charset="0"/>
                <a:ea typeface="Consolas"/>
                <a:cs typeface="Consolas" panose="020B0609020204030204" pitchFamily="49" charset="0"/>
              </a:rPr>
              <a:t>          StdDraw.filledCircle(x, y, radius);</a:t>
            </a:r>
          </a:p>
          <a:p>
            <a:pPr>
              <a:spcBef>
                <a:spcPts val="600"/>
              </a:spcBef>
            </a:pPr>
            <a:r>
              <a:rPr lang="en-US" sz="1100" dirty="0">
                <a:latin typeface="Consolas" panose="020B0609020204030204" pitchFamily="49" charset="0"/>
                <a:ea typeface="Consolas"/>
                <a:cs typeface="Consolas" panose="020B0609020204030204" pitchFamily="49" charset="0"/>
              </a:rPr>
              <a:t>          </a:t>
            </a:r>
            <a:r>
              <a:rPr lang="en-US" sz="1100" dirty="0">
                <a:solidFill>
                  <a:srgbClr val="006600"/>
                </a:solidFill>
                <a:latin typeface="Times New Roman" panose="02020603050405020304" pitchFamily="18" charset="0"/>
                <a:ea typeface="Consolas"/>
                <a:cs typeface="Times New Roman" panose="02020603050405020304" pitchFamily="18" charset="0"/>
              </a:rPr>
              <a:t>// copies offscreen buffer to onscreen, and pauses briefly</a:t>
            </a:r>
          </a:p>
          <a:p>
            <a:pPr>
              <a:spcBef>
                <a:spcPts val="200"/>
              </a:spcBef>
            </a:pPr>
            <a:r>
              <a:rPr lang="en-US" sz="1100" dirty="0">
                <a:latin typeface="Consolas" panose="020B0609020204030204" pitchFamily="49" charset="0"/>
                <a:ea typeface="Consolas"/>
                <a:cs typeface="Consolas" panose="020B0609020204030204" pitchFamily="49" charset="0"/>
              </a:rPr>
              <a:t>          StdDraw.show();</a:t>
            </a:r>
          </a:p>
          <a:p>
            <a:pPr>
              <a:spcBef>
                <a:spcPts val="200"/>
              </a:spcBef>
            </a:pPr>
            <a:r>
              <a:rPr lang="en-US" sz="1100" dirty="0">
                <a:latin typeface="Consolas" panose="020B0609020204030204" pitchFamily="49" charset="0"/>
                <a:ea typeface="Consolas"/>
                <a:cs typeface="Consolas" panose="020B0609020204030204" pitchFamily="49" charset="0"/>
              </a:rPr>
              <a:t>          StdDraw.pause(20);</a:t>
            </a:r>
          </a:p>
          <a:p>
            <a:pPr>
              <a:spcBef>
                <a:spcPts val="200"/>
              </a:spcBef>
            </a:pPr>
            <a:r>
              <a:rPr lang="en-US" sz="1100" dirty="0">
                <a:latin typeface="Consolas" panose="020B0609020204030204" pitchFamily="49" charset="0"/>
                <a:ea typeface="Consolas"/>
                <a:cs typeface="Consolas" panose="020B0609020204030204" pitchFamily="49" charset="0"/>
              </a:rPr>
              <a:t>      }</a:t>
            </a:r>
          </a:p>
          <a:p>
            <a:pPr>
              <a:spcBef>
                <a:spcPts val="200"/>
              </a:spcBef>
            </a:pPr>
            <a:r>
              <a:rPr lang="en-US" sz="1100" dirty="0">
                <a:latin typeface="Consolas" panose="020B0609020204030204" pitchFamily="49" charset="0"/>
                <a:ea typeface="Consolas"/>
                <a:cs typeface="Consolas" panose="020B0609020204030204" pitchFamily="49" charset="0"/>
              </a:rPr>
              <a:t>   }</a:t>
            </a:r>
          </a:p>
          <a:p>
            <a:pPr>
              <a:spcBef>
                <a:spcPts val="200"/>
              </a:spcBef>
            </a:pPr>
            <a:r>
              <a:rPr lang="en-US" sz="1100" dirty="0">
                <a:latin typeface="Consolas" panose="020B0609020204030204" pitchFamily="49" charset="0"/>
                <a:ea typeface="Consolas"/>
                <a:cs typeface="Consolas" panose="020B0609020204030204" pitchFamily="49" charset="0"/>
              </a:rPr>
              <a:t>}</a:t>
            </a:r>
            <a:endParaRPr lang="en-US" sz="1100" dirty="0">
              <a:latin typeface="Consolas" panose="020B0609020204030204" pitchFamily="49" charset="0"/>
              <a:cs typeface="Consolas" panose="020B0609020204030204" pitchFamily="49" charset="0"/>
            </a:endParaRPr>
          </a:p>
        </p:txBody>
      </p:sp>
      <p:sp>
        <p:nvSpPr>
          <p:cNvPr id="44" name="Rectangle 7">
            <a:extLst>
              <a:ext uri="{FF2B5EF4-FFF2-40B4-BE49-F238E27FC236}">
                <a16:creationId xmlns:a16="http://schemas.microsoft.com/office/drawing/2014/main" id="{5552DFEB-EDD8-29A8-1A00-BD7455994965}"/>
              </a:ext>
            </a:extLst>
          </p:cNvPr>
          <p:cNvSpPr>
            <a:spLocks noChangeArrowheads="1"/>
          </p:cNvSpPr>
          <p:nvPr/>
        </p:nvSpPr>
        <p:spPr bwMode="auto">
          <a:xfrm>
            <a:off x="5907269" y="2227162"/>
            <a:ext cx="2575264" cy="2570280"/>
          </a:xfrm>
          <a:prstGeom prst="rect">
            <a:avLst/>
          </a:prstGeom>
          <a:solidFill>
            <a:schemeClr val="bg1">
              <a:lumMod val="85000"/>
            </a:schemeClr>
          </a:solidFill>
          <a:ln w="9525">
            <a:solidFill>
              <a:schemeClr val="tx1"/>
            </a:solidFill>
            <a:miter lim="800000"/>
            <a:headEnd/>
            <a:tailEnd type="none" w="sm" len="sm"/>
          </a:ln>
          <a:effectLst>
            <a:outerShdw blurRad="50800" dist="38100" dir="2700000" algn="tl" rotWithShape="0">
              <a:srgbClr val="000000">
                <a:alpha val="43000"/>
              </a:srgbClr>
            </a:outerShdw>
          </a:effectLst>
        </p:spPr>
        <p:txBody>
          <a:bodyPr wrap="none" anchor="ctr">
            <a:prstTxWarp prst="textNoShape">
              <a:avLst/>
            </a:prstTxWarp>
          </a:bodyPr>
          <a:lstStyle/>
          <a:p>
            <a:endParaRPr lang="en-US" dirty="0"/>
          </a:p>
        </p:txBody>
      </p:sp>
      <p:grpSp>
        <p:nvGrpSpPr>
          <p:cNvPr id="45" name="Group 44">
            <a:extLst>
              <a:ext uri="{FF2B5EF4-FFF2-40B4-BE49-F238E27FC236}">
                <a16:creationId xmlns:a16="http://schemas.microsoft.com/office/drawing/2014/main" id="{B1A395D0-BE71-9DC2-6289-A7CBD109F8A4}"/>
              </a:ext>
            </a:extLst>
          </p:cNvPr>
          <p:cNvGrpSpPr/>
          <p:nvPr/>
        </p:nvGrpSpPr>
        <p:grpSpPr>
          <a:xfrm>
            <a:off x="7541785" y="3797579"/>
            <a:ext cx="631904" cy="638710"/>
            <a:chOff x="7493375" y="3797579"/>
            <a:chExt cx="631904" cy="638710"/>
          </a:xfrm>
        </p:grpSpPr>
        <p:sp>
          <p:nvSpPr>
            <p:cNvPr id="46" name="Oval 8">
              <a:extLst>
                <a:ext uri="{FF2B5EF4-FFF2-40B4-BE49-F238E27FC236}">
                  <a16:creationId xmlns:a16="http://schemas.microsoft.com/office/drawing/2014/main" id="{FC45F6A7-F14E-AED4-F870-9FDE2047E327}"/>
                </a:ext>
              </a:extLst>
            </p:cNvPr>
            <p:cNvSpPr>
              <a:spLocks noChangeArrowheads="1"/>
            </p:cNvSpPr>
            <p:nvPr/>
          </p:nvSpPr>
          <p:spPr bwMode="auto">
            <a:xfrm>
              <a:off x="7523130" y="3797579"/>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47" name="Rectangle 9">
              <a:extLst>
                <a:ext uri="{FF2B5EF4-FFF2-40B4-BE49-F238E27FC236}">
                  <a16:creationId xmlns:a16="http://schemas.microsoft.com/office/drawing/2014/main" id="{58471703-20C5-32E9-ACCC-8256C55C8362}"/>
                </a:ext>
              </a:extLst>
            </p:cNvPr>
            <p:cNvSpPr>
              <a:spLocks noChangeArrowheads="1"/>
            </p:cNvSpPr>
            <p:nvPr/>
          </p:nvSpPr>
          <p:spPr bwMode="auto">
            <a:xfrm>
              <a:off x="7493375" y="4128512"/>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1</a:t>
              </a:r>
            </a:p>
          </p:txBody>
        </p:sp>
      </p:grpSp>
      <p:grpSp>
        <p:nvGrpSpPr>
          <p:cNvPr id="48" name="Group 47">
            <a:extLst>
              <a:ext uri="{FF2B5EF4-FFF2-40B4-BE49-F238E27FC236}">
                <a16:creationId xmlns:a16="http://schemas.microsoft.com/office/drawing/2014/main" id="{D46F3565-CDC0-6435-5CB4-25A6D3EE6A42}"/>
              </a:ext>
            </a:extLst>
          </p:cNvPr>
          <p:cNvGrpSpPr/>
          <p:nvPr/>
        </p:nvGrpSpPr>
        <p:grpSpPr>
          <a:xfrm>
            <a:off x="6072782" y="3892810"/>
            <a:ext cx="1628989" cy="826561"/>
            <a:chOff x="6024372" y="3892810"/>
            <a:chExt cx="1628989" cy="826561"/>
          </a:xfrm>
        </p:grpSpPr>
        <p:sp>
          <p:nvSpPr>
            <p:cNvPr id="49" name="Rectangle 11">
              <a:extLst>
                <a:ext uri="{FF2B5EF4-FFF2-40B4-BE49-F238E27FC236}">
                  <a16:creationId xmlns:a16="http://schemas.microsoft.com/office/drawing/2014/main" id="{B05C8161-274D-5416-BFE5-56A2C8F8BD09}"/>
                </a:ext>
              </a:extLst>
            </p:cNvPr>
            <p:cNvSpPr>
              <a:spLocks noChangeArrowheads="1"/>
            </p:cNvSpPr>
            <p:nvPr/>
          </p:nvSpPr>
          <p:spPr bwMode="auto">
            <a:xfrm>
              <a:off x="6610186" y="3892810"/>
              <a:ext cx="753081"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(vx, vy)</a:t>
              </a:r>
            </a:p>
          </p:txBody>
        </p:sp>
        <p:sp>
          <p:nvSpPr>
            <p:cNvPr id="50" name="Oval 8">
              <a:extLst>
                <a:ext uri="{FF2B5EF4-FFF2-40B4-BE49-F238E27FC236}">
                  <a16:creationId xmlns:a16="http://schemas.microsoft.com/office/drawing/2014/main" id="{1A5C7ACB-825B-9CF8-8B28-432F587D3A24}"/>
                </a:ext>
              </a:extLst>
            </p:cNvPr>
            <p:cNvSpPr>
              <a:spLocks noChangeArrowheads="1"/>
            </p:cNvSpPr>
            <p:nvPr/>
          </p:nvSpPr>
          <p:spPr bwMode="auto">
            <a:xfrm>
              <a:off x="6736449" y="4334675"/>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51" name="Line 10">
              <a:extLst>
                <a:ext uri="{FF2B5EF4-FFF2-40B4-BE49-F238E27FC236}">
                  <a16:creationId xmlns:a16="http://schemas.microsoft.com/office/drawing/2014/main" id="{3DC54B12-A389-54F0-CD4B-691F96ADF46E}"/>
                </a:ext>
              </a:extLst>
            </p:cNvPr>
            <p:cNvSpPr>
              <a:spLocks noChangeShapeType="1"/>
            </p:cNvSpPr>
            <p:nvPr/>
          </p:nvSpPr>
          <p:spPr bwMode="auto">
            <a:xfrm flipV="1">
              <a:off x="6910871" y="3989935"/>
              <a:ext cx="742490" cy="587601"/>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sp>
          <p:nvSpPr>
            <p:cNvPr id="52" name="Rectangle 9">
              <a:extLst>
                <a:ext uri="{FF2B5EF4-FFF2-40B4-BE49-F238E27FC236}">
                  <a16:creationId xmlns:a16="http://schemas.microsoft.com/office/drawing/2014/main" id="{5998966D-8B1E-128D-DA7F-1E35E363B7A6}"/>
                </a:ext>
              </a:extLst>
            </p:cNvPr>
            <p:cNvSpPr>
              <a:spLocks noChangeArrowheads="1"/>
            </p:cNvSpPr>
            <p:nvPr/>
          </p:nvSpPr>
          <p:spPr bwMode="auto">
            <a:xfrm>
              <a:off x="6024372" y="4411594"/>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0</a:t>
              </a:r>
            </a:p>
          </p:txBody>
        </p:sp>
      </p:grpSp>
      <p:grpSp>
        <p:nvGrpSpPr>
          <p:cNvPr id="53" name="Group 52">
            <a:extLst>
              <a:ext uri="{FF2B5EF4-FFF2-40B4-BE49-F238E27FC236}">
                <a16:creationId xmlns:a16="http://schemas.microsoft.com/office/drawing/2014/main" id="{EE6DB603-70AB-3913-18E9-A40CA6E0EBE2}"/>
              </a:ext>
            </a:extLst>
          </p:cNvPr>
          <p:cNvGrpSpPr/>
          <p:nvPr/>
        </p:nvGrpSpPr>
        <p:grpSpPr>
          <a:xfrm>
            <a:off x="7763587" y="3220535"/>
            <a:ext cx="887516" cy="750446"/>
            <a:chOff x="7715177" y="3220535"/>
            <a:chExt cx="887516" cy="750446"/>
          </a:xfrm>
        </p:grpSpPr>
        <p:sp>
          <p:nvSpPr>
            <p:cNvPr id="54" name="Oval 8">
              <a:extLst>
                <a:ext uri="{FF2B5EF4-FFF2-40B4-BE49-F238E27FC236}">
                  <a16:creationId xmlns:a16="http://schemas.microsoft.com/office/drawing/2014/main" id="{4C978196-BF4D-CBF0-D0F0-53564CF202A2}"/>
                </a:ext>
              </a:extLst>
            </p:cNvPr>
            <p:cNvSpPr>
              <a:spLocks noChangeArrowheads="1"/>
            </p:cNvSpPr>
            <p:nvPr/>
          </p:nvSpPr>
          <p:spPr bwMode="auto">
            <a:xfrm>
              <a:off x="8241004" y="3220535"/>
              <a:ext cx="361689" cy="384696"/>
            </a:xfrm>
            <a:prstGeom prst="ellipse">
              <a:avLst/>
            </a:prstGeom>
            <a:solidFill>
              <a:schemeClr val="bg1"/>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55" name="Line 10">
              <a:extLst>
                <a:ext uri="{FF2B5EF4-FFF2-40B4-BE49-F238E27FC236}">
                  <a16:creationId xmlns:a16="http://schemas.microsoft.com/office/drawing/2014/main" id="{03ABD03F-A6BE-37B3-BDA6-E976C6F6C639}"/>
                </a:ext>
              </a:extLst>
            </p:cNvPr>
            <p:cNvSpPr>
              <a:spLocks noChangeShapeType="1"/>
            </p:cNvSpPr>
            <p:nvPr/>
          </p:nvSpPr>
          <p:spPr bwMode="auto">
            <a:xfrm flipV="1">
              <a:off x="7715177" y="3383380"/>
              <a:ext cx="742490" cy="587601"/>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grpSp>
        <p:nvGrpSpPr>
          <p:cNvPr id="56" name="Group 55">
            <a:extLst>
              <a:ext uri="{FF2B5EF4-FFF2-40B4-BE49-F238E27FC236}">
                <a16:creationId xmlns:a16="http://schemas.microsoft.com/office/drawing/2014/main" id="{2F2AE78A-DC9F-6F82-791D-029109E12CFF}"/>
              </a:ext>
            </a:extLst>
          </p:cNvPr>
          <p:cNvGrpSpPr/>
          <p:nvPr/>
        </p:nvGrpSpPr>
        <p:grpSpPr>
          <a:xfrm>
            <a:off x="7516394" y="2338290"/>
            <a:ext cx="966139" cy="1045091"/>
            <a:chOff x="7467984" y="2338290"/>
            <a:chExt cx="966139" cy="1045091"/>
          </a:xfrm>
        </p:grpSpPr>
        <p:sp>
          <p:nvSpPr>
            <p:cNvPr id="57" name="Oval 8">
              <a:extLst>
                <a:ext uri="{FF2B5EF4-FFF2-40B4-BE49-F238E27FC236}">
                  <a16:creationId xmlns:a16="http://schemas.microsoft.com/office/drawing/2014/main" id="{2AA6C620-3C4D-67A2-7DCE-48D8BEBE5EE2}"/>
                </a:ext>
              </a:extLst>
            </p:cNvPr>
            <p:cNvSpPr>
              <a:spLocks noChangeArrowheads="1"/>
            </p:cNvSpPr>
            <p:nvPr/>
          </p:nvSpPr>
          <p:spPr bwMode="auto">
            <a:xfrm>
              <a:off x="7467984" y="2530639"/>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58" name="Rectangle 9">
              <a:extLst>
                <a:ext uri="{FF2B5EF4-FFF2-40B4-BE49-F238E27FC236}">
                  <a16:creationId xmlns:a16="http://schemas.microsoft.com/office/drawing/2014/main" id="{E5F7821B-80DA-6088-7B8E-911DCEACA7DE}"/>
                </a:ext>
              </a:extLst>
            </p:cNvPr>
            <p:cNvSpPr>
              <a:spLocks noChangeArrowheads="1"/>
            </p:cNvSpPr>
            <p:nvPr/>
          </p:nvSpPr>
          <p:spPr bwMode="auto">
            <a:xfrm>
              <a:off x="7704703" y="2338290"/>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2</a:t>
              </a:r>
            </a:p>
          </p:txBody>
        </p:sp>
        <p:sp>
          <p:nvSpPr>
            <p:cNvPr id="59" name="Line 10">
              <a:extLst>
                <a:ext uri="{FF2B5EF4-FFF2-40B4-BE49-F238E27FC236}">
                  <a16:creationId xmlns:a16="http://schemas.microsoft.com/office/drawing/2014/main" id="{E478888B-14C3-2E44-9245-8584BB9C21DA}"/>
                </a:ext>
              </a:extLst>
            </p:cNvPr>
            <p:cNvSpPr>
              <a:spLocks noChangeShapeType="1"/>
            </p:cNvSpPr>
            <p:nvPr/>
          </p:nvSpPr>
          <p:spPr bwMode="auto">
            <a:xfrm flipH="1" flipV="1">
              <a:off x="7648829" y="2722987"/>
              <a:ext cx="785294" cy="660394"/>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grpSp>
        <p:nvGrpSpPr>
          <p:cNvPr id="60" name="Group 59">
            <a:extLst>
              <a:ext uri="{FF2B5EF4-FFF2-40B4-BE49-F238E27FC236}">
                <a16:creationId xmlns:a16="http://schemas.microsoft.com/office/drawing/2014/main" id="{E9AA63C6-E21E-3896-4C0E-8D31E7402A92}"/>
              </a:ext>
            </a:extLst>
          </p:cNvPr>
          <p:cNvGrpSpPr/>
          <p:nvPr/>
        </p:nvGrpSpPr>
        <p:grpSpPr>
          <a:xfrm>
            <a:off x="6746064" y="1829320"/>
            <a:ext cx="922743" cy="846282"/>
            <a:chOff x="6697654" y="1829320"/>
            <a:chExt cx="922743" cy="846282"/>
          </a:xfrm>
        </p:grpSpPr>
        <p:sp>
          <p:nvSpPr>
            <p:cNvPr id="61" name="Oval 8">
              <a:extLst>
                <a:ext uri="{FF2B5EF4-FFF2-40B4-BE49-F238E27FC236}">
                  <a16:creationId xmlns:a16="http://schemas.microsoft.com/office/drawing/2014/main" id="{C09A1A91-AECD-63C7-A4EF-D520E74DFA1B}"/>
                </a:ext>
              </a:extLst>
            </p:cNvPr>
            <p:cNvSpPr>
              <a:spLocks noChangeArrowheads="1"/>
            </p:cNvSpPr>
            <p:nvPr/>
          </p:nvSpPr>
          <p:spPr bwMode="auto">
            <a:xfrm>
              <a:off x="6697654" y="1829320"/>
              <a:ext cx="361689" cy="384696"/>
            </a:xfrm>
            <a:prstGeom prst="ellipse">
              <a:avLst/>
            </a:prstGeom>
            <a:solidFill>
              <a:schemeClr val="bg1"/>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62" name="Line 10">
              <a:extLst>
                <a:ext uri="{FF2B5EF4-FFF2-40B4-BE49-F238E27FC236}">
                  <a16:creationId xmlns:a16="http://schemas.microsoft.com/office/drawing/2014/main" id="{2D37FEA2-BA87-2886-F5D9-B602AE54B205}"/>
                </a:ext>
              </a:extLst>
            </p:cNvPr>
            <p:cNvSpPr>
              <a:spLocks noChangeShapeType="1"/>
            </p:cNvSpPr>
            <p:nvPr/>
          </p:nvSpPr>
          <p:spPr bwMode="auto">
            <a:xfrm flipH="1" flipV="1">
              <a:off x="6835103" y="2015208"/>
              <a:ext cx="785294" cy="660394"/>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grpSp>
        <p:nvGrpSpPr>
          <p:cNvPr id="63" name="Group 62">
            <a:extLst>
              <a:ext uri="{FF2B5EF4-FFF2-40B4-BE49-F238E27FC236}">
                <a16:creationId xmlns:a16="http://schemas.microsoft.com/office/drawing/2014/main" id="{89E7E2B2-D63E-C1D6-ED8F-9FE2085B58B1}"/>
              </a:ext>
            </a:extLst>
          </p:cNvPr>
          <p:cNvGrpSpPr/>
          <p:nvPr/>
        </p:nvGrpSpPr>
        <p:grpSpPr>
          <a:xfrm>
            <a:off x="6035841" y="2015208"/>
            <a:ext cx="857148" cy="1169444"/>
            <a:chOff x="6224381" y="2015208"/>
            <a:chExt cx="857148" cy="1169444"/>
          </a:xfrm>
        </p:grpSpPr>
        <p:sp>
          <p:nvSpPr>
            <p:cNvPr id="64" name="Oval 8">
              <a:extLst>
                <a:ext uri="{FF2B5EF4-FFF2-40B4-BE49-F238E27FC236}">
                  <a16:creationId xmlns:a16="http://schemas.microsoft.com/office/drawing/2014/main" id="{E53AC8F1-D458-5CAE-2FE1-A4189CCBB119}"/>
                </a:ext>
              </a:extLst>
            </p:cNvPr>
            <p:cNvSpPr>
              <a:spLocks noChangeArrowheads="1"/>
            </p:cNvSpPr>
            <p:nvPr/>
          </p:nvSpPr>
          <p:spPr bwMode="auto">
            <a:xfrm>
              <a:off x="6330607" y="2492179"/>
              <a:ext cx="361689" cy="384696"/>
            </a:xfrm>
            <a:prstGeom prst="ellipse">
              <a:avLst/>
            </a:prstGeom>
            <a:solidFill>
              <a:schemeClr val="bg2"/>
            </a:solidFill>
            <a:ln w="9525">
              <a:solidFill>
                <a:schemeClr val="tx1"/>
              </a:solidFill>
              <a:round/>
              <a:headEnd/>
              <a:tailEnd type="none" w="sm" len="sm"/>
            </a:ln>
          </p:spPr>
          <p:txBody>
            <a:bodyPr wrap="none" anchor="ctr">
              <a:prstTxWarp prst="textNoShape">
                <a:avLst/>
              </a:prstTxWarp>
            </a:bodyPr>
            <a:lstStyle/>
            <a:p>
              <a:endParaRPr lang="en-US" dirty="0"/>
            </a:p>
          </p:txBody>
        </p:sp>
        <p:sp>
          <p:nvSpPr>
            <p:cNvPr id="65" name="Rectangle 9">
              <a:extLst>
                <a:ext uri="{FF2B5EF4-FFF2-40B4-BE49-F238E27FC236}">
                  <a16:creationId xmlns:a16="http://schemas.microsoft.com/office/drawing/2014/main" id="{D07CA45D-9BE9-6C6C-D0CB-9FC29188A2C7}"/>
                </a:ext>
              </a:extLst>
            </p:cNvPr>
            <p:cNvSpPr>
              <a:spLocks noChangeArrowheads="1"/>
            </p:cNvSpPr>
            <p:nvPr/>
          </p:nvSpPr>
          <p:spPr bwMode="auto">
            <a:xfrm>
              <a:off x="6224381" y="2876875"/>
              <a:ext cx="63190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(x, y)</a:t>
              </a:r>
              <a:r>
                <a:rPr lang="en-US" sz="1400" baseline="-25000" dirty="0">
                  <a:latin typeface="Times New Roman"/>
                  <a:cs typeface="Times New Roman"/>
                </a:rPr>
                <a:t>3</a:t>
              </a:r>
            </a:p>
          </p:txBody>
        </p:sp>
        <p:sp>
          <p:nvSpPr>
            <p:cNvPr id="66" name="Line 10">
              <a:extLst>
                <a:ext uri="{FF2B5EF4-FFF2-40B4-BE49-F238E27FC236}">
                  <a16:creationId xmlns:a16="http://schemas.microsoft.com/office/drawing/2014/main" id="{1578AA3A-F06E-C40B-5AE8-733E37B10623}"/>
                </a:ext>
              </a:extLst>
            </p:cNvPr>
            <p:cNvSpPr>
              <a:spLocks noChangeShapeType="1"/>
            </p:cNvSpPr>
            <p:nvPr/>
          </p:nvSpPr>
          <p:spPr bwMode="auto">
            <a:xfrm flipH="1">
              <a:off x="6520930" y="2015208"/>
              <a:ext cx="560599" cy="660394"/>
            </a:xfrm>
            <a:prstGeom prst="line">
              <a:avLst/>
            </a:prstGeom>
            <a:noFill/>
            <a:ln w="19050">
              <a:solidFill>
                <a:srgbClr val="CC0000"/>
              </a:solidFill>
              <a:prstDash val="sysDash"/>
              <a:round/>
              <a:headEnd/>
              <a:tailEnd type="triangle" w="lg" len="med"/>
            </a:ln>
          </p:spPr>
          <p:txBody>
            <a:bodyPr wrap="none" anchor="ctr">
              <a:prstTxWarp prst="textNoShape">
                <a:avLst/>
              </a:prstTxWarp>
            </a:bodyPr>
            <a:lstStyle/>
            <a:p>
              <a:endParaRPr lang="en-US" dirty="0"/>
            </a:p>
          </p:txBody>
        </p:sp>
      </p:grpSp>
      <p:grpSp>
        <p:nvGrpSpPr>
          <p:cNvPr id="67" name="Group 66">
            <a:extLst>
              <a:ext uri="{FF2B5EF4-FFF2-40B4-BE49-F238E27FC236}">
                <a16:creationId xmlns:a16="http://schemas.microsoft.com/office/drawing/2014/main" id="{F09B4E1D-BD0E-1777-086E-E49A55D44575}"/>
              </a:ext>
            </a:extLst>
          </p:cNvPr>
          <p:cNvGrpSpPr/>
          <p:nvPr/>
        </p:nvGrpSpPr>
        <p:grpSpPr>
          <a:xfrm>
            <a:off x="5661437" y="1881924"/>
            <a:ext cx="3050998" cy="3268270"/>
            <a:chOff x="5466393" y="1715859"/>
            <a:chExt cx="3050998" cy="3268270"/>
          </a:xfrm>
        </p:grpSpPr>
        <p:sp>
          <p:nvSpPr>
            <p:cNvPr id="68" name="Rectangle 12">
              <a:extLst>
                <a:ext uri="{FF2B5EF4-FFF2-40B4-BE49-F238E27FC236}">
                  <a16:creationId xmlns:a16="http://schemas.microsoft.com/office/drawing/2014/main" id="{E4C02A01-E028-C0EA-819D-7BD1F208D113}"/>
                </a:ext>
              </a:extLst>
            </p:cNvPr>
            <p:cNvSpPr>
              <a:spLocks noChangeArrowheads="1"/>
            </p:cNvSpPr>
            <p:nvPr/>
          </p:nvSpPr>
          <p:spPr bwMode="auto">
            <a:xfrm>
              <a:off x="5466393" y="4638521"/>
              <a:ext cx="693118"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(-1, -1)</a:t>
              </a:r>
            </a:p>
          </p:txBody>
        </p:sp>
        <p:sp>
          <p:nvSpPr>
            <p:cNvPr id="69" name="Rectangle 13">
              <a:extLst>
                <a:ext uri="{FF2B5EF4-FFF2-40B4-BE49-F238E27FC236}">
                  <a16:creationId xmlns:a16="http://schemas.microsoft.com/office/drawing/2014/main" id="{E0334913-014C-283A-1526-DCD0757991D7}"/>
                </a:ext>
              </a:extLst>
            </p:cNvPr>
            <p:cNvSpPr>
              <a:spLocks noChangeArrowheads="1"/>
            </p:cNvSpPr>
            <p:nvPr/>
          </p:nvSpPr>
          <p:spPr bwMode="auto">
            <a:xfrm>
              <a:off x="7943847" y="1715859"/>
              <a:ext cx="573544"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(1, 1)</a:t>
              </a:r>
            </a:p>
          </p:txBody>
        </p:sp>
        <p:sp>
          <p:nvSpPr>
            <p:cNvPr id="70" name="Rectangle 12">
              <a:extLst>
                <a:ext uri="{FF2B5EF4-FFF2-40B4-BE49-F238E27FC236}">
                  <a16:creationId xmlns:a16="http://schemas.microsoft.com/office/drawing/2014/main" id="{441578C6-0168-957A-EA9F-891AD845AEDD}"/>
                </a:ext>
              </a:extLst>
            </p:cNvPr>
            <p:cNvSpPr>
              <a:spLocks noChangeArrowheads="1"/>
            </p:cNvSpPr>
            <p:nvPr/>
          </p:nvSpPr>
          <p:spPr bwMode="auto">
            <a:xfrm>
              <a:off x="7884060" y="4676352"/>
              <a:ext cx="633331"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(1, -1)</a:t>
              </a:r>
            </a:p>
          </p:txBody>
        </p:sp>
        <p:sp>
          <p:nvSpPr>
            <p:cNvPr id="71" name="Rectangle 13">
              <a:extLst>
                <a:ext uri="{FF2B5EF4-FFF2-40B4-BE49-F238E27FC236}">
                  <a16:creationId xmlns:a16="http://schemas.microsoft.com/office/drawing/2014/main" id="{6F36FDFD-104C-3A13-3EF1-C718D70D55C5}"/>
                </a:ext>
              </a:extLst>
            </p:cNvPr>
            <p:cNvSpPr>
              <a:spLocks noChangeArrowheads="1"/>
            </p:cNvSpPr>
            <p:nvPr/>
          </p:nvSpPr>
          <p:spPr bwMode="auto">
            <a:xfrm>
              <a:off x="5554109" y="1715859"/>
              <a:ext cx="633331" cy="307777"/>
            </a:xfrm>
            <a:prstGeom prst="rect">
              <a:avLst/>
            </a:prstGeom>
            <a:noFill/>
            <a:ln w="9525">
              <a:noFill/>
              <a:miter lim="800000"/>
              <a:headEnd/>
              <a:tailEnd type="none" w="sm" len="sm"/>
            </a:ln>
          </p:spPr>
          <p:txBody>
            <a:bodyPr wrap="none">
              <a:prstTxWarp prst="textNoShape">
                <a:avLst/>
              </a:prstTxWarp>
              <a:spAutoFit/>
            </a:bodyPr>
            <a:lstStyle/>
            <a:p>
              <a:r>
                <a:rPr lang="en-US" sz="1400" dirty="0">
                  <a:latin typeface="Times New Roman"/>
                  <a:cs typeface="Times New Roman"/>
                </a:rPr>
                <a:t>(-1, 1)</a:t>
              </a:r>
            </a:p>
          </p:txBody>
        </p:sp>
      </p:grpSp>
      <p:sp>
        <p:nvSpPr>
          <p:cNvPr id="2" name="TextBox 1">
            <a:extLst>
              <a:ext uri="{FF2B5EF4-FFF2-40B4-BE49-F238E27FC236}">
                <a16:creationId xmlns:a16="http://schemas.microsoft.com/office/drawing/2014/main" id="{10034AB1-9CBB-8508-29F2-8CD500F6E65E}"/>
              </a:ext>
            </a:extLst>
          </p:cNvPr>
          <p:cNvSpPr txBox="1"/>
          <p:nvPr/>
        </p:nvSpPr>
        <p:spPr>
          <a:xfrm>
            <a:off x="536660" y="830142"/>
            <a:ext cx="4572000" cy="338554"/>
          </a:xfrm>
          <a:prstGeom prst="rect">
            <a:avLst/>
          </a:prstGeom>
          <a:noFill/>
        </p:spPr>
        <p:txBody>
          <a:bodyPr wrap="square">
            <a:spAutoFit/>
          </a:bodyPr>
          <a:lstStyle/>
          <a:p>
            <a:pPr marL="114300" lvl="1" indent="0">
              <a:lnSpc>
                <a:spcPct val="100000"/>
              </a:lnSpc>
              <a:spcBef>
                <a:spcPts val="1200"/>
              </a:spcBef>
              <a:buNone/>
            </a:pPr>
            <a:r>
              <a:rPr kumimoji="0" lang="en-US" sz="1600" dirty="0">
                <a:solidFill>
                  <a:srgbClr val="000000"/>
                </a:solidFill>
                <a:latin typeface="Times New Roman"/>
                <a:cs typeface="Times New Roman"/>
              </a:rPr>
              <a:t>Implementation</a:t>
            </a:r>
          </a:p>
        </p:txBody>
      </p:sp>
    </p:spTree>
    <p:extLst>
      <p:ext uri="{BB962C8B-B14F-4D97-AF65-F5344CB8AC3E}">
        <p14:creationId xmlns:p14="http://schemas.microsoft.com/office/powerpoint/2010/main" val="2553161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2"/>
          <p:cNvSpPr>
            <a:spLocks noGrp="1" noChangeArrowheads="1"/>
          </p:cNvSpPr>
          <p:nvPr>
            <p:ph type="title"/>
          </p:nvPr>
        </p:nvSpPr>
        <p:spPr/>
        <p:txBody>
          <a:bodyPr/>
          <a:lstStyle/>
          <a:p>
            <a:r>
              <a:rPr kumimoji="0" lang="en-US" dirty="0"/>
              <a:t>Bouncing balls</a:t>
            </a:r>
          </a:p>
        </p:txBody>
      </p:sp>
      <p:sp>
        <p:nvSpPr>
          <p:cNvPr id="78852" name="Rectangle 3"/>
          <p:cNvSpPr>
            <a:spLocks noGrp="1" noChangeArrowheads="1"/>
          </p:cNvSpPr>
          <p:nvPr>
            <p:ph type="body" idx="1"/>
          </p:nvPr>
        </p:nvSpPr>
        <p:spPr>
          <a:xfrm>
            <a:off x="654025" y="1291900"/>
            <a:ext cx="7924800" cy="1360148"/>
          </a:xfrm>
        </p:spPr>
        <p:txBody>
          <a:bodyPr/>
          <a:lstStyle/>
          <a:p>
            <a:pPr marL="0" indent="0">
              <a:lnSpc>
                <a:spcPct val="100000"/>
              </a:lnSpc>
              <a:spcBef>
                <a:spcPts val="3600"/>
              </a:spcBef>
              <a:buClrTx/>
              <a:buSzPct val="113000"/>
              <a:tabLst>
                <a:tab pos="265113" algn="l"/>
              </a:tabLst>
            </a:pPr>
            <a:r>
              <a:rPr kumimoji="0" lang="en-US" sz="1600" dirty="0">
                <a:solidFill>
                  <a:srgbClr val="000000"/>
                </a:solidFill>
                <a:latin typeface="Times New Roman"/>
                <a:cs typeface="Times New Roman"/>
              </a:rPr>
              <a:t>Instead of drawing a boring sphere, draw some image:</a:t>
            </a:r>
          </a:p>
          <a:p>
            <a:pPr marL="0" indent="0">
              <a:lnSpc>
                <a:spcPct val="100000"/>
              </a:lnSpc>
              <a:spcBef>
                <a:spcPts val="4800"/>
              </a:spcBef>
              <a:buClrTx/>
              <a:buSzPct val="113000"/>
              <a:tabLst>
                <a:tab pos="265113" algn="l"/>
              </a:tabLst>
            </a:pPr>
            <a:r>
              <a:rPr kumimoji="0" lang="en-US" sz="1600" dirty="0">
                <a:solidFill>
                  <a:srgbClr val="000000"/>
                </a:solidFill>
                <a:latin typeface="Times New Roman"/>
                <a:cs typeface="Times New Roman"/>
              </a:rPr>
              <a:t>When hitting a wall, make a sound effect:</a:t>
            </a:r>
          </a:p>
        </p:txBody>
      </p:sp>
      <p:grpSp>
        <p:nvGrpSpPr>
          <p:cNvPr id="5" name="Group 4"/>
          <p:cNvGrpSpPr/>
          <p:nvPr/>
        </p:nvGrpSpPr>
        <p:grpSpPr>
          <a:xfrm>
            <a:off x="5165466" y="1220223"/>
            <a:ext cx="954107" cy="751397"/>
            <a:chOff x="4967356" y="2068734"/>
            <a:chExt cx="954107" cy="751397"/>
          </a:xfrm>
        </p:grpSpPr>
        <p:sp>
          <p:nvSpPr>
            <p:cNvPr id="10" name="TextBox 9"/>
            <p:cNvSpPr txBox="1"/>
            <p:nvPr/>
          </p:nvSpPr>
          <p:spPr>
            <a:xfrm>
              <a:off x="4967356" y="2543132"/>
              <a:ext cx="954107" cy="276999"/>
            </a:xfrm>
            <a:prstGeom prst="rect">
              <a:avLst/>
            </a:prstGeom>
            <a:noFill/>
          </p:spPr>
          <p:txBody>
            <a:bodyPr wrap="none" rtlCol="0">
              <a:spAutoFit/>
            </a:bodyPr>
            <a:lstStyle/>
            <a:p>
              <a:r>
                <a:rPr lang="en-US" sz="1200" dirty="0">
                  <a:latin typeface="Consolas"/>
                  <a:cs typeface="Consolas"/>
                </a:rPr>
                <a:t>earth.gif</a:t>
              </a:r>
            </a:p>
          </p:txBody>
        </p:sp>
        <p:pic>
          <p:nvPicPr>
            <p:cNvPr id="3" name="Picture 2"/>
            <p:cNvPicPr>
              <a:picLocks noChangeAspect="1"/>
            </p:cNvPicPr>
            <p:nvPr/>
          </p:nvPicPr>
          <p:blipFill>
            <a:blip r:embed="rId7"/>
            <a:stretch>
              <a:fillRect/>
            </a:stretch>
          </p:blipFill>
          <p:spPr>
            <a:xfrm>
              <a:off x="5107949" y="2068734"/>
              <a:ext cx="535059" cy="535059"/>
            </a:xfrm>
            <a:prstGeom prst="rect">
              <a:avLst/>
            </a:prstGeom>
          </p:spPr>
        </p:pic>
      </p:grpSp>
      <p:pic>
        <p:nvPicPr>
          <p:cNvPr id="19" name="laser.wav">
            <a:hlinkClick r:id="" action="ppaction://media"/>
          </p:cNvPr>
          <p:cNvPicPr>
            <a:picLocks noRot="1"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54874" y="2153022"/>
            <a:ext cx="374723" cy="374723"/>
          </a:xfrm>
          <a:prstGeom prst="rect">
            <a:avLst/>
          </a:prstGeom>
        </p:spPr>
      </p:pic>
      <p:sp>
        <p:nvSpPr>
          <p:cNvPr id="20" name="TextBox 19"/>
          <p:cNvSpPr txBox="1"/>
          <p:nvPr/>
        </p:nvSpPr>
        <p:spPr>
          <a:xfrm>
            <a:off x="4043046" y="2553385"/>
            <a:ext cx="954107" cy="276999"/>
          </a:xfrm>
          <a:prstGeom prst="rect">
            <a:avLst/>
          </a:prstGeom>
          <a:noFill/>
        </p:spPr>
        <p:txBody>
          <a:bodyPr wrap="none" rtlCol="0">
            <a:spAutoFit/>
          </a:bodyPr>
          <a:lstStyle>
            <a:defPPr>
              <a:defRPr lang="en-US"/>
            </a:defPPr>
            <a:lvl1pPr>
              <a:defRPr sz="1600">
                <a:latin typeface="Consolas"/>
                <a:cs typeface="Consolas"/>
              </a:defRPr>
            </a:lvl1pPr>
          </a:lstStyle>
          <a:p>
            <a:r>
              <a:rPr lang="en-US" sz="1200" dirty="0"/>
              <a:t>laser.wav</a:t>
            </a:r>
          </a:p>
        </p:txBody>
      </p:sp>
      <p:pic>
        <p:nvPicPr>
          <p:cNvPr id="24" name="pop.wav">
            <a:hlinkClick r:id="" action="ppaction://media"/>
          </p:cNvPr>
          <p:cNvPicPr>
            <a:picLocks noRot="1"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5642520" y="2139060"/>
            <a:ext cx="374723" cy="374723"/>
          </a:xfrm>
          <a:prstGeom prst="rect">
            <a:avLst/>
          </a:prstGeom>
        </p:spPr>
      </p:pic>
      <p:sp>
        <p:nvSpPr>
          <p:cNvPr id="25" name="TextBox 24"/>
          <p:cNvSpPr txBox="1"/>
          <p:nvPr/>
        </p:nvSpPr>
        <p:spPr>
          <a:xfrm>
            <a:off x="5494721" y="2545102"/>
            <a:ext cx="787395" cy="276999"/>
          </a:xfrm>
          <a:prstGeom prst="rect">
            <a:avLst/>
          </a:prstGeom>
          <a:noFill/>
        </p:spPr>
        <p:txBody>
          <a:bodyPr wrap="none" rtlCol="0">
            <a:spAutoFit/>
          </a:bodyPr>
          <a:lstStyle>
            <a:defPPr>
              <a:defRPr lang="en-US"/>
            </a:defPPr>
            <a:lvl1pPr>
              <a:defRPr sz="1600">
                <a:latin typeface="Consolas"/>
                <a:cs typeface="Consolas"/>
              </a:defRPr>
            </a:lvl1pPr>
          </a:lstStyle>
          <a:p>
            <a:r>
              <a:rPr lang="en-US" sz="1200" dirty="0"/>
              <a:t>pop.wav</a:t>
            </a:r>
          </a:p>
        </p:txBody>
      </p:sp>
      <p:grpSp>
        <p:nvGrpSpPr>
          <p:cNvPr id="15" name="Group 14">
            <a:extLst>
              <a:ext uri="{FF2B5EF4-FFF2-40B4-BE49-F238E27FC236}">
                <a16:creationId xmlns:a16="http://schemas.microsoft.com/office/drawing/2014/main" id="{3B347792-7341-8B46-96AB-8C3718E1D12D}"/>
              </a:ext>
            </a:extLst>
          </p:cNvPr>
          <p:cNvGrpSpPr/>
          <p:nvPr/>
        </p:nvGrpSpPr>
        <p:grpSpPr>
          <a:xfrm>
            <a:off x="654025" y="2863011"/>
            <a:ext cx="7924800" cy="1423137"/>
            <a:chOff x="485860" y="3076127"/>
            <a:chExt cx="7924800" cy="1423137"/>
          </a:xfrm>
        </p:grpSpPr>
        <p:sp>
          <p:nvSpPr>
            <p:cNvPr id="16" name="Rectangle 10">
              <a:extLst>
                <a:ext uri="{FF2B5EF4-FFF2-40B4-BE49-F238E27FC236}">
                  <a16:creationId xmlns:a16="http://schemas.microsoft.com/office/drawing/2014/main" id="{4D2CB72A-9BDA-704F-96D6-87CA19FC722D}"/>
                </a:ext>
              </a:extLst>
            </p:cNvPr>
            <p:cNvSpPr>
              <a:spLocks noChangeArrowheads="1"/>
            </p:cNvSpPr>
            <p:nvPr/>
          </p:nvSpPr>
          <p:spPr bwMode="auto">
            <a:xfrm>
              <a:off x="609600" y="3570235"/>
              <a:ext cx="5686097" cy="929029"/>
            </a:xfrm>
            <a:prstGeom prst="rect">
              <a:avLst/>
            </a:prstGeom>
            <a:solidFill>
              <a:schemeClr val="bg1"/>
            </a:solidFill>
            <a:ln w="15875">
              <a:solidFill>
                <a:schemeClr val="bg1">
                  <a:lumMod val="75000"/>
                </a:schemeClr>
              </a:solidFill>
              <a:miter lim="800000"/>
              <a:headEnd/>
              <a:tailEnd/>
            </a:ln>
            <a:effectLst>
              <a:outerShdw blurRad="50800" dist="38100" dir="2700000" algn="tl" rotWithShape="0">
                <a:srgbClr val="000000">
                  <a:alpha val="43000"/>
                </a:srgbClr>
              </a:outerShdw>
            </a:effectLst>
          </p:spPr>
          <p:txBody>
            <a:bodyPr lIns="182880" tIns="91440" rIns="0" bIns="91440" anchor="ctr" anchorCtr="0">
              <a:prstTxWarp prst="textNoShape">
                <a:avLst/>
              </a:prstTxWarp>
              <a:noAutofit/>
            </a:bodyPr>
            <a:lstStyle/>
            <a:p>
              <a:pPr>
                <a:lnSpc>
                  <a:spcPct val="70000"/>
                </a:lnSpc>
                <a:spcBef>
                  <a:spcPct val="50000"/>
                </a:spcBef>
              </a:pPr>
              <a:r>
                <a:rPr lang="en-US" sz="1100" dirty="0">
                  <a:solidFill>
                    <a:srgbClr val="000000"/>
                  </a:solidFill>
                  <a:latin typeface="Consolas"/>
                  <a:ea typeface="Consolas"/>
                  <a:cs typeface="Consolas"/>
                </a:rPr>
                <a:t>StdDraw.picture(x, y, "earth.gif");   </a:t>
              </a:r>
              <a:r>
                <a:rPr lang="en-US" sz="1200" dirty="0">
                  <a:solidFill>
                    <a:srgbClr val="006600"/>
                  </a:solidFill>
                  <a:latin typeface="Times New Roman" panose="02020603050405020304" pitchFamily="18" charset="0"/>
                  <a:ea typeface="Consolas"/>
                  <a:cs typeface="Times New Roman" panose="02020603050405020304" pitchFamily="18" charset="0"/>
                </a:rPr>
                <a:t>// Draws the image at location (x, y)</a:t>
              </a:r>
            </a:p>
            <a:p>
              <a:pPr>
                <a:lnSpc>
                  <a:spcPct val="70000"/>
                </a:lnSpc>
                <a:spcBef>
                  <a:spcPct val="50000"/>
                </a:spcBef>
              </a:pPr>
              <a:endParaRPr lang="en-US" sz="1100" dirty="0">
                <a:solidFill>
                  <a:srgbClr val="000000"/>
                </a:solidFill>
                <a:latin typeface="Consolas"/>
                <a:ea typeface="Consolas"/>
                <a:cs typeface="Consolas"/>
              </a:endParaRPr>
            </a:p>
            <a:p>
              <a:pPr>
                <a:lnSpc>
                  <a:spcPct val="70000"/>
                </a:lnSpc>
                <a:spcBef>
                  <a:spcPct val="50000"/>
                </a:spcBef>
              </a:pPr>
              <a:r>
                <a:rPr lang="en-US" sz="1100" dirty="0">
                  <a:solidFill>
                    <a:srgbClr val="000000"/>
                  </a:solidFill>
                  <a:latin typeface="Consolas"/>
                  <a:ea typeface="Consolas"/>
                  <a:cs typeface="Consolas"/>
                </a:rPr>
                <a:t>StdAudio.play("laser.wav");           </a:t>
              </a:r>
              <a:r>
                <a:rPr lang="en-US" sz="1200" dirty="0">
                  <a:solidFill>
                    <a:srgbClr val="006600"/>
                  </a:solidFill>
                  <a:latin typeface="Times New Roman" panose="02020603050405020304" pitchFamily="18" charset="0"/>
                  <a:ea typeface="Consolas"/>
                  <a:cs typeface="Times New Roman" panose="02020603050405020304" pitchFamily="18" charset="0"/>
                </a:rPr>
                <a:t>// Makes sounds</a:t>
              </a:r>
              <a:endParaRPr lang="en-US" sz="1100" dirty="0">
                <a:solidFill>
                  <a:srgbClr val="006600"/>
                </a:solidFill>
                <a:latin typeface="Times New Roman" panose="02020603050405020304" pitchFamily="18" charset="0"/>
                <a:ea typeface="Consolas"/>
                <a:cs typeface="Times New Roman" panose="02020603050405020304" pitchFamily="18" charset="0"/>
              </a:endParaRPr>
            </a:p>
          </p:txBody>
        </p:sp>
        <p:sp>
          <p:nvSpPr>
            <p:cNvPr id="18" name="Rectangle 3">
              <a:extLst>
                <a:ext uri="{FF2B5EF4-FFF2-40B4-BE49-F238E27FC236}">
                  <a16:creationId xmlns:a16="http://schemas.microsoft.com/office/drawing/2014/main" id="{7DC8FCA4-AF19-994F-B480-634E9B57B45B}"/>
                </a:ext>
              </a:extLst>
            </p:cNvPr>
            <p:cNvSpPr txBox="1">
              <a:spLocks noChangeArrowheads="1"/>
            </p:cNvSpPr>
            <p:nvPr/>
          </p:nvSpPr>
          <p:spPr bwMode="auto">
            <a:xfrm>
              <a:off x="485860" y="3076127"/>
              <a:ext cx="7924800" cy="42243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sz="2000" dirty="0">
                  <a:solidFill>
                    <a:srgbClr val="000000"/>
                  </a:solidFill>
                  <a:latin typeface="Times New Roman"/>
                  <a:cs typeface="Times New Roman"/>
                </a:rPr>
                <a:t>Implementation:</a:t>
              </a:r>
              <a:endParaRPr kumimoji="0" lang="en-US" dirty="0">
                <a:solidFill>
                  <a:srgbClr val="000000"/>
                </a:solidFill>
                <a:latin typeface="Times New Roman"/>
                <a:cs typeface="Times New Roman"/>
              </a:endParaRPr>
            </a:p>
          </p:txBody>
        </p:sp>
      </p:grpSp>
      <p:sp>
        <p:nvSpPr>
          <p:cNvPr id="17" name="TextBox 16">
            <a:extLst>
              <a:ext uri="{FF2B5EF4-FFF2-40B4-BE49-F238E27FC236}">
                <a16:creationId xmlns:a16="http://schemas.microsoft.com/office/drawing/2014/main" id="{593BAB9A-D052-C44D-A169-C7D2F4C85145}"/>
              </a:ext>
            </a:extLst>
          </p:cNvPr>
          <p:cNvSpPr txBox="1"/>
          <p:nvPr/>
        </p:nvSpPr>
        <p:spPr>
          <a:xfrm>
            <a:off x="521543" y="752515"/>
            <a:ext cx="4572000" cy="369332"/>
          </a:xfrm>
          <a:prstGeom prst="rect">
            <a:avLst/>
          </a:prstGeom>
          <a:noFill/>
        </p:spPr>
        <p:txBody>
          <a:bodyPr wrap="square">
            <a:spAutoFit/>
          </a:bodyPr>
          <a:lstStyle/>
          <a:p>
            <a:pPr marL="114300" lvl="1" indent="0">
              <a:lnSpc>
                <a:spcPct val="100000"/>
              </a:lnSpc>
              <a:spcBef>
                <a:spcPts val="1200"/>
              </a:spcBef>
              <a:buNone/>
            </a:pPr>
            <a:r>
              <a:rPr kumimoji="0" lang="en-US" dirty="0">
                <a:solidFill>
                  <a:srgbClr val="000000"/>
                </a:solidFill>
                <a:latin typeface="Times New Roman"/>
                <a:cs typeface="Times New Roman"/>
              </a:rPr>
              <a:t>Special effects:</a:t>
            </a:r>
          </a:p>
        </p:txBody>
      </p:sp>
    </p:spTree>
    <p:extLst>
      <p:ext uri="{BB962C8B-B14F-4D97-AF65-F5344CB8AC3E}">
        <p14:creationId xmlns:p14="http://schemas.microsoft.com/office/powerpoint/2010/main" val="1463262984"/>
      </p:ext>
    </p:extLst>
  </p:cSld>
  <p:clrMapOvr>
    <a:masterClrMapping/>
  </p:clrMapOvr>
  <p:timing>
    <p:tnLst>
      <p:par>
        <p:cTn id="1" dur="indefinite" restart="never" nodeType="tmRoot">
          <p:childTnLst>
            <p:audio>
              <p:cMediaNode>
                <p:cTn id="2" fill="hold" display="0">
                  <p:stCondLst>
                    <p:cond delay="indefinite"/>
                  </p:stCondLst>
                  <p:endCondLst>
                    <p:cond evt="onNext" delay="0">
                      <p:tgtEl>
                        <p:sldTgt/>
                      </p:tgtEl>
                    </p:cond>
                    <p:cond evt="onPrev" delay="0">
                      <p:tgtEl>
                        <p:sldTgt/>
                      </p:tgtEl>
                    </p:cond>
                    <p:cond evt="onStopAudio" delay="0">
                      <p:tgtEl>
                        <p:sldTgt/>
                      </p:tgtEl>
                    </p:cond>
                  </p:endCondLst>
                </p:cTn>
                <p:tgtEl>
                  <p:spTgt spid="19"/>
                </p:tgtEl>
              </p:cMediaNode>
            </p:audio>
            <p:audio>
              <p:cMediaNode vol="100000">
                <p:cTn id="3" fill="hold" display="0">
                  <p:stCondLst>
                    <p:cond delay="indefinite"/>
                  </p:stCondLst>
                  <p:endCondLst>
                    <p:cond evt="onNext" delay="0">
                      <p:tgtEl>
                        <p:sldTgt/>
                      </p:tgtEl>
                    </p:cond>
                    <p:cond evt="onPrev" delay="0">
                      <p:tgtEl>
                        <p:sldTgt/>
                      </p:tgtEl>
                    </p:cond>
                    <p:cond evt="onStopAudio" delay="0">
                      <p:tgtEl>
                        <p:sldTgt/>
                      </p:tgtEl>
                    </p:cond>
                  </p:endCondLst>
                </p:cTn>
                <p:tgtEl>
                  <p:spTgt spid="2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792078" y="965619"/>
            <a:ext cx="5889599" cy="3878180"/>
          </a:xfrm>
        </p:spPr>
        <p:txBody>
          <a:bodyPr>
            <a:noAutofit/>
          </a:bodyPr>
          <a:lstStyle/>
          <a:p>
            <a:pPr marL="365125" indent="-274638">
              <a:lnSpc>
                <a:spcPct val="100000"/>
              </a:lnSpc>
              <a:spcBef>
                <a:spcPts val="1800"/>
              </a:spcBef>
              <a:buClrTx/>
              <a:buSzPct val="100000"/>
              <a:buFont typeface="Arial" charset="0"/>
              <a:buChar char="•"/>
            </a:pPr>
            <a:r>
              <a:rPr lang="en-US" sz="2400" dirty="0">
                <a:solidFill>
                  <a:schemeClr val="tx1"/>
                </a:solidFill>
                <a:latin typeface="Times New Roman"/>
                <a:cs typeface="Times New Roman"/>
              </a:rPr>
              <a:t>Text</a:t>
            </a:r>
          </a:p>
          <a:p>
            <a:pPr marL="365125" indent="-274638">
              <a:lnSpc>
                <a:spcPct val="100000"/>
              </a:lnSpc>
              <a:spcBef>
                <a:spcPts val="1800"/>
              </a:spcBef>
              <a:buClrTx/>
              <a:buSzPct val="100000"/>
              <a:buFont typeface="Arial" charset="0"/>
              <a:buChar char="•"/>
            </a:pPr>
            <a:r>
              <a:rPr lang="en-US" sz="2400" dirty="0">
                <a:solidFill>
                  <a:schemeClr val="tx1"/>
                </a:solidFill>
                <a:latin typeface="Times New Roman"/>
                <a:cs typeface="Times New Roman"/>
              </a:rPr>
              <a:t>Graphics</a:t>
            </a:r>
          </a:p>
          <a:p>
            <a:pPr marL="365125" indent="-274638">
              <a:lnSpc>
                <a:spcPct val="100000"/>
              </a:lnSpc>
              <a:spcBef>
                <a:spcPts val="2400"/>
              </a:spcBef>
              <a:buClrTx/>
              <a:buSzPct val="100000"/>
              <a:buFont typeface="Arial"/>
              <a:buChar char="•"/>
            </a:pPr>
            <a:r>
              <a:rPr lang="en-US" sz="2400" dirty="0">
                <a:solidFill>
                  <a:schemeClr val="tx1"/>
                </a:solidFill>
                <a:latin typeface="Times New Roman"/>
                <a:cs typeface="Times New Roman"/>
              </a:rPr>
              <a:t>Animation</a:t>
            </a:r>
          </a:p>
          <a:p>
            <a:pPr marL="365125" indent="-274638">
              <a:lnSpc>
                <a:spcPct val="100000"/>
              </a:lnSpc>
              <a:spcBef>
                <a:spcPts val="2400"/>
              </a:spcBef>
              <a:buClrTx/>
              <a:buSzPct val="100000"/>
              <a:buFont typeface="Arial"/>
              <a:buChar char="•"/>
            </a:pPr>
            <a:r>
              <a:rPr lang="en-US" sz="2400" dirty="0">
                <a:solidFill>
                  <a:schemeClr val="tx1"/>
                </a:solidFill>
                <a:latin typeface="Times New Roman"/>
                <a:cs typeface="Times New Roman"/>
              </a:rPr>
              <a:t>Audio</a:t>
            </a:r>
            <a:endParaRPr lang="en-US" sz="2400" dirty="0">
              <a:solidFill>
                <a:schemeClr val="tx1"/>
              </a:solidFill>
            </a:endParaRPr>
          </a:p>
          <a:p>
            <a:pPr>
              <a:lnSpc>
                <a:spcPct val="100000"/>
              </a:lnSpc>
              <a:spcBef>
                <a:spcPts val="2400"/>
              </a:spcBef>
            </a:pPr>
            <a:endParaRPr lang="en-US" sz="2400" dirty="0"/>
          </a:p>
          <a:p>
            <a:pPr marL="0" indent="0">
              <a:lnSpc>
                <a:spcPct val="100000"/>
              </a:lnSpc>
              <a:spcBef>
                <a:spcPts val="2400"/>
              </a:spcBef>
              <a:buNone/>
            </a:pPr>
            <a:endParaRPr lang="en-US" sz="2400" dirty="0"/>
          </a:p>
          <a:p>
            <a:pPr>
              <a:lnSpc>
                <a:spcPct val="100000"/>
              </a:lnSpc>
              <a:spcBef>
                <a:spcPts val="2400"/>
              </a:spcBef>
            </a:pPr>
            <a:endParaRPr lang="en-US" sz="2400" dirty="0"/>
          </a:p>
        </p:txBody>
      </p:sp>
      <p:sp>
        <p:nvSpPr>
          <p:cNvPr id="3" name="Right Arrow 2"/>
          <p:cNvSpPr/>
          <p:nvPr/>
        </p:nvSpPr>
        <p:spPr bwMode="auto">
          <a:xfrm>
            <a:off x="693503" y="1606087"/>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4" name="Picture 53">
            <a:extLst>
              <a:ext uri="{FF2B5EF4-FFF2-40B4-BE49-F238E27FC236}">
                <a16:creationId xmlns:a16="http://schemas.microsoft.com/office/drawing/2014/main" id="{EF8E1C5A-3DCF-B857-F970-DBEEBD5DC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8293" y="1079819"/>
            <a:ext cx="3780273" cy="37802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001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Rectangle 2"/>
          <p:cNvSpPr>
            <a:spLocks noGrp="1" noChangeArrowheads="1"/>
          </p:cNvSpPr>
          <p:nvPr>
            <p:ph type="title"/>
          </p:nvPr>
        </p:nvSpPr>
        <p:spPr/>
        <p:txBody>
          <a:bodyPr/>
          <a:lstStyle/>
          <a:p>
            <a:r>
              <a:rPr lang="en-US" dirty="0"/>
              <a:t>Bouncing balls</a:t>
            </a:r>
          </a:p>
        </p:txBody>
      </p:sp>
      <p:pic>
        <p:nvPicPr>
          <p:cNvPr id="6" name="DelxueBouncingBal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46730" y="1262126"/>
            <a:ext cx="4678464" cy="4678464"/>
          </a:xfrm>
          <a:prstGeom prst="rect">
            <a:avLst/>
          </a:prstGeom>
        </p:spPr>
      </p:pic>
      <p:sp>
        <p:nvSpPr>
          <p:cNvPr id="4" name="TextBox 3">
            <a:extLst>
              <a:ext uri="{FF2B5EF4-FFF2-40B4-BE49-F238E27FC236}">
                <a16:creationId xmlns:a16="http://schemas.microsoft.com/office/drawing/2014/main" id="{760CBE6F-F2B4-5B40-A1DC-3B71B919AFAA}"/>
              </a:ext>
            </a:extLst>
          </p:cNvPr>
          <p:cNvSpPr txBox="1"/>
          <p:nvPr/>
        </p:nvSpPr>
        <p:spPr>
          <a:xfrm>
            <a:off x="521543" y="752515"/>
            <a:ext cx="4572000" cy="369332"/>
          </a:xfrm>
          <a:prstGeom prst="rect">
            <a:avLst/>
          </a:prstGeom>
          <a:noFill/>
        </p:spPr>
        <p:txBody>
          <a:bodyPr wrap="square">
            <a:spAutoFit/>
          </a:bodyPr>
          <a:lstStyle/>
          <a:p>
            <a:pPr marL="114300" lvl="1" indent="0">
              <a:lnSpc>
                <a:spcPct val="100000"/>
              </a:lnSpc>
              <a:spcBef>
                <a:spcPts val="1200"/>
              </a:spcBef>
              <a:buNone/>
            </a:pPr>
            <a:r>
              <a:rPr kumimoji="0" lang="en-US" dirty="0">
                <a:solidFill>
                  <a:srgbClr val="000000"/>
                </a:solidFill>
                <a:latin typeface="Times New Roman"/>
                <a:cs typeface="Times New Roman"/>
              </a:rPr>
              <a:t>Special effects</a:t>
            </a:r>
          </a:p>
        </p:txBody>
      </p:sp>
    </p:spTree>
    <p:extLst>
      <p:ext uri="{BB962C8B-B14F-4D97-AF65-F5344CB8AC3E}">
        <p14:creationId xmlns:p14="http://schemas.microsoft.com/office/powerpoint/2010/main" val="15396179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BDE6C9-7D23-CB7F-FC71-26E719451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4FDA16-1FB5-116C-3656-8A22965843EB}"/>
              </a:ext>
            </a:extLst>
          </p:cNvPr>
          <p:cNvSpPr>
            <a:spLocks noGrp="1"/>
          </p:cNvSpPr>
          <p:nvPr>
            <p:ph type="title"/>
          </p:nvPr>
        </p:nvSpPr>
        <p:spPr/>
        <p:txBody>
          <a:bodyPr/>
          <a:lstStyle/>
          <a:p>
            <a:r>
              <a:rPr lang="en-US" dirty="0"/>
              <a:t>Lecture plan</a:t>
            </a:r>
          </a:p>
        </p:txBody>
      </p:sp>
      <p:sp>
        <p:nvSpPr>
          <p:cNvPr id="5" name="Content Placeholder 2">
            <a:extLst>
              <a:ext uri="{FF2B5EF4-FFF2-40B4-BE49-F238E27FC236}">
                <a16:creationId xmlns:a16="http://schemas.microsoft.com/office/drawing/2014/main" id="{3C108EF1-9CFB-E22E-FDA8-BC04010BFF7F}"/>
              </a:ext>
            </a:extLst>
          </p:cNvPr>
          <p:cNvSpPr>
            <a:spLocks noGrp="1"/>
          </p:cNvSpPr>
          <p:nvPr>
            <p:ph idx="1"/>
          </p:nvPr>
        </p:nvSpPr>
        <p:spPr>
          <a:xfrm>
            <a:off x="792078" y="965619"/>
            <a:ext cx="5889599" cy="3878180"/>
          </a:xfrm>
        </p:spPr>
        <p:txBody>
          <a:bodyPr>
            <a:noAutofit/>
          </a:bodyPr>
          <a:lstStyle/>
          <a:p>
            <a:pPr marL="365125" indent="-274638">
              <a:lnSpc>
                <a:spcPct val="100000"/>
              </a:lnSpc>
              <a:spcBef>
                <a:spcPts val="1800"/>
              </a:spcBef>
              <a:buClrTx/>
              <a:buSzPct val="100000"/>
              <a:buFont typeface="Arial" charset="0"/>
              <a:buChar char="•"/>
            </a:pPr>
            <a:r>
              <a:rPr lang="en-US" sz="2400" dirty="0">
                <a:solidFill>
                  <a:schemeClr val="tx1"/>
                </a:solidFill>
                <a:latin typeface="Times New Roman"/>
                <a:cs typeface="Times New Roman"/>
              </a:rPr>
              <a:t>Text</a:t>
            </a:r>
          </a:p>
          <a:p>
            <a:pPr marL="365125" indent="-274638">
              <a:lnSpc>
                <a:spcPct val="100000"/>
              </a:lnSpc>
              <a:spcBef>
                <a:spcPts val="1800"/>
              </a:spcBef>
              <a:buClrTx/>
              <a:buSzPct val="100000"/>
              <a:buFont typeface="Arial" charset="0"/>
              <a:buChar char="•"/>
            </a:pPr>
            <a:r>
              <a:rPr lang="en-US" sz="2400" dirty="0">
                <a:solidFill>
                  <a:schemeClr val="tx1"/>
                </a:solidFill>
                <a:latin typeface="Times New Roman"/>
                <a:cs typeface="Times New Roman"/>
              </a:rPr>
              <a:t>Graphics</a:t>
            </a:r>
          </a:p>
          <a:p>
            <a:pPr marL="365125" indent="-274638">
              <a:lnSpc>
                <a:spcPct val="100000"/>
              </a:lnSpc>
              <a:spcBef>
                <a:spcPts val="2400"/>
              </a:spcBef>
              <a:buClrTx/>
              <a:buSzPct val="100000"/>
              <a:buFont typeface="Arial"/>
              <a:buChar char="•"/>
            </a:pPr>
            <a:r>
              <a:rPr lang="en-US" sz="2400" dirty="0">
                <a:solidFill>
                  <a:schemeClr val="tx1"/>
                </a:solidFill>
                <a:latin typeface="Times New Roman"/>
                <a:cs typeface="Times New Roman"/>
              </a:rPr>
              <a:t>Animation</a:t>
            </a:r>
          </a:p>
          <a:p>
            <a:pPr marL="365125" indent="-274638">
              <a:lnSpc>
                <a:spcPct val="100000"/>
              </a:lnSpc>
              <a:spcBef>
                <a:spcPts val="2400"/>
              </a:spcBef>
              <a:buClrTx/>
              <a:buSzPct val="100000"/>
              <a:buFont typeface="Arial"/>
              <a:buChar char="•"/>
            </a:pPr>
            <a:r>
              <a:rPr lang="en-US" sz="2400" dirty="0">
                <a:solidFill>
                  <a:schemeClr val="tx1"/>
                </a:solidFill>
                <a:latin typeface="Times New Roman"/>
                <a:cs typeface="Times New Roman"/>
              </a:rPr>
              <a:t>Audio</a:t>
            </a:r>
            <a:endParaRPr lang="en-US" sz="2400" dirty="0">
              <a:solidFill>
                <a:schemeClr val="tx1"/>
              </a:solidFill>
            </a:endParaRPr>
          </a:p>
          <a:p>
            <a:pPr>
              <a:lnSpc>
                <a:spcPct val="100000"/>
              </a:lnSpc>
              <a:spcBef>
                <a:spcPts val="2400"/>
              </a:spcBef>
            </a:pPr>
            <a:endParaRPr lang="en-US" sz="2400" dirty="0"/>
          </a:p>
          <a:p>
            <a:pPr marL="0" indent="0">
              <a:lnSpc>
                <a:spcPct val="100000"/>
              </a:lnSpc>
              <a:spcBef>
                <a:spcPts val="2400"/>
              </a:spcBef>
              <a:buNone/>
            </a:pPr>
            <a:endParaRPr lang="en-US" sz="2400" dirty="0"/>
          </a:p>
          <a:p>
            <a:pPr>
              <a:lnSpc>
                <a:spcPct val="100000"/>
              </a:lnSpc>
              <a:spcBef>
                <a:spcPts val="2400"/>
              </a:spcBef>
            </a:pPr>
            <a:endParaRPr lang="en-US" sz="2400" dirty="0"/>
          </a:p>
        </p:txBody>
      </p:sp>
      <p:sp>
        <p:nvSpPr>
          <p:cNvPr id="3" name="Right Arrow 2">
            <a:extLst>
              <a:ext uri="{FF2B5EF4-FFF2-40B4-BE49-F238E27FC236}">
                <a16:creationId xmlns:a16="http://schemas.microsoft.com/office/drawing/2014/main" id="{708530C0-FC32-59CD-FF85-FA70B2C2C74C}"/>
              </a:ext>
            </a:extLst>
          </p:cNvPr>
          <p:cNvSpPr/>
          <p:nvPr/>
        </p:nvSpPr>
        <p:spPr bwMode="auto">
          <a:xfrm>
            <a:off x="733256" y="2955509"/>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grpSp>
        <p:nvGrpSpPr>
          <p:cNvPr id="4" name="Group 3">
            <a:extLst>
              <a:ext uri="{FF2B5EF4-FFF2-40B4-BE49-F238E27FC236}">
                <a16:creationId xmlns:a16="http://schemas.microsoft.com/office/drawing/2014/main" id="{612C4F28-121E-B51C-A1D3-933A5709621A}"/>
              </a:ext>
            </a:extLst>
          </p:cNvPr>
          <p:cNvGrpSpPr/>
          <p:nvPr/>
        </p:nvGrpSpPr>
        <p:grpSpPr>
          <a:xfrm>
            <a:off x="3736877" y="2676137"/>
            <a:ext cx="3682483" cy="1719245"/>
            <a:chOff x="829367" y="2868651"/>
            <a:chExt cx="3682483" cy="1719245"/>
          </a:xfrm>
        </p:grpSpPr>
        <p:pic>
          <p:nvPicPr>
            <p:cNvPr id="7" name="Picture 6">
              <a:extLst>
                <a:ext uri="{FF2B5EF4-FFF2-40B4-BE49-F238E27FC236}">
                  <a16:creationId xmlns:a16="http://schemas.microsoft.com/office/drawing/2014/main" id="{2DECB2DB-648E-0661-37CA-EF44EAE75F49}"/>
                </a:ext>
              </a:extLst>
            </p:cNvPr>
            <p:cNvPicPr>
              <a:picLocks noChangeAspect="1"/>
            </p:cNvPicPr>
            <p:nvPr/>
          </p:nvPicPr>
          <p:blipFill rotWithShape="1">
            <a:blip r:embed="rId2"/>
            <a:srcRect l="13622" t="57087" r="39574" b="29409"/>
            <a:stretch/>
          </p:blipFill>
          <p:spPr>
            <a:xfrm>
              <a:off x="1985597" y="3500669"/>
              <a:ext cx="2526253" cy="435628"/>
            </a:xfrm>
            <a:prstGeom prst="rect">
              <a:avLst/>
            </a:prstGeom>
          </p:spPr>
        </p:pic>
        <p:pic>
          <p:nvPicPr>
            <p:cNvPr id="8" name="Picture 7">
              <a:extLst>
                <a:ext uri="{FF2B5EF4-FFF2-40B4-BE49-F238E27FC236}">
                  <a16:creationId xmlns:a16="http://schemas.microsoft.com/office/drawing/2014/main" id="{F68FC414-C7E9-8982-D134-C951623D160C}"/>
                </a:ext>
              </a:extLst>
            </p:cNvPr>
            <p:cNvPicPr>
              <a:picLocks noChangeAspect="1"/>
            </p:cNvPicPr>
            <p:nvPr/>
          </p:nvPicPr>
          <p:blipFill>
            <a:blip r:embed="rId3"/>
            <a:stretch>
              <a:fillRect/>
            </a:stretch>
          </p:blipFill>
          <p:spPr>
            <a:xfrm>
              <a:off x="829367" y="2868651"/>
              <a:ext cx="1145282" cy="1719245"/>
            </a:xfrm>
            <a:prstGeom prst="rect">
              <a:avLst/>
            </a:prstGeom>
          </p:spPr>
        </p:pic>
      </p:grpSp>
    </p:spTree>
    <p:extLst>
      <p:ext uri="{BB962C8B-B14F-4D97-AF65-F5344CB8AC3E}">
        <p14:creationId xmlns:p14="http://schemas.microsoft.com/office/powerpoint/2010/main" val="1291379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Sound crash course</a:t>
            </a:r>
          </a:p>
        </p:txBody>
      </p:sp>
      <p:pic>
        <p:nvPicPr>
          <p:cNvPr id="3" name="Picture 2"/>
          <p:cNvPicPr>
            <a:picLocks noChangeAspect="1"/>
          </p:cNvPicPr>
          <p:nvPr/>
        </p:nvPicPr>
        <p:blipFill>
          <a:blip r:embed="rId3"/>
          <a:stretch>
            <a:fillRect/>
          </a:stretch>
        </p:blipFill>
        <p:spPr>
          <a:xfrm>
            <a:off x="3222462" y="4295342"/>
            <a:ext cx="1934662" cy="1982313"/>
          </a:xfrm>
          <a:prstGeom prst="rect">
            <a:avLst/>
          </a:prstGeom>
        </p:spPr>
      </p:pic>
      <p:grpSp>
        <p:nvGrpSpPr>
          <p:cNvPr id="6" name="Group 5"/>
          <p:cNvGrpSpPr/>
          <p:nvPr/>
        </p:nvGrpSpPr>
        <p:grpSpPr>
          <a:xfrm>
            <a:off x="2475293" y="910915"/>
            <a:ext cx="3429000" cy="3189374"/>
            <a:chOff x="2475293" y="910915"/>
            <a:chExt cx="3429000" cy="3189374"/>
          </a:xfrm>
        </p:grpSpPr>
        <p:pic>
          <p:nvPicPr>
            <p:cNvPr id="12" name="Picture 11" descr="2000px-Pcm.svg.png"/>
            <p:cNvPicPr>
              <a:picLocks noChangeAspect="1"/>
            </p:cNvPicPr>
            <p:nvPr/>
          </p:nvPicPr>
          <p:blipFill>
            <a:blip r:embed="rId4"/>
            <a:srcRect l="6250"/>
            <a:stretch>
              <a:fillRect/>
            </a:stretch>
          </p:blipFill>
          <p:spPr>
            <a:xfrm>
              <a:off x="2475293" y="910915"/>
              <a:ext cx="3429000" cy="2743200"/>
            </a:xfrm>
            <a:prstGeom prst="rect">
              <a:avLst/>
            </a:prstGeom>
          </p:spPr>
        </p:pic>
        <p:sp>
          <p:nvSpPr>
            <p:cNvPr id="5" name="TextBox 4"/>
            <p:cNvSpPr txBox="1"/>
            <p:nvPr/>
          </p:nvSpPr>
          <p:spPr>
            <a:xfrm>
              <a:off x="3376789" y="3700179"/>
              <a:ext cx="2085690" cy="400110"/>
            </a:xfrm>
            <a:prstGeom prst="rect">
              <a:avLst/>
            </a:prstGeom>
            <a:noFill/>
          </p:spPr>
          <p:txBody>
            <a:bodyPr wrap="square" rtlCol="0">
              <a:spAutoFit/>
            </a:bodyPr>
            <a:lstStyle/>
            <a:p>
              <a:r>
                <a:rPr lang="en-US" sz="2000" dirty="0">
                  <a:latin typeface="Times New Roman" charset="0"/>
                  <a:ea typeface="Times New Roman" charset="0"/>
                  <a:cs typeface="Times New Roman" charset="0"/>
                </a:rPr>
                <a:t>sound = wave</a:t>
              </a:r>
            </a:p>
          </p:txBody>
        </p:sp>
      </p:grpSp>
      <p:pic>
        <p:nvPicPr>
          <p:cNvPr id="10" name="Picture 9">
            <a:extLst>
              <a:ext uri="{FF2B5EF4-FFF2-40B4-BE49-F238E27FC236}">
                <a16:creationId xmlns:a16="http://schemas.microsoft.com/office/drawing/2014/main" id="{11958FBA-6BC8-5EA5-6806-1CD93656F618}"/>
              </a:ext>
            </a:extLst>
          </p:cNvPr>
          <p:cNvPicPr>
            <a:picLocks noChangeAspect="1"/>
          </p:cNvPicPr>
          <p:nvPr/>
        </p:nvPicPr>
        <p:blipFill>
          <a:blip r:embed="rId5"/>
          <a:stretch>
            <a:fillRect/>
          </a:stretch>
        </p:blipFill>
        <p:spPr>
          <a:xfrm>
            <a:off x="6335964" y="1574825"/>
            <a:ext cx="2585207" cy="1577256"/>
          </a:xfrm>
          <a:prstGeom prst="rect">
            <a:avLst/>
          </a:prstGeom>
        </p:spPr>
      </p:pic>
    </p:spTree>
    <p:extLst>
      <p:ext uri="{BB962C8B-B14F-4D97-AF65-F5344CB8AC3E}">
        <p14:creationId xmlns:p14="http://schemas.microsoft.com/office/powerpoint/2010/main" val="3006541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Sound crash course</a:t>
            </a:r>
          </a:p>
        </p:txBody>
      </p:sp>
      <p:grpSp>
        <p:nvGrpSpPr>
          <p:cNvPr id="7" name="Group 6"/>
          <p:cNvGrpSpPr/>
          <p:nvPr/>
        </p:nvGrpSpPr>
        <p:grpSpPr>
          <a:xfrm>
            <a:off x="604480" y="677779"/>
            <a:ext cx="8219302" cy="3572422"/>
            <a:chOff x="604480" y="792079"/>
            <a:chExt cx="8219302" cy="3572422"/>
          </a:xfrm>
        </p:grpSpPr>
        <p:sp>
          <p:nvSpPr>
            <p:cNvPr id="24" name="Rectangle 3"/>
            <p:cNvSpPr txBox="1">
              <a:spLocks noChangeArrowheads="1"/>
            </p:cNvSpPr>
            <p:nvPr/>
          </p:nvSpPr>
          <p:spPr bwMode="auto">
            <a:xfrm>
              <a:off x="604480" y="792079"/>
              <a:ext cx="8219302" cy="9325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a:lnSpc>
                  <a:spcPct val="100000"/>
                </a:lnSpc>
                <a:spcBef>
                  <a:spcPts val="1200"/>
                </a:spcBef>
              </a:pPr>
              <a:r>
                <a:rPr kumimoji="0" lang="en-US" sz="2000" u="sng" dirty="0">
                  <a:solidFill>
                    <a:srgbClr val="000000"/>
                  </a:solidFill>
                  <a:latin typeface="Times New Roman"/>
                  <a:cs typeface="Times New Roman"/>
                </a:rPr>
                <a:t>Sound</a:t>
              </a:r>
              <a:endParaRPr kumimoji="0" lang="en-US" sz="2000" dirty="0">
                <a:solidFill>
                  <a:srgbClr val="000000"/>
                </a:solidFill>
                <a:latin typeface="Times New Roman"/>
                <a:cs typeface="Times New Roman"/>
              </a:endParaRPr>
            </a:p>
            <a:p>
              <a:pPr>
                <a:lnSpc>
                  <a:spcPct val="100000"/>
                </a:lnSpc>
                <a:spcBef>
                  <a:spcPts val="1200"/>
                </a:spcBef>
              </a:pPr>
              <a:r>
                <a:rPr kumimoji="0" lang="en-US" sz="1800" dirty="0">
                  <a:solidFill>
                    <a:srgbClr val="000000"/>
                  </a:solidFill>
                  <a:latin typeface="Times New Roman"/>
                  <a:cs typeface="Times New Roman"/>
                </a:rPr>
                <a:t>A perception in the brain caused by vibration of molecules in the eardrums</a:t>
              </a:r>
            </a:p>
          </p:txBody>
        </p:sp>
        <p:pic>
          <p:nvPicPr>
            <p:cNvPr id="3" name="Picture 2"/>
            <p:cNvPicPr>
              <a:picLocks noChangeAspect="1"/>
            </p:cNvPicPr>
            <p:nvPr/>
          </p:nvPicPr>
          <p:blipFill>
            <a:blip r:embed="rId3"/>
            <a:stretch>
              <a:fillRect/>
            </a:stretch>
          </p:blipFill>
          <p:spPr>
            <a:xfrm>
              <a:off x="1291819" y="2017132"/>
              <a:ext cx="5868420" cy="2347369"/>
            </a:xfrm>
            <a:prstGeom prst="rect">
              <a:avLst/>
            </a:prstGeom>
          </p:spPr>
        </p:pic>
        <p:sp>
          <p:nvSpPr>
            <p:cNvPr id="10" name="Rectangle 16"/>
            <p:cNvSpPr>
              <a:spLocks noChangeArrowheads="1"/>
            </p:cNvSpPr>
            <p:nvPr/>
          </p:nvSpPr>
          <p:spPr bwMode="auto">
            <a:xfrm>
              <a:off x="6169314" y="3190816"/>
              <a:ext cx="1155017" cy="338554"/>
            </a:xfrm>
            <a:prstGeom prst="rect">
              <a:avLst/>
            </a:prstGeom>
            <a:noFill/>
            <a:ln w="9525">
              <a:noFill/>
              <a:miter lim="800000"/>
              <a:headEnd/>
              <a:tailEnd type="none" w="sm" len="sm"/>
            </a:ln>
          </p:spPr>
          <p:txBody>
            <a:bodyPr wrap="square">
              <a:prstTxWarp prst="textNoShape">
                <a:avLst/>
              </a:prstTxWarp>
              <a:spAutoFit/>
            </a:bodyPr>
            <a:lstStyle/>
            <a:p>
              <a:r>
                <a:rPr lang="en-US" sz="1600" dirty="0">
                  <a:solidFill>
                    <a:srgbClr val="000000"/>
                  </a:solidFill>
                  <a:latin typeface="Times New Roman"/>
                  <a:cs typeface="Times New Roman"/>
                </a:rPr>
                <a:t>Note (</a:t>
              </a:r>
              <a:r>
                <a:rPr lang="he-IL" sz="1600" dirty="0">
                  <a:solidFill>
                    <a:srgbClr val="000000"/>
                  </a:solidFill>
                  <a:latin typeface="Times New Roman"/>
                  <a:cs typeface="Times New Roman"/>
                </a:rPr>
                <a:t>תו</a:t>
              </a:r>
              <a:r>
                <a:rPr lang="en-US" sz="1600" dirty="0">
                  <a:solidFill>
                    <a:srgbClr val="000000"/>
                  </a:solidFill>
                  <a:latin typeface="Times New Roman"/>
                  <a:cs typeface="Times New Roman"/>
                </a:rPr>
                <a:t>)</a:t>
              </a:r>
              <a:endParaRPr lang="en-US" sz="1200" dirty="0">
                <a:solidFill>
                  <a:srgbClr val="000000"/>
                </a:solidFill>
                <a:latin typeface="Times New Roman"/>
                <a:cs typeface="Times New Roman"/>
              </a:endParaRPr>
            </a:p>
          </p:txBody>
        </p:sp>
      </p:grpSp>
      <p:sp>
        <p:nvSpPr>
          <p:cNvPr id="13" name="Rectangle 3"/>
          <p:cNvSpPr txBox="1">
            <a:spLocks noChangeArrowheads="1"/>
          </p:cNvSpPr>
          <p:nvPr/>
        </p:nvSpPr>
        <p:spPr bwMode="auto">
          <a:xfrm>
            <a:off x="812892" y="4767708"/>
            <a:ext cx="6826273" cy="136184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a:lnSpc>
                <a:spcPct val="100000"/>
              </a:lnSpc>
              <a:spcBef>
                <a:spcPts val="1200"/>
              </a:spcBef>
            </a:pPr>
            <a:r>
              <a:rPr kumimoji="0" lang="en-US" sz="2000" u="sng" dirty="0">
                <a:solidFill>
                  <a:srgbClr val="000000"/>
                </a:solidFill>
                <a:latin typeface="Times New Roman"/>
                <a:cs typeface="Times New Roman"/>
              </a:rPr>
              <a:t>Tone:</a:t>
            </a:r>
            <a:r>
              <a:rPr kumimoji="0" lang="en-US" sz="2000" dirty="0">
                <a:solidFill>
                  <a:srgbClr val="000000"/>
                </a:solidFill>
                <a:latin typeface="Times New Roman"/>
                <a:cs typeface="Times New Roman"/>
              </a:rPr>
              <a:t>   </a:t>
            </a:r>
            <a:r>
              <a:rPr kumimoji="0" lang="en-US" sz="1800" dirty="0">
                <a:solidFill>
                  <a:srgbClr val="000000"/>
                </a:solidFill>
                <a:latin typeface="Times New Roman"/>
                <a:cs typeface="Times New Roman"/>
              </a:rPr>
              <a:t>The pitch of the sound (wave frequency) that we hear</a:t>
            </a:r>
            <a:r>
              <a:rPr kumimoji="0" lang="he-IL" sz="1800" dirty="0">
                <a:solidFill>
                  <a:srgbClr val="000000"/>
                </a:solidFill>
                <a:latin typeface="Times New Roman"/>
                <a:cs typeface="Times New Roman"/>
              </a:rPr>
              <a:t> </a:t>
            </a:r>
            <a:endParaRPr kumimoji="0" lang="en-US" sz="1800" dirty="0">
              <a:solidFill>
                <a:srgbClr val="000000"/>
              </a:solidFill>
              <a:latin typeface="Times New Roman"/>
              <a:cs typeface="Times New Roman"/>
            </a:endParaRPr>
          </a:p>
          <a:p>
            <a:pPr>
              <a:lnSpc>
                <a:spcPct val="100000"/>
              </a:lnSpc>
              <a:spcBef>
                <a:spcPts val="1200"/>
              </a:spcBef>
            </a:pPr>
            <a:r>
              <a:rPr kumimoji="0" lang="en-US" sz="2000" u="sng" dirty="0">
                <a:solidFill>
                  <a:srgbClr val="000000"/>
                </a:solidFill>
                <a:latin typeface="Times New Roman"/>
                <a:cs typeface="Times New Roman"/>
              </a:rPr>
              <a:t>Note:</a:t>
            </a:r>
            <a:r>
              <a:rPr kumimoji="0" lang="en-US" sz="1800" dirty="0">
                <a:solidFill>
                  <a:srgbClr val="000000"/>
                </a:solidFill>
                <a:latin typeface="Times New Roman"/>
                <a:cs typeface="Times New Roman"/>
              </a:rPr>
              <a:t>    Selected pitch values are called </a:t>
            </a:r>
            <a:r>
              <a:rPr kumimoji="0" lang="en-US" sz="1800" i="1" dirty="0">
                <a:solidFill>
                  <a:srgbClr val="000000"/>
                </a:solidFill>
                <a:latin typeface="Times New Roman"/>
                <a:cs typeface="Times New Roman"/>
              </a:rPr>
              <a:t>notes</a:t>
            </a:r>
            <a:r>
              <a:rPr kumimoji="0" lang="en-US" sz="1800" dirty="0">
                <a:solidFill>
                  <a:srgbClr val="000000"/>
                </a:solidFill>
                <a:latin typeface="Times New Roman"/>
                <a:cs typeface="Times New Roman"/>
              </a:rPr>
              <a:t> (</a:t>
            </a:r>
            <a:r>
              <a:rPr kumimoji="0" lang="he-IL" sz="1800" dirty="0">
                <a:solidFill>
                  <a:srgbClr val="000000"/>
                </a:solidFill>
                <a:latin typeface="Times New Roman"/>
                <a:cs typeface="Times New Roman"/>
              </a:rPr>
              <a:t>תווים</a:t>
            </a:r>
            <a:r>
              <a:rPr kumimoji="0" lang="en-US" sz="1800" dirty="0">
                <a:solidFill>
                  <a:srgbClr val="000000"/>
                </a:solidFill>
                <a:latin typeface="Times New Roman"/>
                <a:cs typeface="Times New Roman"/>
              </a:rPr>
              <a:t>)</a:t>
            </a:r>
          </a:p>
          <a:p>
            <a:pPr>
              <a:lnSpc>
                <a:spcPct val="100000"/>
              </a:lnSpc>
              <a:spcBef>
                <a:spcPts val="1200"/>
              </a:spcBef>
            </a:pPr>
            <a:r>
              <a:rPr kumimoji="0" lang="en-US" sz="2000" u="sng" dirty="0">
                <a:solidFill>
                  <a:srgbClr val="000000"/>
                </a:solidFill>
                <a:latin typeface="Times New Roman"/>
                <a:cs typeface="Times New Roman"/>
              </a:rPr>
              <a:t>Tune</a:t>
            </a:r>
            <a:r>
              <a:rPr kumimoji="0" lang="en-US" sz="1800" u="sng" dirty="0">
                <a:solidFill>
                  <a:srgbClr val="000000"/>
                </a:solidFill>
                <a:latin typeface="Times New Roman"/>
                <a:cs typeface="Times New Roman"/>
              </a:rPr>
              <a:t>:</a:t>
            </a:r>
            <a:r>
              <a:rPr kumimoji="0" lang="en-US" sz="1800" dirty="0">
                <a:solidFill>
                  <a:srgbClr val="000000"/>
                </a:solidFill>
                <a:latin typeface="Times New Roman"/>
                <a:cs typeface="Times New Roman"/>
              </a:rPr>
              <a:t>  Combination of notes that sounds “right” to our brain.</a:t>
            </a:r>
          </a:p>
        </p:txBody>
      </p:sp>
      <p:sp>
        <p:nvSpPr>
          <p:cNvPr id="5" name="Rectangle 16">
            <a:extLst>
              <a:ext uri="{FF2B5EF4-FFF2-40B4-BE49-F238E27FC236}">
                <a16:creationId xmlns:a16="http://schemas.microsoft.com/office/drawing/2014/main" id="{0150EC9F-5A83-53BC-E8E3-FBFF544B99E7}"/>
              </a:ext>
            </a:extLst>
          </p:cNvPr>
          <p:cNvSpPr>
            <a:spLocks noChangeArrowheads="1"/>
          </p:cNvSpPr>
          <p:nvPr/>
        </p:nvSpPr>
        <p:spPr bwMode="auto">
          <a:xfrm>
            <a:off x="2794994" y="3431537"/>
            <a:ext cx="1377995" cy="338554"/>
          </a:xfrm>
          <a:prstGeom prst="rect">
            <a:avLst/>
          </a:prstGeom>
          <a:noFill/>
          <a:ln w="9525">
            <a:noFill/>
            <a:miter lim="800000"/>
            <a:headEnd/>
            <a:tailEnd type="none" w="sm" len="sm"/>
          </a:ln>
        </p:spPr>
        <p:txBody>
          <a:bodyPr wrap="square">
            <a:prstTxWarp prst="textNoShape">
              <a:avLst/>
            </a:prstTxWarp>
            <a:spAutoFit/>
          </a:bodyPr>
          <a:lstStyle/>
          <a:p>
            <a:pPr algn="l" eaLnBrk="0" fontAlgn="base" hangingPunct="0">
              <a:spcBef>
                <a:spcPct val="0"/>
              </a:spcBef>
              <a:spcAft>
                <a:spcPct val="0"/>
              </a:spcAft>
            </a:pPr>
            <a:r>
              <a:rPr lang="en-US" sz="1600" dirty="0">
                <a:solidFill>
                  <a:srgbClr val="000000"/>
                </a:solidFill>
                <a:latin typeface="Times New Roman"/>
                <a:cs typeface="Times New Roman"/>
              </a:rPr>
              <a:t>Tone (</a:t>
            </a:r>
            <a:r>
              <a:rPr lang="he-IL" sz="1600" dirty="0">
                <a:solidFill>
                  <a:srgbClr val="000000"/>
                </a:solidFill>
                <a:latin typeface="Times New Roman"/>
                <a:cs typeface="Times New Roman"/>
              </a:rPr>
              <a:t>צליל</a:t>
            </a:r>
            <a:r>
              <a:rPr lang="en-US" sz="1600" dirty="0">
                <a:solidFill>
                  <a:srgbClr val="000000"/>
                </a:solidFill>
                <a:latin typeface="Times New Roman"/>
                <a:cs typeface="Times New Roman"/>
              </a:rPr>
              <a:t>) </a:t>
            </a:r>
            <a:endParaRPr lang="en-US" sz="1200" dirty="0">
              <a:solidFill>
                <a:srgbClr val="000000"/>
              </a:solidFill>
              <a:latin typeface="Times New Roman"/>
              <a:cs typeface="Times New Roman"/>
            </a:endParaRPr>
          </a:p>
        </p:txBody>
      </p:sp>
    </p:spTree>
    <p:extLst>
      <p:ext uri="{BB962C8B-B14F-4D97-AF65-F5344CB8AC3E}">
        <p14:creationId xmlns:p14="http://schemas.microsoft.com/office/powerpoint/2010/main" val="3860385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Sound crash course</a:t>
            </a:r>
          </a:p>
        </p:txBody>
      </p:sp>
      <p:sp>
        <p:nvSpPr>
          <p:cNvPr id="24" name="Rectangle 3"/>
          <p:cNvSpPr txBox="1">
            <a:spLocks noChangeArrowheads="1"/>
          </p:cNvSpPr>
          <p:nvPr/>
        </p:nvSpPr>
        <p:spPr bwMode="auto">
          <a:xfrm>
            <a:off x="553264" y="975847"/>
            <a:ext cx="7394707" cy="54175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a:lnSpc>
                <a:spcPct val="100000"/>
              </a:lnSpc>
              <a:spcBef>
                <a:spcPts val="1200"/>
              </a:spcBef>
            </a:pPr>
            <a:r>
              <a:rPr kumimoji="0" lang="en-US" sz="2000" dirty="0">
                <a:solidFill>
                  <a:schemeClr val="tx1"/>
                </a:solidFill>
                <a:latin typeface="Times New Roman"/>
                <a:cs typeface="Times New Roman"/>
              </a:rPr>
              <a:t>Sound can be modeled using a </a:t>
            </a:r>
            <a:r>
              <a:rPr kumimoji="0" lang="en-US" sz="2000" i="1" dirty="0">
                <a:solidFill>
                  <a:schemeClr val="tx1"/>
                </a:solidFill>
                <a:latin typeface="Times New Roman"/>
                <a:cs typeface="Times New Roman"/>
              </a:rPr>
              <a:t>sin</a:t>
            </a:r>
            <a:r>
              <a:rPr kumimoji="0" lang="en-US" sz="2000" dirty="0">
                <a:solidFill>
                  <a:schemeClr val="tx1"/>
                </a:solidFill>
                <a:latin typeface="Times New Roman"/>
                <a:cs typeface="Times New Roman"/>
              </a:rPr>
              <a:t>(</a:t>
            </a:r>
            <a:r>
              <a:rPr kumimoji="0" lang="en-US" sz="2000" i="1" dirty="0">
                <a:solidFill>
                  <a:schemeClr val="tx1"/>
                </a:solidFill>
                <a:latin typeface="Times New Roman"/>
                <a:cs typeface="Times New Roman"/>
              </a:rPr>
              <a:t>x</a:t>
            </a:r>
            <a:r>
              <a:rPr kumimoji="0" lang="en-US" sz="2000" dirty="0">
                <a:solidFill>
                  <a:schemeClr val="tx1"/>
                </a:solidFill>
                <a:latin typeface="Times New Roman"/>
                <a:cs typeface="Times New Roman"/>
              </a:rPr>
              <a:t>) function with two properties:</a:t>
            </a:r>
          </a:p>
        </p:txBody>
      </p:sp>
      <p:grpSp>
        <p:nvGrpSpPr>
          <p:cNvPr id="3" name="Group 2"/>
          <p:cNvGrpSpPr/>
          <p:nvPr/>
        </p:nvGrpSpPr>
        <p:grpSpPr>
          <a:xfrm>
            <a:off x="575161" y="1913602"/>
            <a:ext cx="8343186" cy="1480504"/>
            <a:chOff x="1438500" y="1517603"/>
            <a:chExt cx="8343186" cy="1480504"/>
          </a:xfrm>
        </p:grpSpPr>
        <p:pic>
          <p:nvPicPr>
            <p:cNvPr id="7" name="Picture 6"/>
            <p:cNvPicPr>
              <a:picLocks noChangeAspect="1"/>
            </p:cNvPicPr>
            <p:nvPr/>
          </p:nvPicPr>
          <p:blipFill rotWithShape="1">
            <a:blip r:embed="rId3"/>
            <a:srcRect b="52262"/>
            <a:stretch/>
          </p:blipFill>
          <p:spPr>
            <a:xfrm>
              <a:off x="1438500" y="1517603"/>
              <a:ext cx="4975666" cy="1480504"/>
            </a:xfrm>
            <a:prstGeom prst="rect">
              <a:avLst/>
            </a:prstGeom>
          </p:spPr>
        </p:pic>
        <p:sp>
          <p:nvSpPr>
            <p:cNvPr id="17" name="Rectangle 3"/>
            <p:cNvSpPr txBox="1">
              <a:spLocks noChangeArrowheads="1"/>
            </p:cNvSpPr>
            <p:nvPr/>
          </p:nvSpPr>
          <p:spPr bwMode="auto">
            <a:xfrm>
              <a:off x="6841793" y="1902647"/>
              <a:ext cx="2939893" cy="54175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a:lnSpc>
                  <a:spcPct val="100000"/>
                </a:lnSpc>
                <a:spcBef>
                  <a:spcPts val="1200"/>
                </a:spcBef>
              </a:pPr>
              <a:r>
                <a:rPr kumimoji="0" lang="en-US" sz="2000" u="sng" dirty="0">
                  <a:solidFill>
                    <a:schemeClr val="tx1"/>
                  </a:solidFill>
                  <a:latin typeface="Times New Roman"/>
                  <a:cs typeface="Times New Roman"/>
                </a:rPr>
                <a:t>volume</a:t>
              </a:r>
            </a:p>
          </p:txBody>
        </p:sp>
      </p:grpSp>
      <p:pic>
        <p:nvPicPr>
          <p:cNvPr id="15" name="Picture 14"/>
          <p:cNvPicPr>
            <a:picLocks noChangeAspect="1"/>
          </p:cNvPicPr>
          <p:nvPr/>
        </p:nvPicPr>
        <p:blipFill rotWithShape="1">
          <a:blip r:embed="rId3"/>
          <a:srcRect t="43775"/>
          <a:stretch/>
        </p:blipFill>
        <p:spPr>
          <a:xfrm>
            <a:off x="575161" y="3755412"/>
            <a:ext cx="4998732" cy="1751794"/>
          </a:xfrm>
          <a:prstGeom prst="rect">
            <a:avLst/>
          </a:prstGeom>
        </p:spPr>
      </p:pic>
      <p:sp>
        <p:nvSpPr>
          <p:cNvPr id="4" name="Rectangle 3">
            <a:extLst>
              <a:ext uri="{FF2B5EF4-FFF2-40B4-BE49-F238E27FC236}">
                <a16:creationId xmlns:a16="http://schemas.microsoft.com/office/drawing/2014/main" id="{E7335553-82A7-9E9A-C9B7-F7B2D74FBFE7}"/>
              </a:ext>
            </a:extLst>
          </p:cNvPr>
          <p:cNvSpPr txBox="1">
            <a:spLocks noChangeArrowheads="1"/>
          </p:cNvSpPr>
          <p:nvPr/>
        </p:nvSpPr>
        <p:spPr bwMode="auto">
          <a:xfrm>
            <a:off x="6079070" y="4257130"/>
            <a:ext cx="3129891" cy="112005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ct val="100000"/>
              </a:lnSpc>
              <a:spcBef>
                <a:spcPts val="1200"/>
              </a:spcBef>
            </a:pPr>
            <a:r>
              <a:rPr kumimoji="0" lang="en-US" sz="1800" u="sng" dirty="0">
                <a:solidFill>
                  <a:schemeClr val="tx1"/>
                </a:solidFill>
                <a:latin typeface="Times New Roman"/>
                <a:cs typeface="Times New Roman"/>
              </a:rPr>
              <a:t>Pitch</a:t>
            </a:r>
            <a:r>
              <a:rPr kumimoji="0" lang="en-US" sz="1800" dirty="0">
                <a:solidFill>
                  <a:schemeClr val="tx1"/>
                </a:solidFill>
                <a:latin typeface="Times New Roman"/>
                <a:cs typeface="Times New Roman"/>
              </a:rPr>
              <a:t>  = frequency:</a:t>
            </a:r>
          </a:p>
          <a:p>
            <a:pPr marL="0" indent="0">
              <a:lnSpc>
                <a:spcPct val="100000"/>
              </a:lnSpc>
              <a:spcBef>
                <a:spcPts val="600"/>
              </a:spcBef>
            </a:pPr>
            <a:r>
              <a:rPr kumimoji="0" lang="en-US" sz="1800" dirty="0">
                <a:solidFill>
                  <a:schemeClr val="tx1"/>
                </a:solidFill>
                <a:latin typeface="Times New Roman"/>
                <a:cs typeface="Times New Roman"/>
              </a:rPr>
              <a:t>Number of cycles per second, measured in </a:t>
            </a:r>
            <a:r>
              <a:rPr kumimoji="0" lang="en-US" sz="1600" dirty="0">
                <a:solidFill>
                  <a:schemeClr val="tx1"/>
                </a:solidFill>
                <a:latin typeface="Times New Roman"/>
                <a:cs typeface="Times New Roman"/>
              </a:rPr>
              <a:t>Hertz</a:t>
            </a:r>
            <a:r>
              <a:rPr kumimoji="0" lang="en-US" sz="1800" dirty="0">
                <a:solidFill>
                  <a:schemeClr val="tx1"/>
                </a:solidFill>
                <a:latin typeface="Times New Roman"/>
                <a:cs typeface="Times New Roman"/>
              </a:rPr>
              <a:t> (</a:t>
            </a:r>
            <a:r>
              <a:rPr kumimoji="0" lang="en-US" sz="1600" dirty="0">
                <a:solidFill>
                  <a:schemeClr val="tx1"/>
                </a:solidFill>
                <a:latin typeface="Times New Roman"/>
                <a:cs typeface="Times New Roman"/>
              </a:rPr>
              <a:t>Hz</a:t>
            </a:r>
            <a:r>
              <a:rPr kumimoji="0" lang="en-US" sz="1800" dirty="0">
                <a:solidFill>
                  <a:schemeClr val="tx1"/>
                </a:solidFill>
                <a:latin typeface="Times New Roman"/>
                <a:cs typeface="Times New Roman"/>
              </a:rPr>
              <a:t>).</a:t>
            </a:r>
          </a:p>
        </p:txBody>
      </p:sp>
    </p:spTree>
    <p:extLst>
      <p:ext uri="{BB962C8B-B14F-4D97-AF65-F5344CB8AC3E}">
        <p14:creationId xmlns:p14="http://schemas.microsoft.com/office/powerpoint/2010/main" val="12228520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Pitch</a:t>
            </a:r>
          </a:p>
        </p:txBody>
      </p:sp>
      <p:pic>
        <p:nvPicPr>
          <p:cNvPr id="23" name="Picture 22"/>
          <p:cNvPicPr>
            <a:picLocks noChangeAspect="1"/>
          </p:cNvPicPr>
          <p:nvPr/>
        </p:nvPicPr>
        <p:blipFill rotWithShape="1">
          <a:blip r:embed="rId3"/>
          <a:srcRect l="52013" t="21102"/>
          <a:stretch/>
        </p:blipFill>
        <p:spPr>
          <a:xfrm>
            <a:off x="5131463" y="1183429"/>
            <a:ext cx="3364421" cy="2963793"/>
          </a:xfrm>
          <a:prstGeom prst="rect">
            <a:avLst/>
          </a:prstGeom>
        </p:spPr>
      </p:pic>
      <p:grpSp>
        <p:nvGrpSpPr>
          <p:cNvPr id="31" name="Group 30"/>
          <p:cNvGrpSpPr/>
          <p:nvPr/>
        </p:nvGrpSpPr>
        <p:grpSpPr>
          <a:xfrm>
            <a:off x="800088" y="2971348"/>
            <a:ext cx="3879517" cy="1332516"/>
            <a:chOff x="718484" y="1264724"/>
            <a:chExt cx="3879517" cy="1332516"/>
          </a:xfrm>
        </p:grpSpPr>
        <p:pic>
          <p:nvPicPr>
            <p:cNvPr id="11" name="Picture 10"/>
            <p:cNvPicPr>
              <a:picLocks noChangeAspect="1"/>
            </p:cNvPicPr>
            <p:nvPr/>
          </p:nvPicPr>
          <p:blipFill>
            <a:blip r:embed="rId4"/>
            <a:stretch>
              <a:fillRect/>
            </a:stretch>
          </p:blipFill>
          <p:spPr>
            <a:xfrm>
              <a:off x="718484" y="1651373"/>
              <a:ext cx="1418092" cy="945867"/>
            </a:xfrm>
            <a:prstGeom prst="rect">
              <a:avLst/>
            </a:prstGeom>
          </p:spPr>
        </p:pic>
        <p:pic>
          <p:nvPicPr>
            <p:cNvPr id="26" name="Picture 25"/>
            <p:cNvPicPr>
              <a:picLocks noChangeAspect="1"/>
            </p:cNvPicPr>
            <p:nvPr/>
          </p:nvPicPr>
          <p:blipFill rotWithShape="1">
            <a:blip r:embed="rId5"/>
            <a:srcRect l="13622" t="41498" r="40776" b="44009"/>
            <a:stretch/>
          </p:blipFill>
          <p:spPr>
            <a:xfrm>
              <a:off x="2136576" y="2019371"/>
              <a:ext cx="2461425" cy="467474"/>
            </a:xfrm>
            <a:prstGeom prst="rect">
              <a:avLst/>
            </a:prstGeom>
          </p:spPr>
        </p:pic>
        <p:sp>
          <p:nvSpPr>
            <p:cNvPr id="30" name="Rectangle 16"/>
            <p:cNvSpPr>
              <a:spLocks noChangeArrowheads="1"/>
            </p:cNvSpPr>
            <p:nvPr/>
          </p:nvSpPr>
          <p:spPr bwMode="auto">
            <a:xfrm>
              <a:off x="2437666" y="1264724"/>
              <a:ext cx="1778674" cy="584776"/>
            </a:xfrm>
            <a:prstGeom prst="rect">
              <a:avLst/>
            </a:prstGeom>
            <a:noFill/>
            <a:ln w="9525">
              <a:noFill/>
              <a:miter lim="800000"/>
              <a:headEnd/>
              <a:tailEnd type="none" w="sm" len="sm"/>
            </a:ln>
          </p:spPr>
          <p:txBody>
            <a:bodyPr wrap="square">
              <a:prstTxWarp prst="textNoShape">
                <a:avLst/>
              </a:prstTxWarp>
              <a:spAutoFit/>
            </a:bodyPr>
            <a:lstStyle/>
            <a:p>
              <a:pPr algn="ctr"/>
              <a:r>
                <a:rPr lang="en-US" sz="1600" dirty="0">
                  <a:solidFill>
                    <a:srgbClr val="000000"/>
                  </a:solidFill>
                  <a:latin typeface="Times New Roman"/>
                  <a:cs typeface="Times New Roman"/>
                </a:rPr>
                <a:t>higher frequency, higher pitch</a:t>
              </a:r>
              <a:endParaRPr lang="en-US" sz="1200" dirty="0">
                <a:solidFill>
                  <a:srgbClr val="000000"/>
                </a:solidFill>
                <a:latin typeface="Times New Roman"/>
                <a:cs typeface="Times New Roman"/>
              </a:endParaRPr>
            </a:p>
          </p:txBody>
        </p:sp>
      </p:grpSp>
      <p:grpSp>
        <p:nvGrpSpPr>
          <p:cNvPr id="32" name="Group 31"/>
          <p:cNvGrpSpPr/>
          <p:nvPr/>
        </p:nvGrpSpPr>
        <p:grpSpPr>
          <a:xfrm>
            <a:off x="906485" y="880588"/>
            <a:ext cx="3682483" cy="1719245"/>
            <a:chOff x="829367" y="2868651"/>
            <a:chExt cx="3682483" cy="1719245"/>
          </a:xfrm>
        </p:grpSpPr>
        <p:sp>
          <p:nvSpPr>
            <p:cNvPr id="29" name="Rectangle 16"/>
            <p:cNvSpPr>
              <a:spLocks noChangeArrowheads="1"/>
            </p:cNvSpPr>
            <p:nvPr/>
          </p:nvSpPr>
          <p:spPr bwMode="auto">
            <a:xfrm>
              <a:off x="2426507" y="2879104"/>
              <a:ext cx="1725417" cy="584776"/>
            </a:xfrm>
            <a:prstGeom prst="rect">
              <a:avLst/>
            </a:prstGeom>
            <a:noFill/>
            <a:ln w="9525">
              <a:noFill/>
              <a:miter lim="800000"/>
              <a:headEnd/>
              <a:tailEnd type="none" w="sm" len="sm"/>
            </a:ln>
          </p:spPr>
          <p:txBody>
            <a:bodyPr wrap="square">
              <a:prstTxWarp prst="textNoShape">
                <a:avLst/>
              </a:prstTxWarp>
              <a:spAutoFit/>
            </a:bodyPr>
            <a:lstStyle/>
            <a:p>
              <a:pPr algn="ctr"/>
              <a:r>
                <a:rPr lang="en-US" sz="1600" dirty="0">
                  <a:solidFill>
                    <a:srgbClr val="000000"/>
                  </a:solidFill>
                  <a:latin typeface="Times New Roman"/>
                  <a:cs typeface="Times New Roman"/>
                </a:rPr>
                <a:t>lower frequency, lower pitch</a:t>
              </a:r>
              <a:endParaRPr lang="en-US" sz="1200" dirty="0">
                <a:solidFill>
                  <a:srgbClr val="000000"/>
                </a:solidFill>
                <a:latin typeface="Times New Roman"/>
                <a:cs typeface="Times New Roman"/>
              </a:endParaRPr>
            </a:p>
          </p:txBody>
        </p:sp>
        <p:pic>
          <p:nvPicPr>
            <p:cNvPr id="8" name="Picture 7"/>
            <p:cNvPicPr>
              <a:picLocks noChangeAspect="1"/>
            </p:cNvPicPr>
            <p:nvPr/>
          </p:nvPicPr>
          <p:blipFill rotWithShape="1">
            <a:blip r:embed="rId5"/>
            <a:srcRect l="13622" t="57087" r="39574" b="29409"/>
            <a:stretch/>
          </p:blipFill>
          <p:spPr>
            <a:xfrm>
              <a:off x="1985597" y="3500669"/>
              <a:ext cx="2526253" cy="435628"/>
            </a:xfrm>
            <a:prstGeom prst="rect">
              <a:avLst/>
            </a:prstGeom>
          </p:spPr>
        </p:pic>
        <p:pic>
          <p:nvPicPr>
            <p:cNvPr id="22" name="Picture 21"/>
            <p:cNvPicPr>
              <a:picLocks noChangeAspect="1"/>
            </p:cNvPicPr>
            <p:nvPr/>
          </p:nvPicPr>
          <p:blipFill>
            <a:blip r:embed="rId6"/>
            <a:stretch>
              <a:fillRect/>
            </a:stretch>
          </p:blipFill>
          <p:spPr>
            <a:xfrm>
              <a:off x="829367" y="2868651"/>
              <a:ext cx="1145282" cy="1719245"/>
            </a:xfrm>
            <a:prstGeom prst="rect">
              <a:avLst/>
            </a:prstGeom>
          </p:spPr>
        </p:pic>
      </p:grpSp>
      <p:sp>
        <p:nvSpPr>
          <p:cNvPr id="14" name="Rectangle 3">
            <a:extLst>
              <a:ext uri="{FF2B5EF4-FFF2-40B4-BE49-F238E27FC236}">
                <a16:creationId xmlns:a16="http://schemas.microsoft.com/office/drawing/2014/main" id="{5B0F9F15-B079-4746-ACAB-71E9A63B891D}"/>
              </a:ext>
            </a:extLst>
          </p:cNvPr>
          <p:cNvSpPr txBox="1">
            <a:spLocks noChangeArrowheads="1"/>
          </p:cNvSpPr>
          <p:nvPr/>
        </p:nvSpPr>
        <p:spPr bwMode="auto">
          <a:xfrm>
            <a:off x="5443311" y="4528652"/>
            <a:ext cx="2601370" cy="1853293"/>
          </a:xfrm>
          <a:prstGeom prst="rect">
            <a:avLst/>
          </a:prstGeom>
          <a:solidFill>
            <a:schemeClr val="bg1"/>
          </a:solid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a:lnSpc>
                <a:spcPct val="100000"/>
              </a:lnSpc>
              <a:spcBef>
                <a:spcPts val="600"/>
              </a:spcBef>
            </a:pPr>
            <a:r>
              <a:rPr lang="en-US" sz="1600" u="sng" dirty="0">
                <a:solidFill>
                  <a:srgbClr val="000000"/>
                </a:solidFill>
                <a:latin typeface="Times New Roman"/>
                <a:cs typeface="Times New Roman"/>
              </a:rPr>
              <a:t>Audible sensitivity:</a:t>
            </a:r>
          </a:p>
          <a:p>
            <a:pPr marL="0" indent="0">
              <a:lnSpc>
                <a:spcPct val="100000"/>
              </a:lnSpc>
              <a:spcBef>
                <a:spcPts val="600"/>
              </a:spcBef>
              <a:buClrTx/>
            </a:pPr>
            <a:r>
              <a:rPr lang="en-US" sz="1600" dirty="0">
                <a:solidFill>
                  <a:srgbClr val="000000"/>
                </a:solidFill>
                <a:latin typeface="Times New Roman"/>
                <a:cs typeface="Times New Roman"/>
              </a:rPr>
              <a:t>humans:  20 - 20,000 Hz</a:t>
            </a:r>
          </a:p>
          <a:p>
            <a:pPr marL="0" indent="0">
              <a:lnSpc>
                <a:spcPct val="100000"/>
              </a:lnSpc>
              <a:spcBef>
                <a:spcPts val="600"/>
              </a:spcBef>
              <a:buClrTx/>
            </a:pPr>
            <a:r>
              <a:rPr lang="en-US" sz="1600" dirty="0">
                <a:solidFill>
                  <a:srgbClr val="000000"/>
                </a:solidFill>
                <a:latin typeface="Times New Roman"/>
                <a:cs typeface="Times New Roman"/>
              </a:rPr>
              <a:t>dogs:      67 – 45,000 Hz</a:t>
            </a:r>
          </a:p>
          <a:p>
            <a:pPr marL="0" indent="0">
              <a:lnSpc>
                <a:spcPct val="100000"/>
              </a:lnSpc>
              <a:spcBef>
                <a:spcPts val="600"/>
              </a:spcBef>
              <a:buClrTx/>
            </a:pPr>
            <a:r>
              <a:rPr lang="en-US" sz="1600" dirty="0">
                <a:solidFill>
                  <a:srgbClr val="000000"/>
                </a:solidFill>
                <a:latin typeface="Times New Roman"/>
                <a:cs typeface="Times New Roman"/>
              </a:rPr>
              <a:t>mice:        1 – 70,000 Hz</a:t>
            </a:r>
          </a:p>
          <a:p>
            <a:pPr marL="0" indent="0">
              <a:lnSpc>
                <a:spcPct val="100000"/>
              </a:lnSpc>
              <a:spcBef>
                <a:spcPts val="600"/>
              </a:spcBef>
              <a:buClrTx/>
            </a:pPr>
            <a:r>
              <a:rPr lang="en-US" sz="1600" dirty="0">
                <a:solidFill>
                  <a:srgbClr val="000000"/>
                </a:solidFill>
                <a:latin typeface="Times New Roman"/>
                <a:cs typeface="Times New Roman"/>
              </a:rPr>
              <a:t>bats:         1 – 200,000 Hz</a:t>
            </a:r>
          </a:p>
          <a:p>
            <a:pPr>
              <a:spcBef>
                <a:spcPts val="200"/>
              </a:spcBef>
            </a:pPr>
            <a:endParaRPr lang="en-US" sz="1800" dirty="0">
              <a:solidFill>
                <a:srgbClr val="000000"/>
              </a:solidFill>
              <a:latin typeface="Times New Roman"/>
              <a:cs typeface="Times New Roman"/>
            </a:endParaRPr>
          </a:p>
          <a:p>
            <a:r>
              <a:rPr lang="en-US" sz="1800" dirty="0">
                <a:solidFill>
                  <a:srgbClr val="000000"/>
                </a:solidFill>
                <a:latin typeface="Times New Roman"/>
                <a:cs typeface="Times New Roman"/>
              </a:rPr>
              <a:t>  </a:t>
            </a:r>
          </a:p>
        </p:txBody>
      </p:sp>
    </p:spTree>
    <p:extLst>
      <p:ext uri="{BB962C8B-B14F-4D97-AF65-F5344CB8AC3E}">
        <p14:creationId xmlns:p14="http://schemas.microsoft.com/office/powerpoint/2010/main" val="26364923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3"/>
          <p:cNvSpPr txBox="1">
            <a:spLocks noChangeArrowheads="1"/>
          </p:cNvSpPr>
          <p:nvPr/>
        </p:nvSpPr>
        <p:spPr bwMode="auto">
          <a:xfrm>
            <a:off x="3637617" y="3896797"/>
            <a:ext cx="2110398" cy="870331"/>
          </a:xfrm>
          <a:prstGeom prst="rect">
            <a:avLst/>
          </a:prstGeom>
          <a:solidFill>
            <a:schemeClr val="bg1"/>
          </a:solid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114300" lvl="1" indent="0">
              <a:lnSpc>
                <a:spcPct val="100000"/>
              </a:lnSpc>
              <a:spcBef>
                <a:spcPts val="600"/>
              </a:spcBef>
              <a:buNone/>
            </a:pPr>
            <a:r>
              <a:rPr kumimoji="0" lang="en-US" sz="1600" dirty="0">
                <a:latin typeface="Times New Roman" charset="0"/>
                <a:ea typeface="Times New Roman" charset="0"/>
                <a:cs typeface="Times New Roman" charset="0"/>
              </a:rPr>
              <a:t> </a:t>
            </a:r>
          </a:p>
          <a:p>
            <a:pPr marL="114300" lvl="1" indent="0">
              <a:lnSpc>
                <a:spcPct val="100000"/>
              </a:lnSpc>
              <a:spcBef>
                <a:spcPts val="600"/>
              </a:spcBef>
              <a:buNone/>
            </a:pPr>
            <a:r>
              <a:rPr kumimoji="0" lang="en-US" sz="1600" dirty="0">
                <a:latin typeface="Times New Roman" charset="0"/>
                <a:ea typeface="Times New Roman" charset="0"/>
                <a:cs typeface="Times New Roman" charset="0"/>
              </a:rPr>
              <a:t>pitch(</a:t>
            </a:r>
            <a:r>
              <a:rPr kumimoji="0" lang="en-US" sz="1600" i="1" dirty="0">
                <a:latin typeface="Times New Roman" charset="0"/>
                <a:ea typeface="Times New Roman" charset="0"/>
                <a:cs typeface="Times New Roman" charset="0"/>
              </a:rPr>
              <a:t>i</a:t>
            </a:r>
            <a:r>
              <a:rPr kumimoji="0" lang="en-US" sz="1600" dirty="0">
                <a:latin typeface="Times New Roman" charset="0"/>
                <a:ea typeface="Times New Roman" charset="0"/>
                <a:cs typeface="Times New Roman" charset="0"/>
              </a:rPr>
              <a:t>) = 440 * 2</a:t>
            </a:r>
            <a:r>
              <a:rPr kumimoji="0" lang="en-US" sz="1600" i="1" baseline="30000" dirty="0">
                <a:latin typeface="Times New Roman" charset="0"/>
                <a:ea typeface="Times New Roman" charset="0"/>
                <a:cs typeface="Times New Roman" charset="0"/>
              </a:rPr>
              <a:t>i</a:t>
            </a:r>
            <a:r>
              <a:rPr kumimoji="0" lang="en-US" sz="1600" baseline="30000" dirty="0">
                <a:latin typeface="Times New Roman" charset="0"/>
                <a:ea typeface="Times New Roman" charset="0"/>
                <a:cs typeface="Times New Roman" charset="0"/>
              </a:rPr>
              <a:t>/12</a:t>
            </a:r>
          </a:p>
        </p:txBody>
      </p:sp>
      <p:sp>
        <p:nvSpPr>
          <p:cNvPr id="2" name="Title 1"/>
          <p:cNvSpPr>
            <a:spLocks noGrp="1"/>
          </p:cNvSpPr>
          <p:nvPr>
            <p:ph type="title"/>
          </p:nvPr>
        </p:nvSpPr>
        <p:spPr/>
        <p:txBody>
          <a:bodyPr/>
          <a:lstStyle/>
          <a:p>
            <a:r>
              <a:rPr lang="en-US" dirty="0"/>
              <a:t>Chromatic scale</a:t>
            </a:r>
          </a:p>
        </p:txBody>
      </p:sp>
      <p:sp>
        <p:nvSpPr>
          <p:cNvPr id="3" name="TextBox 2"/>
          <p:cNvSpPr txBox="1"/>
          <p:nvPr/>
        </p:nvSpPr>
        <p:spPr>
          <a:xfrm>
            <a:off x="-1653091" y="2693383"/>
            <a:ext cx="184666" cy="369332"/>
          </a:xfrm>
          <a:prstGeom prst="rect">
            <a:avLst/>
          </a:prstGeom>
          <a:noFill/>
        </p:spPr>
        <p:txBody>
          <a:bodyPr wrap="none" rtlCol="0">
            <a:spAutoFit/>
          </a:bodyPr>
          <a:lstStyle/>
          <a:p>
            <a:endParaRPr lang="en-US" dirty="0"/>
          </a:p>
        </p:txBody>
      </p:sp>
      <p:grpSp>
        <p:nvGrpSpPr>
          <p:cNvPr id="7" name="Group 6"/>
          <p:cNvGrpSpPr/>
          <p:nvPr/>
        </p:nvGrpSpPr>
        <p:grpSpPr>
          <a:xfrm>
            <a:off x="507890" y="844178"/>
            <a:ext cx="8818880" cy="3487785"/>
            <a:chOff x="485860" y="1054961"/>
            <a:chExt cx="8818880" cy="3487785"/>
          </a:xfrm>
        </p:grpSpPr>
        <p:sp>
          <p:nvSpPr>
            <p:cNvPr id="24" name="Rectangle 3"/>
            <p:cNvSpPr txBox="1">
              <a:spLocks noChangeArrowheads="1"/>
            </p:cNvSpPr>
            <p:nvPr/>
          </p:nvSpPr>
          <p:spPr bwMode="auto">
            <a:xfrm>
              <a:off x="485860" y="1054961"/>
              <a:ext cx="8818880" cy="51070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a:lnSpc>
                  <a:spcPct val="100000"/>
                </a:lnSpc>
                <a:spcBef>
                  <a:spcPts val="600"/>
                </a:spcBef>
              </a:pPr>
              <a:r>
                <a:rPr kumimoji="0" lang="en-US" sz="1800" dirty="0">
                  <a:solidFill>
                    <a:srgbClr val="000000"/>
                  </a:solidFill>
                  <a:latin typeface="Times New Roman"/>
                  <a:cs typeface="Times New Roman"/>
                </a:rPr>
                <a:t>Selected 12 notes from 440 Hz to 880 Hz:</a:t>
              </a:r>
            </a:p>
          </p:txBody>
        </p:sp>
        <p:pic>
          <p:nvPicPr>
            <p:cNvPr id="13" name="Picture 12" descr="Picture 17.png"/>
            <p:cNvPicPr>
              <a:picLocks noChangeAspect="1"/>
            </p:cNvPicPr>
            <p:nvPr/>
          </p:nvPicPr>
          <p:blipFill rotWithShape="1">
            <a:blip r:embed="rId3"/>
            <a:srcRect r="71090" b="13037"/>
            <a:stretch/>
          </p:blipFill>
          <p:spPr>
            <a:xfrm>
              <a:off x="499917" y="1560786"/>
              <a:ext cx="2452709" cy="2981960"/>
            </a:xfrm>
            <a:prstGeom prst="rect">
              <a:avLst/>
            </a:prstGeom>
          </p:spPr>
        </p:pic>
      </p:grpSp>
      <p:sp>
        <p:nvSpPr>
          <p:cNvPr id="14" name="Rectangle 13"/>
          <p:cNvSpPr>
            <a:spLocks noChangeArrowheads="1"/>
          </p:cNvSpPr>
          <p:nvPr/>
        </p:nvSpPr>
        <p:spPr bwMode="auto">
          <a:xfrm>
            <a:off x="5892344" y="4813913"/>
            <a:ext cx="2107836" cy="1761652"/>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44000" tIns="91440" rIns="0" bIns="91440" anchor="t" anchorCtr="0">
            <a:prstTxWarp prst="textNoShape">
              <a:avLst/>
            </a:prstTxWarp>
            <a:noAutofit/>
          </a:bodyPr>
          <a:lstStyle/>
          <a:p>
            <a:pPr>
              <a:spcBef>
                <a:spcPts val="200"/>
              </a:spcBef>
            </a:pPr>
            <a:r>
              <a:rPr lang="en-US" sz="1200" dirty="0">
                <a:solidFill>
                  <a:srgbClr val="000000"/>
                </a:solidFill>
                <a:latin typeface="Menlo"/>
                <a:ea typeface="Menlo"/>
                <a:cs typeface="Menlo"/>
              </a:rPr>
              <a:t>% java Sound 523.25</a:t>
            </a:r>
          </a:p>
          <a:p>
            <a:pPr>
              <a:spcBef>
                <a:spcPts val="200"/>
              </a:spcBef>
            </a:pPr>
            <a:r>
              <a:rPr lang="en-US" sz="1200" dirty="0">
                <a:solidFill>
                  <a:srgbClr val="008000"/>
                </a:solidFill>
                <a:latin typeface="Times New Roman"/>
                <a:ea typeface="Menlo"/>
                <a:cs typeface="Times New Roman"/>
              </a:rPr>
              <a:t>(plays Do)</a:t>
            </a:r>
          </a:p>
          <a:p>
            <a:pPr>
              <a:spcBef>
                <a:spcPts val="1400"/>
              </a:spcBef>
            </a:pPr>
            <a:r>
              <a:rPr lang="en-US" sz="1200" dirty="0">
                <a:solidFill>
                  <a:srgbClr val="000000"/>
                </a:solidFill>
                <a:latin typeface="Menlo"/>
                <a:ea typeface="Menlo"/>
                <a:cs typeface="Menlo"/>
              </a:rPr>
              <a:t>% java Sound 587.33</a:t>
            </a:r>
          </a:p>
          <a:p>
            <a:pPr>
              <a:spcBef>
                <a:spcPts val="200"/>
              </a:spcBef>
            </a:pPr>
            <a:r>
              <a:rPr lang="en-US" sz="1200" dirty="0">
                <a:solidFill>
                  <a:srgbClr val="008000"/>
                </a:solidFill>
                <a:latin typeface="Times New Roman"/>
                <a:ea typeface="Menlo"/>
                <a:cs typeface="Times New Roman"/>
              </a:rPr>
              <a:t>(plays Re)</a:t>
            </a:r>
          </a:p>
          <a:p>
            <a:pPr>
              <a:spcBef>
                <a:spcPts val="1400"/>
              </a:spcBef>
            </a:pPr>
            <a:r>
              <a:rPr lang="en-US" sz="1200" dirty="0">
                <a:solidFill>
                  <a:srgbClr val="000000"/>
                </a:solidFill>
                <a:latin typeface="Menlo"/>
                <a:ea typeface="Menlo"/>
                <a:cs typeface="Menlo"/>
              </a:rPr>
              <a:t>% java Sound 659.26</a:t>
            </a:r>
          </a:p>
          <a:p>
            <a:pPr>
              <a:spcBef>
                <a:spcPts val="200"/>
              </a:spcBef>
            </a:pPr>
            <a:r>
              <a:rPr lang="en-US" sz="1200" dirty="0">
                <a:solidFill>
                  <a:srgbClr val="008000"/>
                </a:solidFill>
                <a:latin typeface="Times New Roman"/>
                <a:ea typeface="Menlo"/>
                <a:cs typeface="Times New Roman"/>
              </a:rPr>
              <a:t>(plays Mi)</a:t>
            </a:r>
          </a:p>
        </p:txBody>
      </p:sp>
      <p:grpSp>
        <p:nvGrpSpPr>
          <p:cNvPr id="10" name="Group 9">
            <a:extLst>
              <a:ext uri="{FF2B5EF4-FFF2-40B4-BE49-F238E27FC236}">
                <a16:creationId xmlns:a16="http://schemas.microsoft.com/office/drawing/2014/main" id="{C8A26D34-5AC2-84CF-2D41-6620558EBC68}"/>
              </a:ext>
            </a:extLst>
          </p:cNvPr>
          <p:cNvGrpSpPr/>
          <p:nvPr/>
        </p:nvGrpSpPr>
        <p:grpSpPr>
          <a:xfrm>
            <a:off x="738130" y="1208244"/>
            <a:ext cx="7648010" cy="4928150"/>
            <a:chOff x="738130" y="1208244"/>
            <a:chExt cx="7648010" cy="4928150"/>
          </a:xfrm>
        </p:grpSpPr>
        <p:sp>
          <p:nvSpPr>
            <p:cNvPr id="12" name="Rectangle 3"/>
            <p:cNvSpPr txBox="1">
              <a:spLocks noChangeArrowheads="1"/>
            </p:cNvSpPr>
            <p:nvPr/>
          </p:nvSpPr>
          <p:spPr bwMode="auto">
            <a:xfrm>
              <a:off x="738130" y="5061325"/>
              <a:ext cx="4900824" cy="107506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a:lnSpc>
                  <a:spcPct val="100000"/>
                </a:lnSpc>
                <a:spcBef>
                  <a:spcPts val="1200"/>
                </a:spcBef>
              </a:pPr>
              <a:r>
                <a:rPr kumimoji="0" lang="en-US" sz="1600" u="sng" dirty="0">
                  <a:solidFill>
                    <a:srgbClr val="000000"/>
                  </a:solidFill>
                  <a:latin typeface="Times New Roman"/>
                  <a:cs typeface="Times New Roman"/>
                </a:rPr>
                <a:t>Example:</a:t>
              </a:r>
            </a:p>
            <a:p>
              <a:pPr marL="9525" indent="-9525">
                <a:lnSpc>
                  <a:spcPct val="100000"/>
                </a:lnSpc>
                <a:spcBef>
                  <a:spcPts val="1200"/>
                </a:spcBef>
              </a:pPr>
              <a:r>
                <a:rPr kumimoji="0" lang="en-US" sz="1600" dirty="0">
                  <a:solidFill>
                    <a:srgbClr val="000000"/>
                  </a:solidFill>
                  <a:latin typeface="Times New Roman"/>
                  <a:cs typeface="Times New Roman"/>
                </a:rPr>
                <a:t>The note “concert-C”</a:t>
              </a:r>
              <a:r>
                <a:rPr kumimoji="0" lang="he-IL" sz="1600" dirty="0">
                  <a:solidFill>
                    <a:srgbClr val="000000"/>
                  </a:solidFill>
                  <a:latin typeface="Times New Roman"/>
                  <a:cs typeface="Times New Roman"/>
                </a:rPr>
                <a:t> </a:t>
              </a:r>
              <a:r>
                <a:rPr kumimoji="0" lang="en-US" sz="1600" dirty="0">
                  <a:solidFill>
                    <a:srgbClr val="000000"/>
                  </a:solidFill>
                  <a:latin typeface="Times New Roman"/>
                  <a:cs typeface="Times New Roman"/>
                </a:rPr>
                <a:t>(Do) is represented by a sine wave, scaled to oscillate at 523.25 Hz (cycles per second)</a:t>
              </a:r>
            </a:p>
          </p:txBody>
        </p:sp>
        <p:pic>
          <p:nvPicPr>
            <p:cNvPr id="26" name="Picture 25" descr="Picture 17.png"/>
            <p:cNvPicPr>
              <a:picLocks noChangeAspect="1"/>
            </p:cNvPicPr>
            <p:nvPr/>
          </p:nvPicPr>
          <p:blipFill rotWithShape="1">
            <a:blip r:embed="rId3"/>
            <a:srcRect l="66057" b="13037"/>
            <a:stretch/>
          </p:blipFill>
          <p:spPr>
            <a:xfrm>
              <a:off x="5506384" y="1208244"/>
              <a:ext cx="2879756" cy="2981960"/>
            </a:xfrm>
            <a:prstGeom prst="rect">
              <a:avLst/>
            </a:prstGeom>
          </p:spPr>
        </p:pic>
        <p:pic>
          <p:nvPicPr>
            <p:cNvPr id="11" name="Picture 10" descr="Picture 17.png"/>
            <p:cNvPicPr>
              <a:picLocks noChangeAspect="1"/>
            </p:cNvPicPr>
            <p:nvPr/>
          </p:nvPicPr>
          <p:blipFill rotWithShape="1">
            <a:blip r:embed="rId3"/>
            <a:srcRect l="28250" r="45169" b="13037"/>
            <a:stretch/>
          </p:blipFill>
          <p:spPr>
            <a:xfrm>
              <a:off x="3175350" y="1208244"/>
              <a:ext cx="2255210" cy="2981960"/>
            </a:xfrm>
            <a:prstGeom prst="rect">
              <a:avLst/>
            </a:prstGeom>
          </p:spPr>
        </p:pic>
        <p:sp>
          <p:nvSpPr>
            <p:cNvPr id="6" name="Rectangle 3">
              <a:extLst>
                <a:ext uri="{FF2B5EF4-FFF2-40B4-BE49-F238E27FC236}">
                  <a16:creationId xmlns:a16="http://schemas.microsoft.com/office/drawing/2014/main" id="{47B0C329-AFD2-D42C-C3E3-1D2C3F6578A1}"/>
                </a:ext>
              </a:extLst>
            </p:cNvPr>
            <p:cNvSpPr txBox="1">
              <a:spLocks noChangeArrowheads="1"/>
            </p:cNvSpPr>
            <p:nvPr/>
          </p:nvSpPr>
          <p:spPr bwMode="auto">
            <a:xfrm>
              <a:off x="5483235" y="1239864"/>
              <a:ext cx="2110398" cy="293406"/>
            </a:xfrm>
            <a:prstGeom prst="rect">
              <a:avLst/>
            </a:prstGeom>
            <a:solidFill>
              <a:schemeClr val="bg1"/>
            </a:solidFill>
            <a:ln w="9525">
              <a:noFill/>
              <a:miter lim="800000"/>
              <a:headEnd/>
              <a:tailEnd/>
            </a:ln>
          </p:spPr>
          <p:txBody>
            <a:bodyPr vert="horz" wrap="square" lIns="0" tIns="46038" rIns="0"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114300" lvl="1" indent="0">
                <a:lnSpc>
                  <a:spcPct val="100000"/>
                </a:lnSpc>
                <a:spcBef>
                  <a:spcPts val="600"/>
                </a:spcBef>
                <a:buNone/>
              </a:pPr>
              <a:r>
                <a:rPr kumimoji="0" lang="en-US" sz="1400" dirty="0">
                  <a:latin typeface="Times New Roman" charset="0"/>
                  <a:ea typeface="Times New Roman" charset="0"/>
                  <a:cs typeface="Times New Roman" charset="0"/>
                </a:rPr>
                <a:t>(pitch)</a:t>
              </a:r>
            </a:p>
          </p:txBody>
        </p:sp>
      </p:grpSp>
    </p:spTree>
    <p:extLst>
      <p:ext uri="{BB962C8B-B14F-4D97-AF65-F5344CB8AC3E}">
        <p14:creationId xmlns:p14="http://schemas.microsoft.com/office/powerpoint/2010/main" val="3388032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Digitized sound</a:t>
            </a:r>
          </a:p>
        </p:txBody>
      </p:sp>
      <p:grpSp>
        <p:nvGrpSpPr>
          <p:cNvPr id="10" name="Group 9">
            <a:extLst>
              <a:ext uri="{FF2B5EF4-FFF2-40B4-BE49-F238E27FC236}">
                <a16:creationId xmlns:a16="http://schemas.microsoft.com/office/drawing/2014/main" id="{1334C483-1B2D-2841-8879-DBADD70E8F4F}"/>
              </a:ext>
            </a:extLst>
          </p:cNvPr>
          <p:cNvGrpSpPr/>
          <p:nvPr/>
        </p:nvGrpSpPr>
        <p:grpSpPr>
          <a:xfrm>
            <a:off x="0" y="874610"/>
            <a:ext cx="8995246" cy="3300791"/>
            <a:chOff x="0" y="874610"/>
            <a:chExt cx="8995246" cy="3300791"/>
          </a:xfrm>
        </p:grpSpPr>
        <p:pic>
          <p:nvPicPr>
            <p:cNvPr id="201" name="Picture 200">
              <a:extLst>
                <a:ext uri="{FF2B5EF4-FFF2-40B4-BE49-F238E27FC236}">
                  <a16:creationId xmlns:a16="http://schemas.microsoft.com/office/drawing/2014/main" id="{E97B2983-512D-7245-8981-E24E2AB3990D}"/>
                </a:ext>
              </a:extLst>
            </p:cNvPr>
            <p:cNvPicPr>
              <a:picLocks noChangeAspect="1"/>
            </p:cNvPicPr>
            <p:nvPr/>
          </p:nvPicPr>
          <p:blipFill rotWithShape="1">
            <a:blip r:embed="rId3"/>
            <a:srcRect l="13622" t="57087" r="65536" b="29409"/>
            <a:stretch/>
          </p:blipFill>
          <p:spPr>
            <a:xfrm>
              <a:off x="0" y="3047991"/>
              <a:ext cx="2795883" cy="1127410"/>
            </a:xfrm>
            <a:prstGeom prst="rect">
              <a:avLst/>
            </a:prstGeom>
          </p:spPr>
        </p:pic>
        <p:sp>
          <p:nvSpPr>
            <p:cNvPr id="213" name="Rectangle 3">
              <a:extLst>
                <a:ext uri="{FF2B5EF4-FFF2-40B4-BE49-F238E27FC236}">
                  <a16:creationId xmlns:a16="http://schemas.microsoft.com/office/drawing/2014/main" id="{CBEDD933-F26B-BF4A-8A68-6FF56B06708A}"/>
                </a:ext>
              </a:extLst>
            </p:cNvPr>
            <p:cNvSpPr txBox="1">
              <a:spLocks noChangeArrowheads="1"/>
            </p:cNvSpPr>
            <p:nvPr/>
          </p:nvSpPr>
          <p:spPr bwMode="auto">
            <a:xfrm>
              <a:off x="583393" y="874610"/>
              <a:ext cx="8411853" cy="79175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285750" indent="-285750">
                <a:lnSpc>
                  <a:spcPct val="100000"/>
                </a:lnSpc>
                <a:spcBef>
                  <a:spcPts val="600"/>
                </a:spcBef>
                <a:buClrTx/>
                <a:buSzPct val="100000"/>
                <a:buFont typeface="Arial" panose="020B0604020202020204" pitchFamily="34" charset="0"/>
                <a:buChar char="•"/>
              </a:pPr>
              <a:r>
                <a:rPr kumimoji="0" lang="en-US" sz="1600" dirty="0">
                  <a:solidFill>
                    <a:schemeClr val="tx1"/>
                  </a:solidFill>
                  <a:latin typeface="Times New Roman"/>
                  <a:cs typeface="Times New Roman"/>
                </a:rPr>
                <a:t>Computers can render sound by generating a simulated sound wave</a:t>
              </a:r>
            </a:p>
          </p:txBody>
        </p:sp>
      </p:grpSp>
    </p:spTree>
    <p:extLst>
      <p:ext uri="{BB962C8B-B14F-4D97-AF65-F5344CB8AC3E}">
        <p14:creationId xmlns:p14="http://schemas.microsoft.com/office/powerpoint/2010/main" val="2137488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Picture 200">
            <a:extLst>
              <a:ext uri="{FF2B5EF4-FFF2-40B4-BE49-F238E27FC236}">
                <a16:creationId xmlns:a16="http://schemas.microsoft.com/office/drawing/2014/main" id="{E97B2983-512D-7245-8981-E24E2AB3990D}"/>
              </a:ext>
            </a:extLst>
          </p:cNvPr>
          <p:cNvPicPr>
            <a:picLocks noChangeAspect="1"/>
          </p:cNvPicPr>
          <p:nvPr/>
        </p:nvPicPr>
        <p:blipFill rotWithShape="1">
          <a:blip r:embed="rId3"/>
          <a:srcRect l="13622" t="57087" r="65536" b="29409"/>
          <a:stretch/>
        </p:blipFill>
        <p:spPr>
          <a:xfrm>
            <a:off x="0" y="3047991"/>
            <a:ext cx="2795883" cy="1127410"/>
          </a:xfrm>
          <a:prstGeom prst="rect">
            <a:avLst/>
          </a:prstGeom>
        </p:spPr>
      </p:pic>
      <p:sp>
        <p:nvSpPr>
          <p:cNvPr id="2" name="Title 1"/>
          <p:cNvSpPr>
            <a:spLocks noGrp="1"/>
          </p:cNvSpPr>
          <p:nvPr>
            <p:ph type="title"/>
          </p:nvPr>
        </p:nvSpPr>
        <p:spPr/>
        <p:txBody>
          <a:bodyPr/>
          <a:lstStyle/>
          <a:p>
            <a:r>
              <a:rPr lang="en-US" dirty="0"/>
              <a:t>Digitized sound</a:t>
            </a:r>
          </a:p>
        </p:txBody>
      </p:sp>
      <p:sp>
        <p:nvSpPr>
          <p:cNvPr id="213" name="Rectangle 3">
            <a:extLst>
              <a:ext uri="{FF2B5EF4-FFF2-40B4-BE49-F238E27FC236}">
                <a16:creationId xmlns:a16="http://schemas.microsoft.com/office/drawing/2014/main" id="{CBEDD933-F26B-BF4A-8A68-6FF56B06708A}"/>
              </a:ext>
            </a:extLst>
          </p:cNvPr>
          <p:cNvSpPr txBox="1">
            <a:spLocks noChangeArrowheads="1"/>
          </p:cNvSpPr>
          <p:nvPr/>
        </p:nvSpPr>
        <p:spPr bwMode="auto">
          <a:xfrm>
            <a:off x="583393" y="874610"/>
            <a:ext cx="8411853" cy="79175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285750" indent="-285750">
              <a:lnSpc>
                <a:spcPct val="100000"/>
              </a:lnSpc>
              <a:spcBef>
                <a:spcPts val="600"/>
              </a:spcBef>
              <a:buClrTx/>
              <a:buSzPct val="100000"/>
              <a:buFont typeface="Arial" panose="020B0604020202020204" pitchFamily="34" charset="0"/>
              <a:buChar char="•"/>
            </a:pPr>
            <a:r>
              <a:rPr kumimoji="0" lang="en-US" sz="1600" dirty="0">
                <a:solidFill>
                  <a:schemeClr val="tx1"/>
                </a:solidFill>
                <a:latin typeface="Times New Roman"/>
                <a:cs typeface="Times New Roman"/>
              </a:rPr>
              <a:t>Computers can render sound by generating a sampled sine function</a:t>
            </a:r>
          </a:p>
          <a:p>
            <a:pPr marL="285750" indent="-285750">
              <a:lnSpc>
                <a:spcPct val="100000"/>
              </a:lnSpc>
              <a:spcBef>
                <a:spcPts val="600"/>
              </a:spcBef>
              <a:buClrTx/>
              <a:buSzPct val="100000"/>
              <a:buFont typeface="Arial" panose="020B0604020202020204" pitchFamily="34" charset="0"/>
              <a:buChar char="•"/>
            </a:pPr>
            <a:r>
              <a:rPr kumimoji="0" lang="en-US" sz="1600" dirty="0">
                <a:solidFill>
                  <a:schemeClr val="tx1"/>
                </a:solidFill>
                <a:latin typeface="Times New Roman"/>
                <a:cs typeface="Times New Roman"/>
              </a:rPr>
              <a:t>The computer’s speaker “plays the sample” </a:t>
            </a:r>
          </a:p>
        </p:txBody>
      </p:sp>
      <p:sp>
        <p:nvSpPr>
          <p:cNvPr id="37" name="Rounded Rectangular Callout 36">
            <a:extLst>
              <a:ext uri="{FF2B5EF4-FFF2-40B4-BE49-F238E27FC236}">
                <a16:creationId xmlns:a16="http://schemas.microsoft.com/office/drawing/2014/main" id="{62F4734D-EB87-0A4B-A055-A6FD6DDFDBFC}"/>
              </a:ext>
            </a:extLst>
          </p:cNvPr>
          <p:cNvSpPr/>
          <p:nvPr/>
        </p:nvSpPr>
        <p:spPr>
          <a:xfrm>
            <a:off x="793723" y="2153418"/>
            <a:ext cx="3075279" cy="629027"/>
          </a:xfrm>
          <a:prstGeom prst="wedgeRoundRectCallout">
            <a:avLst>
              <a:gd name="adj1" fmla="val -14479"/>
              <a:gd name="adj2" fmla="val 139780"/>
              <a:gd name="adj3" fmla="val 16667"/>
            </a:avLst>
          </a:prstGeom>
          <a:solidFill>
            <a:schemeClr val="bg1"/>
          </a:solidFill>
          <a:ln w="12700">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tIns="46800" rIns="0" rtlCol="0" anchor="ctr" anchorCtr="0"/>
          <a:lstStyle/>
          <a:p>
            <a:pPr>
              <a:spcBef>
                <a:spcPts val="600"/>
              </a:spcBef>
            </a:pPr>
            <a:r>
              <a:rPr lang="en-US" sz="1200" dirty="0">
                <a:solidFill>
                  <a:schemeClr val="tx1"/>
                </a:solidFill>
                <a:latin typeface="Consolas" panose="020B0609020204030204" pitchFamily="49" charset="0"/>
                <a:cs typeface="Consolas" panose="020B0609020204030204" pitchFamily="49" charset="0"/>
              </a:rPr>
              <a:t>y</a:t>
            </a:r>
            <a:r>
              <a:rPr lang="en-US" sz="1400" dirty="0">
                <a:solidFill>
                  <a:schemeClr val="tx1"/>
                </a:solidFill>
                <a:latin typeface="Times New Roman" panose="02020603050405020304" pitchFamily="18" charset="0"/>
                <a:cs typeface="Times New Roman" panose="02020603050405020304" pitchFamily="18" charset="0"/>
              </a:rPr>
              <a:t>:  an array of values that approximates</a:t>
            </a:r>
            <a:br>
              <a:rPr lang="en-US" sz="1400" dirty="0">
                <a:solidFill>
                  <a:schemeClr val="tx1"/>
                </a:solidFill>
                <a:latin typeface="Times New Roman" panose="02020603050405020304" pitchFamily="18" charset="0"/>
                <a:cs typeface="Times New Roman" panose="02020603050405020304" pitchFamily="18" charset="0"/>
              </a:rPr>
            </a:br>
            <a:r>
              <a:rPr lang="en-US" sz="1400" dirty="0">
                <a:solidFill>
                  <a:schemeClr val="tx1"/>
                </a:solidFill>
                <a:latin typeface="Times New Roman" panose="02020603050405020304" pitchFamily="18" charset="0"/>
                <a:cs typeface="Times New Roman" panose="02020603050405020304" pitchFamily="18" charset="0"/>
              </a:rPr>
              <a:t>     the sound wave function</a:t>
            </a:r>
          </a:p>
        </p:txBody>
      </p:sp>
      <p:grpSp>
        <p:nvGrpSpPr>
          <p:cNvPr id="9" name="Group 8">
            <a:extLst>
              <a:ext uri="{FF2B5EF4-FFF2-40B4-BE49-F238E27FC236}">
                <a16:creationId xmlns:a16="http://schemas.microsoft.com/office/drawing/2014/main" id="{EFF6ED37-1EF9-1545-8D99-D0B3E37F6179}"/>
              </a:ext>
            </a:extLst>
          </p:cNvPr>
          <p:cNvGrpSpPr/>
          <p:nvPr/>
        </p:nvGrpSpPr>
        <p:grpSpPr>
          <a:xfrm>
            <a:off x="317980" y="2759384"/>
            <a:ext cx="3061638" cy="2452753"/>
            <a:chOff x="317980" y="2759384"/>
            <a:chExt cx="3061638" cy="2452753"/>
          </a:xfrm>
        </p:grpSpPr>
        <p:cxnSp>
          <p:nvCxnSpPr>
            <p:cNvPr id="180" name="Straight Connector 179">
              <a:extLst>
                <a:ext uri="{FF2B5EF4-FFF2-40B4-BE49-F238E27FC236}">
                  <a16:creationId xmlns:a16="http://schemas.microsoft.com/office/drawing/2014/main" id="{3D32394B-DBB7-084D-BDAF-F5595C5D1790}"/>
                </a:ext>
              </a:extLst>
            </p:cNvPr>
            <p:cNvCxnSpPr>
              <a:cxnSpLocks/>
            </p:cNvCxnSpPr>
            <p:nvPr/>
          </p:nvCxnSpPr>
          <p:spPr bwMode="auto">
            <a:xfrm flipV="1">
              <a:off x="589202" y="2759384"/>
              <a:ext cx="0" cy="1935432"/>
            </a:xfrm>
            <a:prstGeom prst="line">
              <a:avLst/>
            </a:prstGeom>
            <a:solidFill>
              <a:schemeClr val="tx2"/>
            </a:solidFill>
            <a:ln w="19050" cap="flat" cmpd="sng" algn="ctr">
              <a:solidFill>
                <a:schemeClr val="tx1"/>
              </a:solidFill>
              <a:prstDash val="solid"/>
              <a:round/>
              <a:headEnd type="none" w="med" len="med"/>
              <a:tailEnd type="triangle" w="lg" len="med"/>
            </a:ln>
            <a:effectLst/>
          </p:spPr>
        </p:cxnSp>
        <p:cxnSp>
          <p:nvCxnSpPr>
            <p:cNvPr id="4" name="Straight Connector 3">
              <a:extLst>
                <a:ext uri="{FF2B5EF4-FFF2-40B4-BE49-F238E27FC236}">
                  <a16:creationId xmlns:a16="http://schemas.microsoft.com/office/drawing/2014/main" id="{E77B4AAB-243D-FA42-A8A2-5A6EFD22A062}"/>
                </a:ext>
              </a:extLst>
            </p:cNvPr>
            <p:cNvCxnSpPr>
              <a:cxnSpLocks/>
            </p:cNvCxnSpPr>
            <p:nvPr/>
          </p:nvCxnSpPr>
          <p:spPr bwMode="auto">
            <a:xfrm>
              <a:off x="317980" y="4541161"/>
              <a:ext cx="2402395" cy="0"/>
            </a:xfrm>
            <a:prstGeom prst="line">
              <a:avLst/>
            </a:prstGeom>
            <a:solidFill>
              <a:schemeClr val="tx2"/>
            </a:solidFill>
            <a:ln w="19050" cap="flat" cmpd="sng" algn="ctr">
              <a:solidFill>
                <a:schemeClr val="tx1"/>
              </a:solidFill>
              <a:prstDash val="solid"/>
              <a:round/>
              <a:headEnd type="none" w="med" len="med"/>
              <a:tailEnd type="triangle" w="lg" len="med"/>
            </a:ln>
            <a:effectLst/>
          </p:spPr>
        </p:cxnSp>
        <p:cxnSp>
          <p:nvCxnSpPr>
            <p:cNvPr id="28" name="Straight Connector 27">
              <a:extLst>
                <a:ext uri="{FF2B5EF4-FFF2-40B4-BE49-F238E27FC236}">
                  <a16:creationId xmlns:a16="http://schemas.microsoft.com/office/drawing/2014/main" id="{9C6DA60E-9CCE-5F42-83DA-1B7BFCE661C2}"/>
                </a:ext>
              </a:extLst>
            </p:cNvPr>
            <p:cNvCxnSpPr>
              <a:cxnSpLocks/>
            </p:cNvCxnSpPr>
            <p:nvPr/>
          </p:nvCxnSpPr>
          <p:spPr bwMode="auto">
            <a:xfrm flipV="1">
              <a:off x="934483" y="4439561"/>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EC2C5D46-D6F5-F84E-ABA5-D56AEA562233}"/>
                </a:ext>
              </a:extLst>
            </p:cNvPr>
            <p:cNvCxnSpPr>
              <a:cxnSpLocks/>
            </p:cNvCxnSpPr>
            <p:nvPr/>
          </p:nvCxnSpPr>
          <p:spPr bwMode="auto">
            <a:xfrm flipV="1">
              <a:off x="1279922" y="4439561"/>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4E800FFE-39AC-1544-8E47-636A0EA220D4}"/>
                </a:ext>
              </a:extLst>
            </p:cNvPr>
            <p:cNvCxnSpPr>
              <a:cxnSpLocks/>
            </p:cNvCxnSpPr>
            <p:nvPr/>
          </p:nvCxnSpPr>
          <p:spPr bwMode="auto">
            <a:xfrm flipV="1">
              <a:off x="1625360" y="4440947"/>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00FA7F1-314C-3C4F-A66B-39593B147FD1}"/>
                </a:ext>
              </a:extLst>
            </p:cNvPr>
            <p:cNvCxnSpPr>
              <a:cxnSpLocks/>
            </p:cNvCxnSpPr>
            <p:nvPr/>
          </p:nvCxnSpPr>
          <p:spPr bwMode="auto">
            <a:xfrm flipV="1">
              <a:off x="1970799" y="4440947"/>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2FDE39E8-2572-0A46-B940-71204128BD62}"/>
                </a:ext>
              </a:extLst>
            </p:cNvPr>
            <p:cNvCxnSpPr>
              <a:cxnSpLocks/>
            </p:cNvCxnSpPr>
            <p:nvPr/>
          </p:nvCxnSpPr>
          <p:spPr bwMode="auto">
            <a:xfrm flipV="1">
              <a:off x="2316238" y="4440947"/>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sp>
          <p:nvSpPr>
            <p:cNvPr id="149" name="Oval 148">
              <a:extLst>
                <a:ext uri="{FF2B5EF4-FFF2-40B4-BE49-F238E27FC236}">
                  <a16:creationId xmlns:a16="http://schemas.microsoft.com/office/drawing/2014/main" id="{49C76D5E-9865-9B47-89A2-6F1DAB91BA0D}"/>
                </a:ext>
              </a:extLst>
            </p:cNvPr>
            <p:cNvSpPr/>
            <p:nvPr/>
          </p:nvSpPr>
          <p:spPr bwMode="auto">
            <a:xfrm>
              <a:off x="1201209" y="3295246"/>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3" name="Oval 152">
              <a:extLst>
                <a:ext uri="{FF2B5EF4-FFF2-40B4-BE49-F238E27FC236}">
                  <a16:creationId xmlns:a16="http://schemas.microsoft.com/office/drawing/2014/main" id="{A33C1F29-4DA2-3D4A-8D3D-C372E70E6369}"/>
                </a:ext>
              </a:extLst>
            </p:cNvPr>
            <p:cNvSpPr/>
            <p:nvPr/>
          </p:nvSpPr>
          <p:spPr bwMode="auto">
            <a:xfrm>
              <a:off x="1557946" y="3786264"/>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4" name="Oval 153">
              <a:extLst>
                <a:ext uri="{FF2B5EF4-FFF2-40B4-BE49-F238E27FC236}">
                  <a16:creationId xmlns:a16="http://schemas.microsoft.com/office/drawing/2014/main" id="{4F6411DE-010F-5748-AC29-7CFEDF65682B}"/>
                </a:ext>
              </a:extLst>
            </p:cNvPr>
            <p:cNvSpPr/>
            <p:nvPr/>
          </p:nvSpPr>
          <p:spPr bwMode="auto">
            <a:xfrm>
              <a:off x="1903965" y="389288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5" name="Oval 154">
              <a:extLst>
                <a:ext uri="{FF2B5EF4-FFF2-40B4-BE49-F238E27FC236}">
                  <a16:creationId xmlns:a16="http://schemas.microsoft.com/office/drawing/2014/main" id="{89656135-5208-C34D-90DE-F3C5EF8E6D03}"/>
                </a:ext>
              </a:extLst>
            </p:cNvPr>
            <p:cNvSpPr/>
            <p:nvPr/>
          </p:nvSpPr>
          <p:spPr bwMode="auto">
            <a:xfrm>
              <a:off x="2246000" y="359884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35" name="Rectangle 3">
              <a:extLst>
                <a:ext uri="{FF2B5EF4-FFF2-40B4-BE49-F238E27FC236}">
                  <a16:creationId xmlns:a16="http://schemas.microsoft.com/office/drawing/2014/main" id="{975CAEFC-EF36-B849-95BA-A80DE4BDC10E}"/>
                </a:ext>
              </a:extLst>
            </p:cNvPr>
            <p:cNvSpPr txBox="1">
              <a:spLocks noChangeArrowheads="1"/>
            </p:cNvSpPr>
            <p:nvPr/>
          </p:nvSpPr>
          <p:spPr bwMode="auto">
            <a:xfrm>
              <a:off x="1731439" y="3364080"/>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600" dirty="0">
                  <a:solidFill>
                    <a:schemeClr val="tx1"/>
                  </a:solidFill>
                  <a:latin typeface="Consolas" panose="020B0609020204030204" pitchFamily="49" charset="0"/>
                  <a:cs typeface="Consolas" panose="020B0609020204030204" pitchFamily="49" charset="0"/>
                </a:rPr>
                <a:t>y</a:t>
              </a:r>
            </a:p>
          </p:txBody>
        </p:sp>
        <p:sp>
          <p:nvSpPr>
            <p:cNvPr id="36" name="Rectangle 3">
              <a:extLst>
                <a:ext uri="{FF2B5EF4-FFF2-40B4-BE49-F238E27FC236}">
                  <a16:creationId xmlns:a16="http://schemas.microsoft.com/office/drawing/2014/main" id="{004A4F28-073B-9E41-A97F-C16E607E0A95}"/>
                </a:ext>
              </a:extLst>
            </p:cNvPr>
            <p:cNvSpPr txBox="1">
              <a:spLocks noChangeArrowheads="1"/>
            </p:cNvSpPr>
            <p:nvPr/>
          </p:nvSpPr>
          <p:spPr bwMode="auto">
            <a:xfrm>
              <a:off x="1372282" y="4742604"/>
              <a:ext cx="200733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600" dirty="0">
                  <a:solidFill>
                    <a:schemeClr val="tx1"/>
                  </a:solidFill>
                  <a:latin typeface="Consolas" panose="020B0609020204030204" pitchFamily="49" charset="0"/>
                  <a:cs typeface="Consolas" panose="020B0609020204030204" pitchFamily="49" charset="0"/>
                </a:rPr>
                <a:t>X (</a:t>
              </a:r>
              <a:r>
                <a:rPr kumimoji="0" lang="en-US" sz="1600" dirty="0">
                  <a:solidFill>
                    <a:schemeClr val="tx1"/>
                  </a:solidFill>
                  <a:latin typeface="Times New Roman" panose="02020603050405020304" pitchFamily="18" charset="0"/>
                  <a:cs typeface="Times New Roman" panose="02020603050405020304" pitchFamily="18" charset="0"/>
                </a:rPr>
                <a:t>time</a:t>
              </a:r>
              <a:r>
                <a:rPr kumimoji="0" lang="en-US" sz="1600" dirty="0">
                  <a:solidFill>
                    <a:schemeClr val="tx1"/>
                  </a:solidFill>
                  <a:latin typeface="Consolas" panose="020B0609020204030204" pitchFamily="49" charset="0"/>
                  <a:cs typeface="Consolas" panose="020B0609020204030204" pitchFamily="49" charset="0"/>
                </a:rPr>
                <a:t>)</a:t>
              </a:r>
            </a:p>
          </p:txBody>
        </p:sp>
        <p:sp>
          <p:nvSpPr>
            <p:cNvPr id="27" name="Oval 26">
              <a:extLst>
                <a:ext uri="{FF2B5EF4-FFF2-40B4-BE49-F238E27FC236}">
                  <a16:creationId xmlns:a16="http://schemas.microsoft.com/office/drawing/2014/main" id="{2AC833FD-82B5-7244-AD2C-14A26ACA2B30}"/>
                </a:ext>
              </a:extLst>
            </p:cNvPr>
            <p:cNvSpPr/>
            <p:nvPr/>
          </p:nvSpPr>
          <p:spPr bwMode="auto">
            <a:xfrm>
              <a:off x="823557" y="303888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 name="Oval 14">
              <a:extLst>
                <a:ext uri="{FF2B5EF4-FFF2-40B4-BE49-F238E27FC236}">
                  <a16:creationId xmlns:a16="http://schemas.microsoft.com/office/drawing/2014/main" id="{9B0B5744-581B-674C-97D9-8CC805CDCBB1}"/>
                </a:ext>
              </a:extLst>
            </p:cNvPr>
            <p:cNvSpPr/>
            <p:nvPr/>
          </p:nvSpPr>
          <p:spPr bwMode="auto">
            <a:xfrm>
              <a:off x="513155" y="327450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grpSp>
      <p:grpSp>
        <p:nvGrpSpPr>
          <p:cNvPr id="3" name="Group 2">
            <a:extLst>
              <a:ext uri="{FF2B5EF4-FFF2-40B4-BE49-F238E27FC236}">
                <a16:creationId xmlns:a16="http://schemas.microsoft.com/office/drawing/2014/main" id="{B2757A56-F349-E3F2-6BDE-F362C75A56D0}"/>
              </a:ext>
            </a:extLst>
          </p:cNvPr>
          <p:cNvGrpSpPr/>
          <p:nvPr/>
        </p:nvGrpSpPr>
        <p:grpSpPr>
          <a:xfrm>
            <a:off x="3147848" y="2577492"/>
            <a:ext cx="5615628" cy="3428771"/>
            <a:chOff x="3147848" y="2577492"/>
            <a:chExt cx="5615628" cy="3428771"/>
          </a:xfrm>
        </p:grpSpPr>
        <p:sp>
          <p:nvSpPr>
            <p:cNvPr id="5" name="Pentagon 4">
              <a:extLst>
                <a:ext uri="{FF2B5EF4-FFF2-40B4-BE49-F238E27FC236}">
                  <a16:creationId xmlns:a16="http://schemas.microsoft.com/office/drawing/2014/main" id="{6C44AAAA-1C25-FE40-A336-6BF3CD525996}"/>
                </a:ext>
              </a:extLst>
            </p:cNvPr>
            <p:cNvSpPr/>
            <p:nvPr/>
          </p:nvSpPr>
          <p:spPr bwMode="auto">
            <a:xfrm>
              <a:off x="3407889" y="3411966"/>
              <a:ext cx="2007336" cy="609595"/>
            </a:xfrm>
            <a:prstGeom prst="homePlate">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IL" sz="1200">
                  <a:latin typeface="Consolas" panose="020B0609020204030204" pitchFamily="49" charset="0"/>
                  <a:ea typeface="ＭＳ Ｐゴシック" charset="-128"/>
                  <a:cs typeface="Consolas" panose="020B0609020204030204" pitchFamily="49" charset="0"/>
                </a:rPr>
                <a:t>StdAudio.play</a:t>
              </a:r>
              <a:r>
                <a:rPr kumimoji="0" lang="en-IL" sz="1200" spc="150">
                  <a:latin typeface="Consolas" panose="020B0609020204030204" pitchFamily="49" charset="0"/>
                  <a:ea typeface="ＭＳ Ｐゴシック" charset="-128"/>
                  <a:cs typeface="Consolas" panose="020B0609020204030204" pitchFamily="49" charset="0"/>
                </a:rPr>
                <a:t>(arr</a:t>
              </a:r>
              <a:r>
                <a:rPr kumimoji="0" lang="en-IL" sz="1200">
                  <a:latin typeface="Consolas" panose="020B0609020204030204" pitchFamily="49" charset="0"/>
                  <a:ea typeface="ＭＳ Ｐゴシック" charset="-128"/>
                  <a:cs typeface="Consolas" panose="020B0609020204030204" pitchFamily="49" charset="0"/>
                </a:rPr>
                <a:t>)</a:t>
              </a:r>
              <a:endParaRPr kumimoji="0" lang="en-IL" sz="1200" b="0" i="0" u="none" strike="noStrike" cap="none" normalizeH="0" baseline="0">
                <a:ln>
                  <a:noFill/>
                </a:ln>
                <a:solidFill>
                  <a:schemeClr val="tx1"/>
                </a:solidFill>
                <a:effectLst/>
                <a:latin typeface="Consolas" panose="020B0609020204030204" pitchFamily="49" charset="0"/>
                <a:ea typeface="ＭＳ Ｐゴシック" charset="-128"/>
                <a:cs typeface="Consolas" panose="020B0609020204030204" pitchFamily="49" charset="0"/>
              </a:endParaRPr>
            </a:p>
          </p:txBody>
        </p:sp>
        <p:grpSp>
          <p:nvGrpSpPr>
            <p:cNvPr id="7" name="Group 6">
              <a:extLst>
                <a:ext uri="{FF2B5EF4-FFF2-40B4-BE49-F238E27FC236}">
                  <a16:creationId xmlns:a16="http://schemas.microsoft.com/office/drawing/2014/main" id="{6045EEE4-E10E-7341-B81F-5909DBC97C1C}"/>
                </a:ext>
              </a:extLst>
            </p:cNvPr>
            <p:cNvGrpSpPr/>
            <p:nvPr/>
          </p:nvGrpSpPr>
          <p:grpSpPr>
            <a:xfrm>
              <a:off x="5615419" y="2577492"/>
              <a:ext cx="2133995" cy="2399879"/>
              <a:chOff x="5615419" y="2577492"/>
              <a:chExt cx="2133995" cy="2399879"/>
            </a:xfrm>
          </p:grpSpPr>
          <p:pic>
            <p:nvPicPr>
              <p:cNvPr id="25603" name="Picture 3" descr="Logitech R-10 Powered Computer Speaker Pair">
                <a:extLst>
                  <a:ext uri="{FF2B5EF4-FFF2-40B4-BE49-F238E27FC236}">
                    <a16:creationId xmlns:a16="http://schemas.microsoft.com/office/drawing/2014/main" id="{1C5A1D3B-8A0C-6541-979A-D66CAB3EC62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1481"/>
              <a:stretch/>
            </p:blipFill>
            <p:spPr bwMode="auto">
              <a:xfrm flipH="1">
                <a:off x="5615419" y="2777188"/>
                <a:ext cx="1007359" cy="220018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0A69E01A-9409-3443-8091-37DAE3081557}"/>
                  </a:ext>
                </a:extLst>
              </p:cNvPr>
              <p:cNvSpPr/>
              <p:nvPr/>
            </p:nvSpPr>
            <p:spPr bwMode="auto">
              <a:xfrm>
                <a:off x="6646448" y="2577492"/>
                <a:ext cx="1102966" cy="1362236"/>
              </a:xfrm>
              <a:prstGeom prst="wedgeRoundRectCallout">
                <a:avLst>
                  <a:gd name="adj1" fmla="val -80481"/>
                  <a:gd name="adj2" fmla="val 42933"/>
                  <a:gd name="adj3" fmla="val 16667"/>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pic>
            <p:nvPicPr>
              <p:cNvPr id="23554" name="Picture 2" descr="Do re mi musical gamma notes Royalty Free Vector Image">
                <a:extLst>
                  <a:ext uri="{FF2B5EF4-FFF2-40B4-BE49-F238E27FC236}">
                    <a16:creationId xmlns:a16="http://schemas.microsoft.com/office/drawing/2014/main" id="{074443FE-CF0B-9D48-BF30-F3099DFA45E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8116" r="71993" b="26545"/>
              <a:stretch/>
            </p:blipFill>
            <p:spPr bwMode="auto">
              <a:xfrm>
                <a:off x="6854500" y="2709985"/>
                <a:ext cx="712366" cy="1097250"/>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Rectangle 3">
              <a:extLst>
                <a:ext uri="{FF2B5EF4-FFF2-40B4-BE49-F238E27FC236}">
                  <a16:creationId xmlns:a16="http://schemas.microsoft.com/office/drawing/2014/main" id="{3B80EFAE-70C6-8344-A96F-499342E489BB}"/>
                </a:ext>
              </a:extLst>
            </p:cNvPr>
            <p:cNvSpPr txBox="1">
              <a:spLocks noChangeArrowheads="1"/>
            </p:cNvSpPr>
            <p:nvPr/>
          </p:nvSpPr>
          <p:spPr bwMode="auto">
            <a:xfrm>
              <a:off x="3147848" y="5214510"/>
              <a:ext cx="5615628" cy="79175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ct val="100000"/>
                </a:lnSpc>
                <a:spcBef>
                  <a:spcPts val="600"/>
                </a:spcBef>
                <a:buClrTx/>
                <a:buSzPct val="100000"/>
              </a:pPr>
              <a:r>
                <a:rPr kumimoji="0" lang="en-US" sz="1400" dirty="0">
                  <a:solidFill>
                    <a:schemeClr val="tx1"/>
                  </a:solidFill>
                  <a:latin typeface="Consolas" panose="020B0609020204030204" pitchFamily="49" charset="0"/>
                  <a:cs typeface="Consolas" panose="020B0609020204030204" pitchFamily="49" charset="0"/>
                </a:rPr>
                <a:t>StdAudio.play(arr)</a:t>
              </a:r>
              <a:r>
                <a:rPr kumimoji="0" lang="en-US" sz="1400" dirty="0">
                  <a:solidFill>
                    <a:schemeClr val="tx1"/>
                  </a:solidFill>
                  <a:latin typeface="Times New Roman"/>
                  <a:cs typeface="Times New Roman"/>
                </a:rPr>
                <a:t> sends the sequence of the array values to the audio driver, which controls the sound card (hardware), that controls the speakers.  </a:t>
              </a:r>
            </a:p>
          </p:txBody>
        </p:sp>
      </p:grpSp>
    </p:spTree>
    <p:extLst>
      <p:ext uri="{BB962C8B-B14F-4D97-AF65-F5344CB8AC3E}">
        <p14:creationId xmlns:p14="http://schemas.microsoft.com/office/powerpoint/2010/main" val="832822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Sampling</a:t>
            </a:r>
          </a:p>
        </p:txBody>
      </p:sp>
      <p:sp>
        <p:nvSpPr>
          <p:cNvPr id="10" name="Content Placeholder 2"/>
          <p:cNvSpPr>
            <a:spLocks noGrp="1"/>
          </p:cNvSpPr>
          <p:nvPr>
            <p:ph idx="1"/>
          </p:nvPr>
        </p:nvSpPr>
        <p:spPr>
          <a:xfrm>
            <a:off x="4847915" y="3112607"/>
            <a:ext cx="3973978" cy="1740679"/>
          </a:xfrm>
        </p:spPr>
        <p:txBody>
          <a:bodyPr/>
          <a:lstStyle/>
          <a:p>
            <a:pPr marL="9525" indent="-9525">
              <a:lnSpc>
                <a:spcPct val="100000"/>
              </a:lnSpc>
              <a:spcBef>
                <a:spcPts val="600"/>
              </a:spcBef>
            </a:pPr>
            <a:r>
              <a:rPr lang="en-US" sz="2000" u="sng" dirty="0">
                <a:solidFill>
                  <a:srgbClr val="000000"/>
                </a:solidFill>
                <a:latin typeface="Times New Roman"/>
                <a:cs typeface="Times New Roman"/>
              </a:rPr>
              <a:t>Sampling rate</a:t>
            </a:r>
            <a:endParaRPr lang="en-US" u="sng" dirty="0">
              <a:solidFill>
                <a:srgbClr val="000000"/>
              </a:solidFill>
              <a:latin typeface="Times New Roman"/>
              <a:cs typeface="Times New Roman"/>
            </a:endParaRPr>
          </a:p>
          <a:p>
            <a:pPr marL="285750" indent="-285750">
              <a:lnSpc>
                <a:spcPct val="100000"/>
              </a:lnSpc>
              <a:spcBef>
                <a:spcPts val="600"/>
              </a:spcBef>
              <a:buClr>
                <a:schemeClr val="tx1"/>
              </a:buClr>
              <a:buSzPct val="100000"/>
              <a:buFont typeface="Arial" panose="020B0604020202020204" pitchFamily="34" charset="0"/>
              <a:buChar char="•"/>
            </a:pPr>
            <a:r>
              <a:rPr lang="en-US" dirty="0">
                <a:solidFill>
                  <a:srgbClr val="000000"/>
                </a:solidFill>
                <a:latin typeface="Times New Roman"/>
                <a:cs typeface="Times New Roman"/>
              </a:rPr>
              <a:t>Number of samples per second (sps)</a:t>
            </a:r>
          </a:p>
          <a:p>
            <a:pPr marL="285750" indent="-285750">
              <a:lnSpc>
                <a:spcPct val="100000"/>
              </a:lnSpc>
              <a:spcBef>
                <a:spcPts val="600"/>
              </a:spcBef>
              <a:buClr>
                <a:schemeClr val="tx1"/>
              </a:buClr>
              <a:buSzPct val="100000"/>
              <a:buFont typeface="Arial" panose="020B0604020202020204" pitchFamily="34" charset="0"/>
              <a:buChar char="•"/>
            </a:pPr>
            <a:r>
              <a:rPr lang="en-US" dirty="0">
                <a:solidFill>
                  <a:srgbClr val="000000"/>
                </a:solidFill>
                <a:latin typeface="Times New Roman"/>
                <a:cs typeface="Times New Roman"/>
              </a:rPr>
              <a:t>CD quality: A commonly used sampling rate, sps = 44100</a:t>
            </a:r>
          </a:p>
          <a:p>
            <a:pPr marL="9525" indent="-9525">
              <a:lnSpc>
                <a:spcPct val="100000"/>
              </a:lnSpc>
              <a:spcBef>
                <a:spcPts val="1200"/>
              </a:spcBef>
            </a:pPr>
            <a:endParaRPr lang="en-US" dirty="0">
              <a:solidFill>
                <a:srgbClr val="000000"/>
              </a:solidFill>
              <a:latin typeface="Times New Roman"/>
              <a:cs typeface="Times New Roman"/>
            </a:endParaRPr>
          </a:p>
          <a:p>
            <a:pPr>
              <a:lnSpc>
                <a:spcPct val="100000"/>
              </a:lnSpc>
              <a:spcBef>
                <a:spcPts val="1200"/>
              </a:spcBef>
            </a:pPr>
            <a:endParaRPr lang="en-US" dirty="0">
              <a:solidFill>
                <a:srgbClr val="000000"/>
              </a:solidFill>
              <a:latin typeface="Times New Roman"/>
              <a:cs typeface="Times New Roman"/>
            </a:endParaRPr>
          </a:p>
        </p:txBody>
      </p:sp>
      <p:grpSp>
        <p:nvGrpSpPr>
          <p:cNvPr id="3" name="Group 2"/>
          <p:cNvGrpSpPr/>
          <p:nvPr/>
        </p:nvGrpSpPr>
        <p:grpSpPr>
          <a:xfrm>
            <a:off x="368536" y="1016227"/>
            <a:ext cx="4244104" cy="5318760"/>
            <a:chOff x="368536" y="1229360"/>
            <a:chExt cx="4244104" cy="5318760"/>
          </a:xfrm>
        </p:grpSpPr>
        <p:pic>
          <p:nvPicPr>
            <p:cNvPr id="5" name="Picture 4" descr="Picture 18.png"/>
            <p:cNvPicPr>
              <a:picLocks noChangeAspect="1"/>
            </p:cNvPicPr>
            <p:nvPr/>
          </p:nvPicPr>
          <p:blipFill>
            <a:blip r:embed="rId3"/>
            <a:srcRect t="7463"/>
            <a:stretch>
              <a:fillRect/>
            </a:stretch>
          </p:blipFill>
          <p:spPr>
            <a:xfrm>
              <a:off x="368536" y="1239520"/>
              <a:ext cx="4244104" cy="5308600"/>
            </a:xfrm>
            <a:prstGeom prst="rect">
              <a:avLst/>
            </a:prstGeom>
          </p:spPr>
        </p:pic>
        <p:sp>
          <p:nvSpPr>
            <p:cNvPr id="14" name="Rectangle 3"/>
            <p:cNvSpPr txBox="1">
              <a:spLocks noChangeArrowheads="1"/>
            </p:cNvSpPr>
            <p:nvPr/>
          </p:nvSpPr>
          <p:spPr bwMode="auto">
            <a:xfrm>
              <a:off x="2875280" y="1229360"/>
              <a:ext cx="1351280" cy="314960"/>
            </a:xfrm>
            <a:prstGeom prst="rect">
              <a:avLst/>
            </a:prstGeom>
            <a:solidFill>
              <a:schemeClr val="bg1"/>
            </a:solid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ct val="100000"/>
                </a:lnSpc>
              </a:pPr>
              <a:r>
                <a:rPr lang="en-US" sz="1600" u="sng" dirty="0">
                  <a:solidFill>
                    <a:schemeClr val="bg1"/>
                  </a:solidFill>
                </a:rPr>
                <a:t>1/40 second:</a:t>
              </a:r>
            </a:p>
          </p:txBody>
        </p:sp>
        <p:sp>
          <p:nvSpPr>
            <p:cNvPr id="9" name="Rectangle 3"/>
            <p:cNvSpPr txBox="1">
              <a:spLocks noChangeArrowheads="1"/>
            </p:cNvSpPr>
            <p:nvPr/>
          </p:nvSpPr>
          <p:spPr bwMode="auto">
            <a:xfrm>
              <a:off x="2926080" y="2631440"/>
              <a:ext cx="1351280" cy="314960"/>
            </a:xfrm>
            <a:prstGeom prst="rect">
              <a:avLst/>
            </a:prstGeom>
            <a:solidFill>
              <a:schemeClr val="bg1"/>
            </a:solid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ct val="100000"/>
                </a:lnSpc>
              </a:pPr>
              <a:r>
                <a:rPr lang="en-US" sz="1600" u="sng" dirty="0">
                  <a:solidFill>
                    <a:schemeClr val="bg1"/>
                  </a:solidFill>
                </a:rPr>
                <a:t>1/40 second:</a:t>
              </a:r>
            </a:p>
          </p:txBody>
        </p:sp>
        <p:sp>
          <p:nvSpPr>
            <p:cNvPr id="13" name="Rectangle 3"/>
            <p:cNvSpPr txBox="1">
              <a:spLocks noChangeArrowheads="1"/>
            </p:cNvSpPr>
            <p:nvPr/>
          </p:nvSpPr>
          <p:spPr bwMode="auto">
            <a:xfrm>
              <a:off x="2926080" y="3881120"/>
              <a:ext cx="1351280" cy="314960"/>
            </a:xfrm>
            <a:prstGeom prst="rect">
              <a:avLst/>
            </a:prstGeom>
            <a:solidFill>
              <a:schemeClr val="bg1"/>
            </a:solid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ct val="100000"/>
                </a:lnSpc>
              </a:pPr>
              <a:r>
                <a:rPr lang="en-US" sz="1600" u="sng" dirty="0">
                  <a:solidFill>
                    <a:schemeClr val="bg1"/>
                  </a:solidFill>
                </a:rPr>
                <a:t>1/40 second:</a:t>
              </a:r>
            </a:p>
          </p:txBody>
        </p:sp>
        <p:sp>
          <p:nvSpPr>
            <p:cNvPr id="15" name="Rectangle 3"/>
            <p:cNvSpPr txBox="1">
              <a:spLocks noChangeArrowheads="1"/>
            </p:cNvSpPr>
            <p:nvPr/>
          </p:nvSpPr>
          <p:spPr bwMode="auto">
            <a:xfrm>
              <a:off x="2877000" y="5208209"/>
              <a:ext cx="1351280" cy="314960"/>
            </a:xfrm>
            <a:prstGeom prst="rect">
              <a:avLst/>
            </a:prstGeom>
            <a:solidFill>
              <a:schemeClr val="bg1"/>
            </a:solid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ct val="100000"/>
                </a:lnSpc>
              </a:pPr>
              <a:r>
                <a:rPr lang="en-US" sz="1600" u="sng" dirty="0">
                  <a:solidFill>
                    <a:schemeClr val="bg1"/>
                  </a:solidFill>
                </a:rPr>
                <a:t>1/40 second:</a:t>
              </a:r>
            </a:p>
          </p:txBody>
        </p:sp>
      </p:grpSp>
    </p:spTree>
    <p:extLst>
      <p:ext uri="{BB962C8B-B14F-4D97-AF65-F5344CB8AC3E}">
        <p14:creationId xmlns:p14="http://schemas.microsoft.com/office/powerpoint/2010/main" val="308959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r>
              <a:rPr kumimoji="0" lang="en-US" dirty="0"/>
              <a:t>Graphics</a:t>
            </a:r>
          </a:p>
        </p:txBody>
      </p:sp>
      <p:graphicFrame>
        <p:nvGraphicFramePr>
          <p:cNvPr id="23" name="Object 2"/>
          <p:cNvGraphicFramePr>
            <a:graphicFrameLocks noChangeAspect="1"/>
          </p:cNvGraphicFramePr>
          <p:nvPr/>
        </p:nvGraphicFramePr>
        <p:xfrm>
          <a:off x="5355857" y="3970992"/>
          <a:ext cx="2463577" cy="2184724"/>
        </p:xfrm>
        <a:graphic>
          <a:graphicData uri="http://schemas.openxmlformats.org/presentationml/2006/ole">
            <mc:AlternateContent xmlns:mc="http://schemas.openxmlformats.org/markup-compatibility/2006">
              <mc:Choice xmlns:v="urn:schemas-microsoft-com:vml" Requires="v">
                <p:oleObj name="Photo Editor Photo" r:id="rId3" imgW="6230220" imgH="6238095" progId="">
                  <p:embed/>
                </p:oleObj>
              </mc:Choice>
              <mc:Fallback>
                <p:oleObj name="Photo Editor Photo" r:id="rId3" imgW="6230220" imgH="6238095" progId="">
                  <p:embed/>
                  <p:pic>
                    <p:nvPicPr>
                      <p:cNvPr id="23" name="Object 2"/>
                      <p:cNvPicPr>
                        <a:picLocks noChangeAspect="1" noChangeArrowheads="1"/>
                      </p:cNvPicPr>
                      <p:nvPr/>
                    </p:nvPicPr>
                    <p:blipFill>
                      <a:blip r:embed="rId4">
                        <a:extLst>
                          <a:ext uri="{28A0092B-C50C-407E-A947-70E740481C1C}">
                            <a14:useLocalDpi xmlns:a14="http://schemas.microsoft.com/office/drawing/2010/main" val="0"/>
                          </a:ext>
                        </a:extLst>
                      </a:blip>
                      <a:srcRect t="11690" r="826" b="458"/>
                      <a:stretch>
                        <a:fillRect/>
                      </a:stretch>
                    </p:blipFill>
                    <p:spPr bwMode="auto">
                      <a:xfrm>
                        <a:off x="5355857" y="3970992"/>
                        <a:ext cx="2463577" cy="2184724"/>
                      </a:xfrm>
                      <a:prstGeom prst="rect">
                        <a:avLst/>
                      </a:prstGeom>
                      <a:noFill/>
                      <a:ln>
                        <a:noFill/>
                      </a:ln>
                    </p:spPr>
                  </p:pic>
                </p:oleObj>
              </mc:Fallback>
            </mc:AlternateContent>
          </a:graphicData>
        </a:graphic>
      </p:graphicFrame>
      <p:pic>
        <p:nvPicPr>
          <p:cNvPr id="7" name="Picture 6"/>
          <p:cNvPicPr>
            <a:picLocks noChangeAspect="1"/>
          </p:cNvPicPr>
          <p:nvPr/>
        </p:nvPicPr>
        <p:blipFill>
          <a:blip r:embed="rId5"/>
          <a:stretch>
            <a:fillRect/>
          </a:stretch>
        </p:blipFill>
        <p:spPr>
          <a:xfrm>
            <a:off x="4586467" y="1260487"/>
            <a:ext cx="3687917" cy="2458611"/>
          </a:xfrm>
          <a:prstGeom prst="rect">
            <a:avLst/>
          </a:prstGeom>
        </p:spPr>
      </p:pic>
      <p:pic>
        <p:nvPicPr>
          <p:cNvPr id="8" name="Picture 7"/>
          <p:cNvPicPr>
            <a:picLocks noChangeAspect="1"/>
          </p:cNvPicPr>
          <p:nvPr/>
        </p:nvPicPr>
        <p:blipFill>
          <a:blip r:embed="rId6"/>
          <a:stretch>
            <a:fillRect/>
          </a:stretch>
        </p:blipFill>
        <p:spPr>
          <a:xfrm>
            <a:off x="1043766" y="3719098"/>
            <a:ext cx="2536766" cy="2559827"/>
          </a:xfrm>
          <a:prstGeom prst="rect">
            <a:avLst/>
          </a:prstGeom>
        </p:spPr>
      </p:pic>
      <p:pic>
        <p:nvPicPr>
          <p:cNvPr id="3" name="Picture 2"/>
          <p:cNvPicPr>
            <a:picLocks noChangeAspect="1"/>
          </p:cNvPicPr>
          <p:nvPr/>
        </p:nvPicPr>
        <p:blipFill>
          <a:blip r:embed="rId7"/>
          <a:stretch>
            <a:fillRect/>
          </a:stretch>
        </p:blipFill>
        <p:spPr>
          <a:xfrm>
            <a:off x="485860" y="1268174"/>
            <a:ext cx="3685383" cy="2450924"/>
          </a:xfrm>
          <a:prstGeom prst="rect">
            <a:avLst/>
          </a:prstGeom>
        </p:spPr>
      </p:pic>
      <p:sp>
        <p:nvSpPr>
          <p:cNvPr id="9" name="Rectangle 3"/>
          <p:cNvSpPr txBox="1">
            <a:spLocks noChangeArrowheads="1"/>
          </p:cNvSpPr>
          <p:nvPr/>
        </p:nvSpPr>
        <p:spPr>
          <a:xfrm>
            <a:off x="511060" y="698331"/>
            <a:ext cx="7829671" cy="512089"/>
          </a:xfrm>
          <a:prstGeom prst="rect">
            <a:avLst/>
          </a:prstGeom>
        </p:spPr>
        <p:txBody>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r>
              <a:rPr kumimoji="0" lang="en-US" sz="2000" dirty="0">
                <a:solidFill>
                  <a:schemeClr val="tx1"/>
                </a:solidFill>
                <a:latin typeface="Times New Roman"/>
                <a:cs typeface="Times New Roman"/>
              </a:rPr>
              <a:t>Fractals:</a:t>
            </a:r>
            <a:r>
              <a:rPr kumimoji="0" lang="en-US" dirty="0">
                <a:solidFill>
                  <a:schemeClr val="tx1"/>
                </a:solidFill>
                <a:latin typeface="Times New Roman"/>
                <a:cs typeface="Times New Roman"/>
              </a:rPr>
              <a:t> self-replicating patterns</a:t>
            </a:r>
          </a:p>
          <a:p>
            <a:pPr lvl="1"/>
            <a:endParaRPr kumimoji="0" lang="en-US" dirty="0">
              <a:latin typeface="Times New Roman"/>
              <a:cs typeface="Times New Roman"/>
            </a:endParaRPr>
          </a:p>
        </p:txBody>
      </p:sp>
      <p:sp>
        <p:nvSpPr>
          <p:cNvPr id="2" name="Rectangle 3">
            <a:extLst>
              <a:ext uri="{FF2B5EF4-FFF2-40B4-BE49-F238E27FC236}">
                <a16:creationId xmlns:a16="http://schemas.microsoft.com/office/drawing/2014/main" id="{AC96C72D-2BD2-6CE5-1086-064959F8ACB6}"/>
              </a:ext>
            </a:extLst>
          </p:cNvPr>
          <p:cNvSpPr txBox="1">
            <a:spLocks noChangeArrowheads="1"/>
          </p:cNvSpPr>
          <p:nvPr/>
        </p:nvSpPr>
        <p:spPr>
          <a:xfrm>
            <a:off x="3788144" y="4299432"/>
            <a:ext cx="1982938" cy="512089"/>
          </a:xfrm>
          <a:prstGeom prst="rect">
            <a:avLst/>
          </a:prstGeom>
        </p:spPr>
        <p:txBody>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pPr>
            <a:r>
              <a:rPr kumimoji="0" lang="en-US" sz="1600" u="sng" dirty="0">
                <a:solidFill>
                  <a:schemeClr val="tx1"/>
                </a:solidFill>
                <a:latin typeface="Times New Roman"/>
                <a:cs typeface="Times New Roman"/>
              </a:rPr>
              <a:t>Fractal:</a:t>
            </a:r>
            <a:r>
              <a:rPr kumimoji="0" lang="en-US" sz="1600" dirty="0">
                <a:solidFill>
                  <a:schemeClr val="tx1"/>
                </a:solidFill>
                <a:latin typeface="Times New Roman"/>
                <a:cs typeface="Times New Roman"/>
              </a:rPr>
              <a:t> The deeper you dive into the image, the more you see the same image</a:t>
            </a:r>
          </a:p>
          <a:p>
            <a:pPr lvl="1"/>
            <a:endParaRPr kumimoji="0" lang="en-US" sz="1600" dirty="0">
              <a:latin typeface="Times New Roman"/>
              <a:cs typeface="Times New Roman"/>
            </a:endParaRPr>
          </a:p>
        </p:txBody>
      </p:sp>
    </p:spTree>
    <p:extLst>
      <p:ext uri="{BB962C8B-B14F-4D97-AF65-F5344CB8AC3E}">
        <p14:creationId xmlns:p14="http://schemas.microsoft.com/office/powerpoint/2010/main" val="2076230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p:txBody>
          <a:bodyPr/>
          <a:lstStyle/>
          <a:p>
            <a:r>
              <a:rPr kumimoji="0" lang="en-US" dirty="0"/>
              <a:t>Playing tones</a:t>
            </a:r>
            <a:r>
              <a:rPr kumimoji="0" lang="he-IL" dirty="0"/>
              <a:t> </a:t>
            </a:r>
            <a:r>
              <a:rPr kumimoji="0" lang="en-US" dirty="0"/>
              <a:t>(</a:t>
            </a:r>
            <a:r>
              <a:rPr kumimoji="0" lang="he-IL" dirty="0"/>
              <a:t>תדרים</a:t>
            </a:r>
            <a:r>
              <a:rPr kumimoji="0" lang="en-US" dirty="0"/>
              <a:t>)</a:t>
            </a:r>
            <a:endParaRPr kumimoji="0" lang="en-US" sz="1800" dirty="0"/>
          </a:p>
        </p:txBody>
      </p:sp>
      <p:sp>
        <p:nvSpPr>
          <p:cNvPr id="40" name="Rectangle 8"/>
          <p:cNvSpPr>
            <a:spLocks noChangeArrowheads="1"/>
          </p:cNvSpPr>
          <p:nvPr/>
        </p:nvSpPr>
        <p:spPr bwMode="auto">
          <a:xfrm rot="850674">
            <a:off x="6499316" y="2261491"/>
            <a:ext cx="598559" cy="369974"/>
          </a:xfrm>
          <a:prstGeom prst="rect">
            <a:avLst/>
          </a:prstGeom>
          <a:noFill/>
          <a:ln w="15875">
            <a:noFill/>
            <a:miter lim="800000"/>
            <a:headEnd/>
            <a:tailEnd/>
          </a:ln>
          <a:effectLst/>
        </p:spPr>
        <p:txBody>
          <a:bodyPr wrap="square" lIns="92075" tIns="46038" rIns="92075" bIns="46038">
            <a:prstTxWarp prst="textNoShape">
              <a:avLst/>
            </a:prstTxWarp>
            <a:spAutoFit/>
          </a:bodyPr>
          <a:lstStyle/>
          <a:p>
            <a:r>
              <a:rPr kumimoji="1" lang="en-US" i="1" dirty="0">
                <a:solidFill>
                  <a:schemeClr val="bg1"/>
                </a:solidFill>
                <a:latin typeface="Consolas"/>
                <a:cs typeface="Consolas"/>
              </a:rPr>
              <a:t>abs</a:t>
            </a:r>
          </a:p>
        </p:txBody>
      </p:sp>
      <p:sp>
        <p:nvSpPr>
          <p:cNvPr id="4" name="TextBox 3"/>
          <p:cNvSpPr txBox="1"/>
          <p:nvPr/>
        </p:nvSpPr>
        <p:spPr>
          <a:xfrm>
            <a:off x="10257920" y="3832049"/>
            <a:ext cx="184666" cy="369332"/>
          </a:xfrm>
          <a:prstGeom prst="rect">
            <a:avLst/>
          </a:prstGeom>
          <a:noFill/>
        </p:spPr>
        <p:txBody>
          <a:bodyPr wrap="none" rtlCol="0">
            <a:spAutoFit/>
          </a:bodyPr>
          <a:lstStyle/>
          <a:p>
            <a:endParaRPr lang="en-US" dirty="0"/>
          </a:p>
        </p:txBody>
      </p:sp>
      <p:sp>
        <p:nvSpPr>
          <p:cNvPr id="18" name="Rectangle 3">
            <a:extLst>
              <a:ext uri="{FF2B5EF4-FFF2-40B4-BE49-F238E27FC236}">
                <a16:creationId xmlns:a16="http://schemas.microsoft.com/office/drawing/2014/main" id="{9DAC41F1-5CCD-E846-A5F8-0146E9C83590}"/>
              </a:ext>
            </a:extLst>
          </p:cNvPr>
          <p:cNvSpPr txBox="1">
            <a:spLocks noChangeArrowheads="1"/>
          </p:cNvSpPr>
          <p:nvPr/>
        </p:nvSpPr>
        <p:spPr bwMode="auto">
          <a:xfrm>
            <a:off x="565195" y="729217"/>
            <a:ext cx="8411853" cy="40549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720725" indent="-720725">
              <a:lnSpc>
                <a:spcPts val="2400"/>
              </a:lnSpc>
              <a:spcBef>
                <a:spcPts val="600"/>
              </a:spcBef>
            </a:pPr>
            <a:r>
              <a:rPr kumimoji="0" lang="en-US" sz="1800" u="sng" dirty="0">
                <a:solidFill>
                  <a:schemeClr val="tx1"/>
                </a:solidFill>
                <a:latin typeface="Times New Roman"/>
                <a:cs typeface="Times New Roman"/>
              </a:rPr>
              <a:t>Example:</a:t>
            </a:r>
            <a:r>
              <a:rPr kumimoji="0" lang="en-US" sz="1800" dirty="0">
                <a:solidFill>
                  <a:schemeClr val="tx1"/>
                </a:solidFill>
                <a:latin typeface="Times New Roman"/>
                <a:cs typeface="Times New Roman"/>
              </a:rPr>
              <a:t>  </a:t>
            </a:r>
            <a:r>
              <a:rPr kumimoji="0" lang="en-US" sz="1600" dirty="0">
                <a:solidFill>
                  <a:schemeClr val="tx1"/>
                </a:solidFill>
                <a:latin typeface="Times New Roman"/>
                <a:cs typeface="Times New Roman"/>
              </a:rPr>
              <a:t>Play a C note </a:t>
            </a:r>
            <a:r>
              <a:rPr kumimoji="0" lang="en-US" sz="1200" dirty="0">
                <a:solidFill>
                  <a:schemeClr val="tx1"/>
                </a:solidFill>
                <a:latin typeface="Times New Roman"/>
                <a:cs typeface="Times New Roman"/>
              </a:rPr>
              <a:t>(</a:t>
            </a:r>
            <a:r>
              <a:rPr kumimoji="0" lang="en-US" sz="1600" i="1" dirty="0">
                <a:solidFill>
                  <a:schemeClr val="tx1"/>
                </a:solidFill>
                <a:latin typeface="Times New Roman"/>
                <a:cs typeface="Times New Roman"/>
              </a:rPr>
              <a:t>hz</a:t>
            </a:r>
            <a:r>
              <a:rPr kumimoji="0" lang="en-US" sz="1600" dirty="0">
                <a:solidFill>
                  <a:schemeClr val="tx1"/>
                </a:solidFill>
                <a:latin typeface="Times New Roman"/>
                <a:cs typeface="Times New Roman"/>
              </a:rPr>
              <a:t> = 523.25</a:t>
            </a:r>
            <a:r>
              <a:rPr kumimoji="0" lang="en-US" sz="1200" dirty="0">
                <a:solidFill>
                  <a:schemeClr val="tx1"/>
                </a:solidFill>
                <a:latin typeface="Times New Roman"/>
                <a:cs typeface="Times New Roman"/>
              </a:rPr>
              <a:t>)</a:t>
            </a:r>
            <a:r>
              <a:rPr kumimoji="0" lang="en-US" sz="1600" dirty="0">
                <a:solidFill>
                  <a:schemeClr val="tx1"/>
                </a:solidFill>
                <a:latin typeface="Times New Roman"/>
                <a:cs typeface="Times New Roman"/>
              </a:rPr>
              <a:t> for 2 seconds, sps </a:t>
            </a:r>
            <a:r>
              <a:rPr kumimoji="0" lang="en-US" sz="1200" dirty="0">
                <a:solidFill>
                  <a:schemeClr val="tx1"/>
                </a:solidFill>
                <a:latin typeface="Times New Roman"/>
                <a:cs typeface="Times New Roman"/>
              </a:rPr>
              <a:t>(samples per second)</a:t>
            </a:r>
            <a:r>
              <a:rPr kumimoji="0" lang="en-US" sz="1600" dirty="0">
                <a:solidFill>
                  <a:schemeClr val="tx1"/>
                </a:solidFill>
                <a:latin typeface="Times New Roman"/>
                <a:cs typeface="Times New Roman"/>
              </a:rPr>
              <a:t> = 44100</a:t>
            </a:r>
            <a:endParaRPr kumimoji="0" lang="en-US" sz="1800" dirty="0">
              <a:solidFill>
                <a:schemeClr val="tx1"/>
              </a:solidFill>
              <a:latin typeface="Times New Roman"/>
              <a:cs typeface="Times New Roman"/>
            </a:endParaRPr>
          </a:p>
        </p:txBody>
      </p:sp>
      <p:sp>
        <p:nvSpPr>
          <p:cNvPr id="19" name="Rectangle 3">
            <a:extLst>
              <a:ext uri="{FF2B5EF4-FFF2-40B4-BE49-F238E27FC236}">
                <a16:creationId xmlns:a16="http://schemas.microsoft.com/office/drawing/2014/main" id="{B52EF1CF-B38A-C647-81B9-0C93015BEAC4}"/>
              </a:ext>
            </a:extLst>
          </p:cNvPr>
          <p:cNvSpPr txBox="1">
            <a:spLocks noChangeArrowheads="1"/>
          </p:cNvSpPr>
          <p:nvPr/>
        </p:nvSpPr>
        <p:spPr bwMode="auto">
          <a:xfrm>
            <a:off x="599975" y="1296739"/>
            <a:ext cx="8411853" cy="60680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ct val="100000"/>
              </a:lnSpc>
              <a:spcBef>
                <a:spcPts val="600"/>
              </a:spcBef>
              <a:buClrTx/>
              <a:buSzPct val="100000"/>
            </a:pPr>
            <a:r>
              <a:rPr kumimoji="0" lang="en-US" sz="1800" u="sng" dirty="0">
                <a:solidFill>
                  <a:schemeClr val="tx1"/>
                </a:solidFill>
                <a:latin typeface="Times New Roman"/>
                <a:cs typeface="Times New Roman"/>
              </a:rPr>
              <a:t>Implementation: </a:t>
            </a:r>
            <a:r>
              <a:rPr kumimoji="0" lang="en-US" sz="1600" dirty="0">
                <a:solidFill>
                  <a:schemeClr val="tx1"/>
                </a:solidFill>
                <a:latin typeface="Times New Roman"/>
                <a:cs typeface="Times New Roman"/>
              </a:rPr>
              <a:t>Create an array (</a:t>
            </a:r>
            <a:r>
              <a:rPr kumimoji="0" lang="en-US" sz="1200" dirty="0">
                <a:solidFill>
                  <a:schemeClr val="tx1"/>
                </a:solidFill>
                <a:latin typeface="Consolas" panose="020B0609020204030204" pitchFamily="49" charset="0"/>
                <a:cs typeface="Consolas" panose="020B0609020204030204" pitchFamily="49" charset="0"/>
              </a:rPr>
              <a:t>y</a:t>
            </a:r>
            <a:r>
              <a:rPr kumimoji="0" lang="en-US" sz="1600" dirty="0">
                <a:solidFill>
                  <a:schemeClr val="tx1"/>
                </a:solidFill>
                <a:latin typeface="Times New Roman"/>
                <a:cs typeface="Times New Roman"/>
              </a:rPr>
              <a:t>) that samples the sine wave function, according to the required parameters, and “play the array”, using the function call  </a:t>
            </a:r>
            <a:r>
              <a:rPr lang="en-US" sz="1200" dirty="0">
                <a:solidFill>
                  <a:schemeClr val="tx1"/>
                </a:solidFill>
                <a:latin typeface="Consolas"/>
                <a:ea typeface="Monaco"/>
                <a:cs typeface="Consolas"/>
              </a:rPr>
              <a:t>StdAudio.play(y)</a:t>
            </a:r>
            <a:endParaRPr kumimoji="0" lang="en-US" sz="1200" dirty="0">
              <a:solidFill>
                <a:schemeClr val="tx1"/>
              </a:solidFill>
              <a:latin typeface="Times New Roman"/>
              <a:cs typeface="Times New Roman"/>
            </a:endParaRPr>
          </a:p>
          <a:p>
            <a:pPr marL="0" indent="0">
              <a:lnSpc>
                <a:spcPct val="100000"/>
              </a:lnSpc>
              <a:spcBef>
                <a:spcPts val="600"/>
              </a:spcBef>
              <a:buClrTx/>
              <a:buSzPct val="100000"/>
            </a:pPr>
            <a:endParaRPr kumimoji="0" lang="en-US" sz="1600" dirty="0">
              <a:solidFill>
                <a:schemeClr val="tx1"/>
              </a:solidFill>
              <a:latin typeface="Times New Roman"/>
              <a:cs typeface="Times New Roman"/>
            </a:endParaRPr>
          </a:p>
        </p:txBody>
      </p:sp>
      <p:pic>
        <p:nvPicPr>
          <p:cNvPr id="6" name="Picture 5">
            <a:extLst>
              <a:ext uri="{FF2B5EF4-FFF2-40B4-BE49-F238E27FC236}">
                <a16:creationId xmlns:a16="http://schemas.microsoft.com/office/drawing/2014/main" id="{34EA8891-1BAA-225A-2611-E93DAFDCB135}"/>
              </a:ext>
            </a:extLst>
          </p:cNvPr>
          <p:cNvPicPr>
            <a:picLocks noChangeAspect="1"/>
          </p:cNvPicPr>
          <p:nvPr/>
        </p:nvPicPr>
        <p:blipFill rotWithShape="1">
          <a:blip r:embed="rId3"/>
          <a:srcRect l="13622" t="57087" r="45993" b="29409"/>
          <a:stretch/>
        </p:blipFill>
        <p:spPr>
          <a:xfrm>
            <a:off x="86820" y="2487252"/>
            <a:ext cx="5417582" cy="1127410"/>
          </a:xfrm>
          <a:prstGeom prst="rect">
            <a:avLst/>
          </a:prstGeom>
        </p:spPr>
      </p:pic>
      <p:sp>
        <p:nvSpPr>
          <p:cNvPr id="7" name="Rectangle 16">
            <a:extLst>
              <a:ext uri="{FF2B5EF4-FFF2-40B4-BE49-F238E27FC236}">
                <a16:creationId xmlns:a16="http://schemas.microsoft.com/office/drawing/2014/main" id="{CA0F09E0-15F6-FE53-3CFA-1AF4EF91C512}"/>
              </a:ext>
            </a:extLst>
          </p:cNvPr>
          <p:cNvSpPr>
            <a:spLocks noChangeArrowheads="1"/>
          </p:cNvSpPr>
          <p:nvPr/>
        </p:nvSpPr>
        <p:spPr bwMode="auto">
          <a:xfrm>
            <a:off x="662119" y="4368159"/>
            <a:ext cx="3934240" cy="427969"/>
          </a:xfrm>
          <a:prstGeom prst="rect">
            <a:avLst/>
          </a:prstGeom>
          <a:solidFill>
            <a:schemeClr val="bg1"/>
          </a:solidFill>
          <a:ln w="9525">
            <a:noFill/>
            <a:miter lim="800000"/>
            <a:headEnd/>
            <a:tailEnd type="none" w="sm" len="sm"/>
          </a:ln>
        </p:spPr>
        <p:txBody>
          <a:bodyPr wrap="square">
            <a:prstTxWarp prst="textNoShape">
              <a:avLst/>
            </a:prstTxWarp>
            <a:noAutofit/>
          </a:bodyPr>
          <a:lstStyle/>
          <a:p>
            <a:endParaRPr lang="en-US" sz="1200" dirty="0">
              <a:solidFill>
                <a:srgbClr val="000000"/>
              </a:solidFill>
              <a:latin typeface="Times New Roman"/>
              <a:cs typeface="Times New Roman"/>
            </a:endParaRPr>
          </a:p>
        </p:txBody>
      </p:sp>
      <p:cxnSp>
        <p:nvCxnSpPr>
          <p:cNvPr id="8" name="Straight Connector 7">
            <a:extLst>
              <a:ext uri="{FF2B5EF4-FFF2-40B4-BE49-F238E27FC236}">
                <a16:creationId xmlns:a16="http://schemas.microsoft.com/office/drawing/2014/main" id="{FC00E9B5-59F1-6A71-B768-07BE33A79FD0}"/>
              </a:ext>
            </a:extLst>
          </p:cNvPr>
          <p:cNvCxnSpPr>
            <a:cxnSpLocks/>
          </p:cNvCxnSpPr>
          <p:nvPr/>
        </p:nvCxnSpPr>
        <p:spPr bwMode="auto">
          <a:xfrm>
            <a:off x="404800" y="3980422"/>
            <a:ext cx="5415378" cy="0"/>
          </a:xfrm>
          <a:prstGeom prst="line">
            <a:avLst/>
          </a:prstGeom>
          <a:solidFill>
            <a:schemeClr val="tx2"/>
          </a:solidFill>
          <a:ln w="19050" cap="flat" cmpd="sng" algn="ctr">
            <a:solidFill>
              <a:schemeClr val="tx1"/>
            </a:solidFill>
            <a:prstDash val="solid"/>
            <a:round/>
            <a:headEnd type="none" w="med" len="med"/>
            <a:tailEnd type="triangle" w="lg" len="med"/>
          </a:ln>
          <a:effectLst/>
        </p:spPr>
      </p:cxnSp>
      <p:cxnSp>
        <p:nvCxnSpPr>
          <p:cNvPr id="9" name="Straight Connector 8">
            <a:extLst>
              <a:ext uri="{FF2B5EF4-FFF2-40B4-BE49-F238E27FC236}">
                <a16:creationId xmlns:a16="http://schemas.microsoft.com/office/drawing/2014/main" id="{46EA0FA4-5871-0D1A-63F4-37781E8117CD}"/>
              </a:ext>
            </a:extLst>
          </p:cNvPr>
          <p:cNvCxnSpPr>
            <a:cxnSpLocks/>
          </p:cNvCxnSpPr>
          <p:nvPr/>
        </p:nvCxnSpPr>
        <p:spPr bwMode="auto">
          <a:xfrm flipV="1">
            <a:off x="1021303" y="387882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B67D4633-6D6E-D5AA-E6E1-F39B710A3169}"/>
              </a:ext>
            </a:extLst>
          </p:cNvPr>
          <p:cNvCxnSpPr>
            <a:cxnSpLocks/>
          </p:cNvCxnSpPr>
          <p:nvPr/>
        </p:nvCxnSpPr>
        <p:spPr bwMode="auto">
          <a:xfrm flipV="1">
            <a:off x="1366742" y="387882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1" name="Straight Connector 10">
            <a:extLst>
              <a:ext uri="{FF2B5EF4-FFF2-40B4-BE49-F238E27FC236}">
                <a16:creationId xmlns:a16="http://schemas.microsoft.com/office/drawing/2014/main" id="{97871D36-F42C-B664-595F-ED1D8A25E81F}"/>
              </a:ext>
            </a:extLst>
          </p:cNvPr>
          <p:cNvCxnSpPr>
            <a:cxnSpLocks/>
          </p:cNvCxnSpPr>
          <p:nvPr/>
        </p:nvCxnSpPr>
        <p:spPr bwMode="auto">
          <a:xfrm flipV="1">
            <a:off x="1712180" y="388020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A490D298-D321-0F98-C7E8-B04674CCFFAC}"/>
              </a:ext>
            </a:extLst>
          </p:cNvPr>
          <p:cNvCxnSpPr>
            <a:cxnSpLocks/>
          </p:cNvCxnSpPr>
          <p:nvPr/>
        </p:nvCxnSpPr>
        <p:spPr bwMode="auto">
          <a:xfrm flipV="1">
            <a:off x="2057619" y="388020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BF7279ED-C43B-9E36-2D6D-53F3529D862E}"/>
              </a:ext>
            </a:extLst>
          </p:cNvPr>
          <p:cNvCxnSpPr>
            <a:cxnSpLocks/>
          </p:cNvCxnSpPr>
          <p:nvPr/>
        </p:nvCxnSpPr>
        <p:spPr bwMode="auto">
          <a:xfrm flipV="1">
            <a:off x="2403058" y="388020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20" name="Straight Connector 19">
            <a:extLst>
              <a:ext uri="{FF2B5EF4-FFF2-40B4-BE49-F238E27FC236}">
                <a16:creationId xmlns:a16="http://schemas.microsoft.com/office/drawing/2014/main" id="{133CD9A2-8279-F5BE-E510-66F87041D4BC}"/>
              </a:ext>
            </a:extLst>
          </p:cNvPr>
          <p:cNvCxnSpPr>
            <a:cxnSpLocks/>
          </p:cNvCxnSpPr>
          <p:nvPr/>
        </p:nvCxnSpPr>
        <p:spPr bwMode="auto">
          <a:xfrm flipV="1">
            <a:off x="2743426" y="38790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21" name="Straight Connector 20">
            <a:extLst>
              <a:ext uri="{FF2B5EF4-FFF2-40B4-BE49-F238E27FC236}">
                <a16:creationId xmlns:a16="http://schemas.microsoft.com/office/drawing/2014/main" id="{B338FB56-1D17-F873-5E92-3E3978F3CFB7}"/>
              </a:ext>
            </a:extLst>
          </p:cNvPr>
          <p:cNvCxnSpPr>
            <a:cxnSpLocks/>
          </p:cNvCxnSpPr>
          <p:nvPr/>
        </p:nvCxnSpPr>
        <p:spPr bwMode="auto">
          <a:xfrm flipV="1">
            <a:off x="3088865" y="38790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22" name="Straight Connector 21">
            <a:extLst>
              <a:ext uri="{FF2B5EF4-FFF2-40B4-BE49-F238E27FC236}">
                <a16:creationId xmlns:a16="http://schemas.microsoft.com/office/drawing/2014/main" id="{96E274AB-32A8-3B2B-C0F2-C87DF28F5DB9}"/>
              </a:ext>
            </a:extLst>
          </p:cNvPr>
          <p:cNvCxnSpPr>
            <a:cxnSpLocks/>
          </p:cNvCxnSpPr>
          <p:nvPr/>
        </p:nvCxnSpPr>
        <p:spPr bwMode="auto">
          <a:xfrm flipV="1">
            <a:off x="3434304" y="38790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23" name="Straight Connector 22">
            <a:extLst>
              <a:ext uri="{FF2B5EF4-FFF2-40B4-BE49-F238E27FC236}">
                <a16:creationId xmlns:a16="http://schemas.microsoft.com/office/drawing/2014/main" id="{7274C962-E891-B498-8059-F02E8C264D05}"/>
              </a:ext>
            </a:extLst>
          </p:cNvPr>
          <p:cNvCxnSpPr>
            <a:cxnSpLocks/>
          </p:cNvCxnSpPr>
          <p:nvPr/>
        </p:nvCxnSpPr>
        <p:spPr bwMode="auto">
          <a:xfrm flipV="1">
            <a:off x="3779742" y="38804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24" name="Straight Connector 23">
            <a:extLst>
              <a:ext uri="{FF2B5EF4-FFF2-40B4-BE49-F238E27FC236}">
                <a16:creationId xmlns:a16="http://schemas.microsoft.com/office/drawing/2014/main" id="{3F362E67-D0C9-2874-8A52-13E340E64DCE}"/>
              </a:ext>
            </a:extLst>
          </p:cNvPr>
          <p:cNvCxnSpPr>
            <a:cxnSpLocks/>
          </p:cNvCxnSpPr>
          <p:nvPr/>
        </p:nvCxnSpPr>
        <p:spPr bwMode="auto">
          <a:xfrm flipV="1">
            <a:off x="4125181" y="38804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25" name="Straight Connector 24">
            <a:extLst>
              <a:ext uri="{FF2B5EF4-FFF2-40B4-BE49-F238E27FC236}">
                <a16:creationId xmlns:a16="http://schemas.microsoft.com/office/drawing/2014/main" id="{D8094556-6FDB-27EE-EA60-DCF9E4940217}"/>
              </a:ext>
            </a:extLst>
          </p:cNvPr>
          <p:cNvCxnSpPr>
            <a:cxnSpLocks/>
          </p:cNvCxnSpPr>
          <p:nvPr/>
        </p:nvCxnSpPr>
        <p:spPr bwMode="auto">
          <a:xfrm flipV="1">
            <a:off x="4470620" y="38804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26" name="Straight Connector 25">
            <a:extLst>
              <a:ext uri="{FF2B5EF4-FFF2-40B4-BE49-F238E27FC236}">
                <a16:creationId xmlns:a16="http://schemas.microsoft.com/office/drawing/2014/main" id="{C269E401-F007-22DA-4927-F02A3C9B9C45}"/>
              </a:ext>
            </a:extLst>
          </p:cNvPr>
          <p:cNvCxnSpPr>
            <a:cxnSpLocks/>
          </p:cNvCxnSpPr>
          <p:nvPr/>
        </p:nvCxnSpPr>
        <p:spPr bwMode="auto">
          <a:xfrm flipV="1">
            <a:off x="4813523" y="387882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27" name="Straight Connector 26">
            <a:extLst>
              <a:ext uri="{FF2B5EF4-FFF2-40B4-BE49-F238E27FC236}">
                <a16:creationId xmlns:a16="http://schemas.microsoft.com/office/drawing/2014/main" id="{C8A3082E-D8D9-AE81-C85A-B98428A2EEDC}"/>
              </a:ext>
            </a:extLst>
          </p:cNvPr>
          <p:cNvCxnSpPr>
            <a:cxnSpLocks/>
          </p:cNvCxnSpPr>
          <p:nvPr/>
        </p:nvCxnSpPr>
        <p:spPr bwMode="auto">
          <a:xfrm flipV="1">
            <a:off x="5158962" y="387882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28" name="Straight Connector 27">
            <a:extLst>
              <a:ext uri="{FF2B5EF4-FFF2-40B4-BE49-F238E27FC236}">
                <a16:creationId xmlns:a16="http://schemas.microsoft.com/office/drawing/2014/main" id="{23E5022D-9363-B833-012F-12370B8A0E5B}"/>
              </a:ext>
            </a:extLst>
          </p:cNvPr>
          <p:cNvCxnSpPr>
            <a:cxnSpLocks/>
          </p:cNvCxnSpPr>
          <p:nvPr/>
        </p:nvCxnSpPr>
        <p:spPr bwMode="auto">
          <a:xfrm flipV="1">
            <a:off x="5504401" y="388020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sp>
        <p:nvSpPr>
          <p:cNvPr id="29" name="Oval 28">
            <a:extLst>
              <a:ext uri="{FF2B5EF4-FFF2-40B4-BE49-F238E27FC236}">
                <a16:creationId xmlns:a16="http://schemas.microsoft.com/office/drawing/2014/main" id="{E84D594B-7A53-E8EB-F160-405AEDDA9A60}"/>
              </a:ext>
            </a:extLst>
          </p:cNvPr>
          <p:cNvSpPr/>
          <p:nvPr/>
        </p:nvSpPr>
        <p:spPr bwMode="auto">
          <a:xfrm>
            <a:off x="599975" y="2713770"/>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30" name="Oval 29">
            <a:extLst>
              <a:ext uri="{FF2B5EF4-FFF2-40B4-BE49-F238E27FC236}">
                <a16:creationId xmlns:a16="http://schemas.microsoft.com/office/drawing/2014/main" id="{8A6A0F25-0E67-F71A-56B2-795A1ABBEFF8}"/>
              </a:ext>
            </a:extLst>
          </p:cNvPr>
          <p:cNvSpPr/>
          <p:nvPr/>
        </p:nvSpPr>
        <p:spPr bwMode="auto">
          <a:xfrm>
            <a:off x="1288029" y="273450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31" name="Oval 30">
            <a:extLst>
              <a:ext uri="{FF2B5EF4-FFF2-40B4-BE49-F238E27FC236}">
                <a16:creationId xmlns:a16="http://schemas.microsoft.com/office/drawing/2014/main" id="{0352C7FD-6788-BEE8-72CC-985956C8075C}"/>
              </a:ext>
            </a:extLst>
          </p:cNvPr>
          <p:cNvSpPr/>
          <p:nvPr/>
        </p:nvSpPr>
        <p:spPr bwMode="auto">
          <a:xfrm>
            <a:off x="1644766" y="3225525"/>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32" name="Oval 31">
            <a:extLst>
              <a:ext uri="{FF2B5EF4-FFF2-40B4-BE49-F238E27FC236}">
                <a16:creationId xmlns:a16="http://schemas.microsoft.com/office/drawing/2014/main" id="{9C337D4D-CA76-0D02-824C-004FF3AE0573}"/>
              </a:ext>
            </a:extLst>
          </p:cNvPr>
          <p:cNvSpPr/>
          <p:nvPr/>
        </p:nvSpPr>
        <p:spPr bwMode="auto">
          <a:xfrm>
            <a:off x="1990785" y="3332150"/>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33" name="Oval 32">
            <a:extLst>
              <a:ext uri="{FF2B5EF4-FFF2-40B4-BE49-F238E27FC236}">
                <a16:creationId xmlns:a16="http://schemas.microsoft.com/office/drawing/2014/main" id="{6CEC80B6-CF26-FFBB-27B5-B37A7E986DCD}"/>
              </a:ext>
            </a:extLst>
          </p:cNvPr>
          <p:cNvSpPr/>
          <p:nvPr/>
        </p:nvSpPr>
        <p:spPr bwMode="auto">
          <a:xfrm>
            <a:off x="2332820" y="3038108"/>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34" name="Oval 33">
            <a:extLst>
              <a:ext uri="{FF2B5EF4-FFF2-40B4-BE49-F238E27FC236}">
                <a16:creationId xmlns:a16="http://schemas.microsoft.com/office/drawing/2014/main" id="{EC41DE27-1443-4981-9F24-700EA3543614}"/>
              </a:ext>
            </a:extLst>
          </p:cNvPr>
          <p:cNvSpPr/>
          <p:nvPr/>
        </p:nvSpPr>
        <p:spPr bwMode="auto">
          <a:xfrm>
            <a:off x="2666719" y="253941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35" name="Oval 34">
            <a:extLst>
              <a:ext uri="{FF2B5EF4-FFF2-40B4-BE49-F238E27FC236}">
                <a16:creationId xmlns:a16="http://schemas.microsoft.com/office/drawing/2014/main" id="{3C89BA29-8380-5404-EAA5-B4DC9C53DBFA}"/>
              </a:ext>
            </a:extLst>
          </p:cNvPr>
          <p:cNvSpPr/>
          <p:nvPr/>
        </p:nvSpPr>
        <p:spPr bwMode="auto">
          <a:xfrm>
            <a:off x="3354773" y="290263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36" name="Oval 35">
            <a:extLst>
              <a:ext uri="{FF2B5EF4-FFF2-40B4-BE49-F238E27FC236}">
                <a16:creationId xmlns:a16="http://schemas.microsoft.com/office/drawing/2014/main" id="{FA399310-9B1B-010D-4672-AD95BF3B4A98}"/>
              </a:ext>
            </a:extLst>
          </p:cNvPr>
          <p:cNvSpPr/>
          <p:nvPr/>
        </p:nvSpPr>
        <p:spPr bwMode="auto">
          <a:xfrm>
            <a:off x="3706005" y="332434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37" name="Oval 36">
            <a:extLst>
              <a:ext uri="{FF2B5EF4-FFF2-40B4-BE49-F238E27FC236}">
                <a16:creationId xmlns:a16="http://schemas.microsoft.com/office/drawing/2014/main" id="{3564CADF-7D2B-15E8-F4BC-5112BF4C0C66}"/>
              </a:ext>
            </a:extLst>
          </p:cNvPr>
          <p:cNvSpPr/>
          <p:nvPr/>
        </p:nvSpPr>
        <p:spPr bwMode="auto">
          <a:xfrm>
            <a:off x="4051442" y="3272188"/>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38" name="Oval 37">
            <a:extLst>
              <a:ext uri="{FF2B5EF4-FFF2-40B4-BE49-F238E27FC236}">
                <a16:creationId xmlns:a16="http://schemas.microsoft.com/office/drawing/2014/main" id="{5AE03C7C-10ED-02A7-3B65-E557DC88A0F9}"/>
              </a:ext>
            </a:extLst>
          </p:cNvPr>
          <p:cNvSpPr/>
          <p:nvPr/>
        </p:nvSpPr>
        <p:spPr bwMode="auto">
          <a:xfrm>
            <a:off x="4394059" y="278815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39" name="Oval 38">
            <a:extLst>
              <a:ext uri="{FF2B5EF4-FFF2-40B4-BE49-F238E27FC236}">
                <a16:creationId xmlns:a16="http://schemas.microsoft.com/office/drawing/2014/main" id="{5A903751-F490-2366-E541-5DCA1E3F49DF}"/>
              </a:ext>
            </a:extLst>
          </p:cNvPr>
          <p:cNvSpPr/>
          <p:nvPr/>
        </p:nvSpPr>
        <p:spPr bwMode="auto">
          <a:xfrm>
            <a:off x="5085320" y="263982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cxnSp>
        <p:nvCxnSpPr>
          <p:cNvPr id="41" name="Straight Connector 40">
            <a:extLst>
              <a:ext uri="{FF2B5EF4-FFF2-40B4-BE49-F238E27FC236}">
                <a16:creationId xmlns:a16="http://schemas.microsoft.com/office/drawing/2014/main" id="{70245FE5-FF54-D897-E5AB-046E4247EAC1}"/>
              </a:ext>
            </a:extLst>
          </p:cNvPr>
          <p:cNvCxnSpPr>
            <a:cxnSpLocks/>
          </p:cNvCxnSpPr>
          <p:nvPr/>
        </p:nvCxnSpPr>
        <p:spPr bwMode="auto">
          <a:xfrm flipV="1">
            <a:off x="673200" y="2216449"/>
            <a:ext cx="0" cy="1935432"/>
          </a:xfrm>
          <a:prstGeom prst="line">
            <a:avLst/>
          </a:prstGeom>
          <a:solidFill>
            <a:schemeClr val="tx2"/>
          </a:solidFill>
          <a:ln w="19050" cap="flat" cmpd="sng" algn="ctr">
            <a:solidFill>
              <a:schemeClr val="tx1"/>
            </a:solidFill>
            <a:prstDash val="solid"/>
            <a:round/>
            <a:headEnd type="none" w="med" len="med"/>
            <a:tailEnd type="triangle" w="lg" len="med"/>
          </a:ln>
          <a:effectLst/>
        </p:spPr>
      </p:cxnSp>
      <p:sp>
        <p:nvSpPr>
          <p:cNvPr id="42" name="Rectangle 3">
            <a:extLst>
              <a:ext uri="{FF2B5EF4-FFF2-40B4-BE49-F238E27FC236}">
                <a16:creationId xmlns:a16="http://schemas.microsoft.com/office/drawing/2014/main" id="{15F23210-81C7-DC84-4CF1-45815807FB15}"/>
              </a:ext>
            </a:extLst>
          </p:cNvPr>
          <p:cNvSpPr txBox="1">
            <a:spLocks noChangeArrowheads="1"/>
          </p:cNvSpPr>
          <p:nvPr/>
        </p:nvSpPr>
        <p:spPr bwMode="auto">
          <a:xfrm>
            <a:off x="5606154" y="4031579"/>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x</a:t>
            </a:r>
          </a:p>
        </p:txBody>
      </p:sp>
      <p:sp>
        <p:nvSpPr>
          <p:cNvPr id="43" name="Rectangle 3">
            <a:extLst>
              <a:ext uri="{FF2B5EF4-FFF2-40B4-BE49-F238E27FC236}">
                <a16:creationId xmlns:a16="http://schemas.microsoft.com/office/drawing/2014/main" id="{7629EA60-9E77-D760-EA61-C8BB9D8E20B9}"/>
              </a:ext>
            </a:extLst>
          </p:cNvPr>
          <p:cNvSpPr txBox="1">
            <a:spLocks noChangeArrowheads="1"/>
          </p:cNvSpPr>
          <p:nvPr/>
        </p:nvSpPr>
        <p:spPr bwMode="auto">
          <a:xfrm>
            <a:off x="322785" y="3042443"/>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y</a:t>
            </a:r>
          </a:p>
        </p:txBody>
      </p:sp>
      <p:sp>
        <p:nvSpPr>
          <p:cNvPr id="44" name="Rectangle 3">
            <a:extLst>
              <a:ext uri="{FF2B5EF4-FFF2-40B4-BE49-F238E27FC236}">
                <a16:creationId xmlns:a16="http://schemas.microsoft.com/office/drawing/2014/main" id="{4B19EBBA-0DED-8615-4BAF-DF983E9C5DEB}"/>
              </a:ext>
            </a:extLst>
          </p:cNvPr>
          <p:cNvSpPr txBox="1">
            <a:spLocks noChangeArrowheads="1"/>
          </p:cNvSpPr>
          <p:nvPr/>
        </p:nvSpPr>
        <p:spPr bwMode="auto">
          <a:xfrm>
            <a:off x="533369" y="4082665"/>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0</a:t>
            </a:r>
          </a:p>
        </p:txBody>
      </p:sp>
      <p:sp>
        <p:nvSpPr>
          <p:cNvPr id="45" name="Rectangle 3">
            <a:extLst>
              <a:ext uri="{FF2B5EF4-FFF2-40B4-BE49-F238E27FC236}">
                <a16:creationId xmlns:a16="http://schemas.microsoft.com/office/drawing/2014/main" id="{44AC5BF7-D0ED-975C-59A4-93E5A38B3134}"/>
              </a:ext>
            </a:extLst>
          </p:cNvPr>
          <p:cNvSpPr txBox="1">
            <a:spLocks noChangeArrowheads="1"/>
          </p:cNvSpPr>
          <p:nvPr/>
        </p:nvSpPr>
        <p:spPr bwMode="auto">
          <a:xfrm>
            <a:off x="877540" y="4077397"/>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1</a:t>
            </a:r>
          </a:p>
        </p:txBody>
      </p:sp>
      <p:sp>
        <p:nvSpPr>
          <p:cNvPr id="46" name="Rectangle 3">
            <a:extLst>
              <a:ext uri="{FF2B5EF4-FFF2-40B4-BE49-F238E27FC236}">
                <a16:creationId xmlns:a16="http://schemas.microsoft.com/office/drawing/2014/main" id="{AAC3EEA0-707C-8D8D-21A6-1EFB95E69E2B}"/>
              </a:ext>
            </a:extLst>
          </p:cNvPr>
          <p:cNvSpPr txBox="1">
            <a:spLocks noChangeArrowheads="1"/>
          </p:cNvSpPr>
          <p:nvPr/>
        </p:nvSpPr>
        <p:spPr bwMode="auto">
          <a:xfrm>
            <a:off x="1224881" y="4083393"/>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2</a:t>
            </a:r>
          </a:p>
        </p:txBody>
      </p:sp>
      <p:sp>
        <p:nvSpPr>
          <p:cNvPr id="47" name="Rectangle 3">
            <a:extLst>
              <a:ext uri="{FF2B5EF4-FFF2-40B4-BE49-F238E27FC236}">
                <a16:creationId xmlns:a16="http://schemas.microsoft.com/office/drawing/2014/main" id="{7FFC404D-4C4E-B6CB-9747-4C1E0F6C31C0}"/>
              </a:ext>
            </a:extLst>
          </p:cNvPr>
          <p:cNvSpPr txBox="1">
            <a:spLocks noChangeArrowheads="1"/>
          </p:cNvSpPr>
          <p:nvPr/>
        </p:nvSpPr>
        <p:spPr bwMode="auto">
          <a:xfrm>
            <a:off x="1569052" y="4075867"/>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3</a:t>
            </a:r>
          </a:p>
        </p:txBody>
      </p:sp>
      <p:sp>
        <p:nvSpPr>
          <p:cNvPr id="48" name="Rectangle 3">
            <a:extLst>
              <a:ext uri="{FF2B5EF4-FFF2-40B4-BE49-F238E27FC236}">
                <a16:creationId xmlns:a16="http://schemas.microsoft.com/office/drawing/2014/main" id="{1D691C5E-9315-AB0C-00F2-CB2F8B4C46AE}"/>
              </a:ext>
            </a:extLst>
          </p:cNvPr>
          <p:cNvSpPr txBox="1">
            <a:spLocks noChangeArrowheads="1"/>
          </p:cNvSpPr>
          <p:nvPr/>
        </p:nvSpPr>
        <p:spPr bwMode="auto">
          <a:xfrm>
            <a:off x="1928137" y="4075228"/>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4</a:t>
            </a:r>
          </a:p>
        </p:txBody>
      </p:sp>
      <p:sp>
        <p:nvSpPr>
          <p:cNvPr id="49" name="Rectangle 3">
            <a:extLst>
              <a:ext uri="{FF2B5EF4-FFF2-40B4-BE49-F238E27FC236}">
                <a16:creationId xmlns:a16="http://schemas.microsoft.com/office/drawing/2014/main" id="{DCBE98EF-4937-CF0A-CCF3-29FB6372BE26}"/>
              </a:ext>
            </a:extLst>
          </p:cNvPr>
          <p:cNvSpPr txBox="1">
            <a:spLocks noChangeArrowheads="1"/>
          </p:cNvSpPr>
          <p:nvPr/>
        </p:nvSpPr>
        <p:spPr bwMode="auto">
          <a:xfrm>
            <a:off x="2272308" y="4085458"/>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5</a:t>
            </a:r>
          </a:p>
        </p:txBody>
      </p:sp>
      <p:sp>
        <p:nvSpPr>
          <p:cNvPr id="50" name="Rectangle 3">
            <a:extLst>
              <a:ext uri="{FF2B5EF4-FFF2-40B4-BE49-F238E27FC236}">
                <a16:creationId xmlns:a16="http://schemas.microsoft.com/office/drawing/2014/main" id="{4D13C9E4-BCF8-D60B-4468-1EAE72B739C2}"/>
              </a:ext>
            </a:extLst>
          </p:cNvPr>
          <p:cNvSpPr txBox="1">
            <a:spLocks noChangeArrowheads="1"/>
          </p:cNvSpPr>
          <p:nvPr/>
        </p:nvSpPr>
        <p:spPr bwMode="auto">
          <a:xfrm>
            <a:off x="2619649" y="4091454"/>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6</a:t>
            </a:r>
          </a:p>
        </p:txBody>
      </p:sp>
      <p:sp>
        <p:nvSpPr>
          <p:cNvPr id="51" name="Rectangle 3">
            <a:extLst>
              <a:ext uri="{FF2B5EF4-FFF2-40B4-BE49-F238E27FC236}">
                <a16:creationId xmlns:a16="http://schemas.microsoft.com/office/drawing/2014/main" id="{0EAC9EC7-4AB1-18E3-FC9D-3D8CAB3E3303}"/>
              </a:ext>
            </a:extLst>
          </p:cNvPr>
          <p:cNvSpPr txBox="1">
            <a:spLocks noChangeArrowheads="1"/>
          </p:cNvSpPr>
          <p:nvPr/>
        </p:nvSpPr>
        <p:spPr bwMode="auto">
          <a:xfrm>
            <a:off x="2963820" y="4083928"/>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7</a:t>
            </a:r>
          </a:p>
        </p:txBody>
      </p:sp>
      <p:sp>
        <p:nvSpPr>
          <p:cNvPr id="52" name="Rectangle 3">
            <a:extLst>
              <a:ext uri="{FF2B5EF4-FFF2-40B4-BE49-F238E27FC236}">
                <a16:creationId xmlns:a16="http://schemas.microsoft.com/office/drawing/2014/main" id="{9DBD2608-E5D1-E445-BA5B-CEC406DA4A15}"/>
              </a:ext>
            </a:extLst>
          </p:cNvPr>
          <p:cNvSpPr txBox="1">
            <a:spLocks noChangeArrowheads="1"/>
          </p:cNvSpPr>
          <p:nvPr/>
        </p:nvSpPr>
        <p:spPr bwMode="auto">
          <a:xfrm>
            <a:off x="3293966" y="4075228"/>
            <a:ext cx="587531"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a:t>
            </a:r>
          </a:p>
        </p:txBody>
      </p:sp>
      <p:sp>
        <p:nvSpPr>
          <p:cNvPr id="53" name="TextBox 52">
            <a:extLst>
              <a:ext uri="{FF2B5EF4-FFF2-40B4-BE49-F238E27FC236}">
                <a16:creationId xmlns:a16="http://schemas.microsoft.com/office/drawing/2014/main" id="{70391830-432B-085E-56B8-9CF665C96D63}"/>
              </a:ext>
            </a:extLst>
          </p:cNvPr>
          <p:cNvSpPr txBox="1"/>
          <p:nvPr/>
        </p:nvSpPr>
        <p:spPr>
          <a:xfrm>
            <a:off x="6574780" y="4239924"/>
            <a:ext cx="184731" cy="369332"/>
          </a:xfrm>
          <a:prstGeom prst="rect">
            <a:avLst/>
          </a:prstGeom>
          <a:noFill/>
        </p:spPr>
        <p:txBody>
          <a:bodyPr wrap="none" rtlCol="0">
            <a:spAutoFit/>
          </a:bodyPr>
          <a:lstStyle/>
          <a:p>
            <a:endParaRPr lang="en-IL"/>
          </a:p>
        </p:txBody>
      </p:sp>
      <mc:AlternateContent xmlns:mc="http://schemas.openxmlformats.org/markup-compatibility/2006" xmlns:a14="http://schemas.microsoft.com/office/drawing/2010/main">
        <mc:Choice Requires="a14">
          <p:sp>
            <p:nvSpPr>
              <p:cNvPr id="54" name="Rounded Rectangular Callout 53">
                <a:extLst>
                  <a:ext uri="{FF2B5EF4-FFF2-40B4-BE49-F238E27FC236}">
                    <a16:creationId xmlns:a16="http://schemas.microsoft.com/office/drawing/2014/main" id="{C47E45C8-93F5-8FD7-FC87-C5FFD39478D6}"/>
                  </a:ext>
                </a:extLst>
              </p:cNvPr>
              <p:cNvSpPr/>
              <p:nvPr/>
            </p:nvSpPr>
            <p:spPr>
              <a:xfrm>
                <a:off x="5879738" y="3768041"/>
                <a:ext cx="3264262" cy="390826"/>
              </a:xfrm>
              <a:prstGeom prst="wedgeRoundRectCallout">
                <a:avLst>
                  <a:gd name="adj1" fmla="val 21150"/>
                  <a:gd name="adj2" fmla="val -100872"/>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tIns="46800" rIns="0" rtlCol="0" anchor="ctr" anchorCtr="0"/>
              <a:lstStyle/>
              <a:p>
                <a:pPr>
                  <a:spcBef>
                    <a:spcPts val="600"/>
                  </a:spcBef>
                </a:pPr>
                <a:r>
                  <a:rPr lang="en-US" sz="1400" dirty="0">
                    <a:solidFill>
                      <a:schemeClr val="tx1"/>
                    </a:solidFill>
                    <a:latin typeface="Times New Roman" panose="02020603050405020304" pitchFamily="18" charset="0"/>
                    <a:cs typeface="Times New Roman" panose="02020603050405020304" pitchFamily="18" charset="0"/>
                  </a:rPr>
                  <a:t>Number of x points =  </a:t>
                </a:r>
                <a14:m>
                  <m:oMath xmlns:m="http://schemas.openxmlformats.org/officeDocument/2006/math">
                    <m:r>
                      <a:rPr lang="en-US" sz="1400" i="1" smtClean="0">
                        <a:solidFill>
                          <a:schemeClr val="tx1"/>
                        </a:solidFill>
                        <a:latin typeface="Cambria Math" panose="02040503050406030204" pitchFamily="18" charset="0"/>
                        <a:cs typeface="Times New Roman" panose="02020603050405020304" pitchFamily="18" charset="0"/>
                      </a:rPr>
                      <m:t>𝑠𝑝𝑠</m:t>
                    </m:r>
                    <m:r>
                      <a:rPr lang="en-US" sz="1400" b="0" i="1" smtClean="0">
                        <a:solidFill>
                          <a:schemeClr val="tx1"/>
                        </a:solidFill>
                        <a:latin typeface="Cambria Math" panose="02040503050406030204" pitchFamily="18" charset="0"/>
                        <a:cs typeface="Times New Roman" panose="02020603050405020304" pitchFamily="18" charset="0"/>
                      </a:rPr>
                      <m:t> </m:t>
                    </m:r>
                    <m:r>
                      <a:rPr lang="en-US" sz="14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𝑠𝑒𝑐𝑜𝑛𝑐𝑠</m:t>
                    </m:r>
                  </m:oMath>
                </a14:m>
                <a:endParaRPr 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4" name="Rounded Rectangular Callout 53">
                <a:extLst>
                  <a:ext uri="{FF2B5EF4-FFF2-40B4-BE49-F238E27FC236}">
                    <a16:creationId xmlns:a16="http://schemas.microsoft.com/office/drawing/2014/main" id="{C47E45C8-93F5-8FD7-FC87-C5FFD39478D6}"/>
                  </a:ext>
                </a:extLst>
              </p:cNvPr>
              <p:cNvSpPr>
                <a:spLocks noRot="1" noChangeAspect="1" noMove="1" noResize="1" noEditPoints="1" noAdjustHandles="1" noChangeArrowheads="1" noChangeShapeType="1" noTextEdit="1"/>
              </p:cNvSpPr>
              <p:nvPr/>
            </p:nvSpPr>
            <p:spPr>
              <a:xfrm>
                <a:off x="5879738" y="3768041"/>
                <a:ext cx="3264262" cy="390826"/>
              </a:xfrm>
              <a:prstGeom prst="wedgeRoundRectCallout">
                <a:avLst>
                  <a:gd name="adj1" fmla="val 21150"/>
                  <a:gd name="adj2" fmla="val -100872"/>
                  <a:gd name="adj3" fmla="val 16667"/>
                </a:avLst>
              </a:prstGeom>
              <a:blipFill>
                <a:blip r:embed="rId4"/>
                <a:stretch>
                  <a:fillRect l="-389" b="-4167"/>
                </a:stretch>
              </a:blipFill>
              <a:ln>
                <a:noFill/>
              </a:ln>
              <a:effectLst/>
            </p:spPr>
            <p:txBody>
              <a:bodyPr/>
              <a:lstStyle/>
              <a:p>
                <a:r>
                  <a:rPr lang="en-US">
                    <a:noFill/>
                  </a:rPr>
                  <a:t> </a:t>
                </a:r>
              </a:p>
            </p:txBody>
          </p:sp>
        </mc:Fallback>
      </mc:AlternateContent>
      <p:sp>
        <p:nvSpPr>
          <p:cNvPr id="55" name="Oval 54">
            <a:extLst>
              <a:ext uri="{FF2B5EF4-FFF2-40B4-BE49-F238E27FC236}">
                <a16:creationId xmlns:a16="http://schemas.microsoft.com/office/drawing/2014/main" id="{718A0E21-CC9F-4EFE-D5E3-1135E9D72E50}"/>
              </a:ext>
            </a:extLst>
          </p:cNvPr>
          <p:cNvSpPr/>
          <p:nvPr/>
        </p:nvSpPr>
        <p:spPr bwMode="auto">
          <a:xfrm>
            <a:off x="5434163" y="315207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grpSp>
        <p:nvGrpSpPr>
          <p:cNvPr id="56" name="Group 55">
            <a:extLst>
              <a:ext uri="{FF2B5EF4-FFF2-40B4-BE49-F238E27FC236}">
                <a16:creationId xmlns:a16="http://schemas.microsoft.com/office/drawing/2014/main" id="{510765AC-0168-DC82-1BE6-28B029BE300B}"/>
              </a:ext>
            </a:extLst>
          </p:cNvPr>
          <p:cNvGrpSpPr/>
          <p:nvPr/>
        </p:nvGrpSpPr>
        <p:grpSpPr>
          <a:xfrm>
            <a:off x="6145136" y="2573288"/>
            <a:ext cx="2794428" cy="1084072"/>
            <a:chOff x="5985256" y="3237668"/>
            <a:chExt cx="2794428" cy="1084072"/>
          </a:xfrm>
        </p:grpSpPr>
        <p:graphicFrame>
          <p:nvGraphicFramePr>
            <p:cNvPr id="57" name="Object 56">
              <a:extLst>
                <a:ext uri="{FF2B5EF4-FFF2-40B4-BE49-F238E27FC236}">
                  <a16:creationId xmlns:a16="http://schemas.microsoft.com/office/drawing/2014/main" id="{32CAAE7D-6198-61CB-BB77-3F4CAD433D40}"/>
                </a:ext>
              </a:extLst>
            </p:cNvPr>
            <p:cNvGraphicFramePr>
              <a:graphicFrameLocks noChangeAspect="1"/>
            </p:cNvGraphicFramePr>
            <p:nvPr/>
          </p:nvGraphicFramePr>
          <p:xfrm>
            <a:off x="5985256" y="3237668"/>
            <a:ext cx="1888891" cy="606804"/>
          </p:xfrm>
          <a:graphic>
            <a:graphicData uri="http://schemas.openxmlformats.org/presentationml/2006/ole">
              <mc:AlternateContent xmlns:mc="http://schemas.openxmlformats.org/markup-compatibility/2006">
                <mc:Choice xmlns:v="urn:schemas-microsoft-com:vml" Requires="v">
                  <p:oleObj name="Equation" r:id="rId5" imgW="1422400" imgH="457200" progId="Equation.3">
                    <p:embed/>
                  </p:oleObj>
                </mc:Choice>
                <mc:Fallback>
                  <p:oleObj name="Equation" r:id="rId5" imgW="1422400" imgH="457200" progId="Equation.3">
                    <p:embed/>
                    <p:pic>
                      <p:nvPicPr>
                        <p:cNvPr id="52" name="Object 51">
                          <a:extLst>
                            <a:ext uri="{FF2B5EF4-FFF2-40B4-BE49-F238E27FC236}">
                              <a16:creationId xmlns:a16="http://schemas.microsoft.com/office/drawing/2014/main" id="{6F0DBF58-9692-FB46-A617-B46CE0EC44B0}"/>
                            </a:ext>
                          </a:extLst>
                        </p:cNvPr>
                        <p:cNvPicPr/>
                        <p:nvPr/>
                      </p:nvPicPr>
                      <p:blipFill>
                        <a:blip r:embed="rId6"/>
                        <a:stretch>
                          <a:fillRect/>
                        </a:stretch>
                      </p:blipFill>
                      <p:spPr>
                        <a:xfrm>
                          <a:off x="5985256" y="3237668"/>
                          <a:ext cx="1888891" cy="606804"/>
                        </a:xfrm>
                        <a:prstGeom prst="rect">
                          <a:avLst/>
                        </a:prstGeom>
                      </p:spPr>
                    </p:pic>
                  </p:oleObj>
                </mc:Fallback>
              </mc:AlternateContent>
            </a:graphicData>
          </a:graphic>
        </p:graphicFrame>
        <p:sp>
          <p:nvSpPr>
            <p:cNvPr id="58" name="Content Placeholder 2">
              <a:extLst>
                <a:ext uri="{FF2B5EF4-FFF2-40B4-BE49-F238E27FC236}">
                  <a16:creationId xmlns:a16="http://schemas.microsoft.com/office/drawing/2014/main" id="{7571EA2C-B2CF-B0FC-7CFF-E02F9D3EB3E9}"/>
                </a:ext>
              </a:extLst>
            </p:cNvPr>
            <p:cNvSpPr txBox="1">
              <a:spLocks/>
            </p:cNvSpPr>
            <p:nvPr/>
          </p:nvSpPr>
          <p:spPr bwMode="auto">
            <a:xfrm>
              <a:off x="6816884" y="3866540"/>
              <a:ext cx="1962800" cy="455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1200"/>
                </a:spcBef>
              </a:pPr>
              <a:r>
                <a:rPr lang="en-US" sz="1200" i="1" dirty="0">
                  <a:solidFill>
                    <a:srgbClr val="000000"/>
                  </a:solidFill>
                  <a:latin typeface="Times New Roman"/>
                  <a:cs typeface="Times New Roman"/>
                </a:rPr>
                <a:t>x</a:t>
              </a:r>
              <a:r>
                <a:rPr lang="en-US" sz="1200" dirty="0">
                  <a:solidFill>
                    <a:srgbClr val="000000"/>
                  </a:solidFill>
                  <a:latin typeface="Times New Roman"/>
                  <a:cs typeface="Times New Roman"/>
                </a:rPr>
                <a:t> = 0, 1, 2, 3, ...</a:t>
              </a:r>
            </a:p>
            <a:p>
              <a:pPr>
                <a:lnSpc>
                  <a:spcPct val="100000"/>
                </a:lnSpc>
                <a:spcBef>
                  <a:spcPts val="1200"/>
                </a:spcBef>
              </a:pPr>
              <a:endParaRPr lang="en-US" sz="1600" dirty="0">
                <a:solidFill>
                  <a:srgbClr val="000000"/>
                </a:solidFill>
                <a:latin typeface="Times New Roman"/>
                <a:cs typeface="Times New Roman"/>
              </a:endParaRPr>
            </a:p>
            <a:p>
              <a:pPr>
                <a:lnSpc>
                  <a:spcPct val="100000"/>
                </a:lnSpc>
                <a:spcBef>
                  <a:spcPts val="1200"/>
                </a:spcBef>
              </a:pPr>
              <a:endParaRPr lang="en-US" dirty="0">
                <a:solidFill>
                  <a:srgbClr val="000000"/>
                </a:solidFill>
                <a:latin typeface="Times New Roman"/>
                <a:cs typeface="Times New Roman"/>
              </a:endParaRPr>
            </a:p>
          </p:txBody>
        </p:sp>
      </p:grpSp>
    </p:spTree>
    <p:extLst>
      <p:ext uri="{BB962C8B-B14F-4D97-AF65-F5344CB8AC3E}">
        <p14:creationId xmlns:p14="http://schemas.microsoft.com/office/powerpoint/2010/main" val="32717560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1CA85-380C-BD63-CD8C-CB6FAB8FF338}"/>
            </a:ext>
          </a:extLst>
        </p:cNvPr>
        <p:cNvGrpSpPr/>
        <p:nvPr/>
      </p:nvGrpSpPr>
      <p:grpSpPr>
        <a:xfrm>
          <a:off x="0" y="0"/>
          <a:ext cx="0" cy="0"/>
          <a:chOff x="0" y="0"/>
          <a:chExt cx="0" cy="0"/>
        </a:xfrm>
      </p:grpSpPr>
      <p:sp>
        <p:nvSpPr>
          <p:cNvPr id="17411" name="Rectangle 3">
            <a:extLst>
              <a:ext uri="{FF2B5EF4-FFF2-40B4-BE49-F238E27FC236}">
                <a16:creationId xmlns:a16="http://schemas.microsoft.com/office/drawing/2014/main" id="{4F444F7C-3834-BCB4-384F-975DF777ADD8}"/>
              </a:ext>
            </a:extLst>
          </p:cNvPr>
          <p:cNvSpPr>
            <a:spLocks noGrp="1" noChangeArrowheads="1"/>
          </p:cNvSpPr>
          <p:nvPr>
            <p:ph type="title"/>
          </p:nvPr>
        </p:nvSpPr>
        <p:spPr/>
        <p:txBody>
          <a:bodyPr/>
          <a:lstStyle/>
          <a:p>
            <a:r>
              <a:rPr kumimoji="0" lang="en-US" dirty="0"/>
              <a:t>Playing tones</a:t>
            </a:r>
            <a:r>
              <a:rPr kumimoji="0" lang="he-IL" dirty="0"/>
              <a:t> </a:t>
            </a:r>
            <a:r>
              <a:rPr kumimoji="0" lang="en-US" dirty="0"/>
              <a:t>(</a:t>
            </a:r>
            <a:r>
              <a:rPr kumimoji="0" lang="he-IL" dirty="0"/>
              <a:t>תדרים</a:t>
            </a:r>
            <a:r>
              <a:rPr kumimoji="0" lang="en-US" dirty="0"/>
              <a:t>)</a:t>
            </a:r>
            <a:endParaRPr kumimoji="0" lang="en-US" sz="1800" dirty="0"/>
          </a:p>
        </p:txBody>
      </p:sp>
      <p:sp>
        <p:nvSpPr>
          <p:cNvPr id="40" name="Rectangle 8">
            <a:extLst>
              <a:ext uri="{FF2B5EF4-FFF2-40B4-BE49-F238E27FC236}">
                <a16:creationId xmlns:a16="http://schemas.microsoft.com/office/drawing/2014/main" id="{D5390110-22F1-3C43-36AE-E463772A49F7}"/>
              </a:ext>
            </a:extLst>
          </p:cNvPr>
          <p:cNvSpPr>
            <a:spLocks noChangeArrowheads="1"/>
          </p:cNvSpPr>
          <p:nvPr/>
        </p:nvSpPr>
        <p:spPr bwMode="auto">
          <a:xfrm rot="850674">
            <a:off x="6389146" y="2261491"/>
            <a:ext cx="598559" cy="369974"/>
          </a:xfrm>
          <a:prstGeom prst="rect">
            <a:avLst/>
          </a:prstGeom>
          <a:noFill/>
          <a:ln w="15875">
            <a:noFill/>
            <a:miter lim="800000"/>
            <a:headEnd/>
            <a:tailEnd/>
          </a:ln>
          <a:effectLst/>
        </p:spPr>
        <p:txBody>
          <a:bodyPr wrap="square" lIns="92075" tIns="46038" rIns="92075" bIns="46038">
            <a:prstTxWarp prst="textNoShape">
              <a:avLst/>
            </a:prstTxWarp>
            <a:spAutoFit/>
          </a:bodyPr>
          <a:lstStyle/>
          <a:p>
            <a:r>
              <a:rPr kumimoji="1" lang="en-US" i="1" dirty="0">
                <a:solidFill>
                  <a:schemeClr val="bg1"/>
                </a:solidFill>
                <a:latin typeface="Consolas"/>
                <a:cs typeface="Consolas"/>
              </a:rPr>
              <a:t>abs</a:t>
            </a:r>
          </a:p>
        </p:txBody>
      </p:sp>
      <p:sp>
        <p:nvSpPr>
          <p:cNvPr id="4" name="TextBox 3">
            <a:extLst>
              <a:ext uri="{FF2B5EF4-FFF2-40B4-BE49-F238E27FC236}">
                <a16:creationId xmlns:a16="http://schemas.microsoft.com/office/drawing/2014/main" id="{E5254E3F-00D9-848C-398F-41D0CD6AB039}"/>
              </a:ext>
            </a:extLst>
          </p:cNvPr>
          <p:cNvSpPr txBox="1"/>
          <p:nvPr/>
        </p:nvSpPr>
        <p:spPr>
          <a:xfrm>
            <a:off x="10257920" y="3832049"/>
            <a:ext cx="184666" cy="369332"/>
          </a:xfrm>
          <a:prstGeom prst="rect">
            <a:avLst/>
          </a:prstGeom>
          <a:noFill/>
        </p:spPr>
        <p:txBody>
          <a:bodyPr wrap="none" rtlCol="0">
            <a:spAutoFit/>
          </a:bodyPr>
          <a:lstStyle/>
          <a:p>
            <a:endParaRPr lang="en-US" dirty="0"/>
          </a:p>
        </p:txBody>
      </p:sp>
      <p:sp>
        <p:nvSpPr>
          <p:cNvPr id="18" name="Rectangle 3">
            <a:extLst>
              <a:ext uri="{FF2B5EF4-FFF2-40B4-BE49-F238E27FC236}">
                <a16:creationId xmlns:a16="http://schemas.microsoft.com/office/drawing/2014/main" id="{FE64D356-AC92-CB56-8DB3-BFAB1FD0002D}"/>
              </a:ext>
            </a:extLst>
          </p:cNvPr>
          <p:cNvSpPr txBox="1">
            <a:spLocks noChangeArrowheads="1"/>
          </p:cNvSpPr>
          <p:nvPr/>
        </p:nvSpPr>
        <p:spPr bwMode="auto">
          <a:xfrm>
            <a:off x="565195" y="729217"/>
            <a:ext cx="8411853" cy="40549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720725" indent="-720725">
              <a:lnSpc>
                <a:spcPts val="2400"/>
              </a:lnSpc>
              <a:spcBef>
                <a:spcPts val="600"/>
              </a:spcBef>
            </a:pPr>
            <a:r>
              <a:rPr kumimoji="0" lang="en-US" sz="1800" u="sng" dirty="0">
                <a:solidFill>
                  <a:schemeClr val="tx1"/>
                </a:solidFill>
                <a:latin typeface="Times New Roman"/>
                <a:cs typeface="Times New Roman"/>
              </a:rPr>
              <a:t>Example:</a:t>
            </a:r>
            <a:r>
              <a:rPr kumimoji="0" lang="en-US" sz="1800" dirty="0">
                <a:solidFill>
                  <a:schemeClr val="tx1"/>
                </a:solidFill>
                <a:latin typeface="Times New Roman"/>
                <a:cs typeface="Times New Roman"/>
              </a:rPr>
              <a:t>  </a:t>
            </a:r>
            <a:r>
              <a:rPr kumimoji="0" lang="en-US" sz="1600" dirty="0">
                <a:solidFill>
                  <a:schemeClr val="tx1"/>
                </a:solidFill>
                <a:latin typeface="Times New Roman"/>
                <a:cs typeface="Times New Roman"/>
              </a:rPr>
              <a:t>Play a C note </a:t>
            </a:r>
            <a:r>
              <a:rPr kumimoji="0" lang="en-US" sz="1200" dirty="0">
                <a:solidFill>
                  <a:schemeClr val="tx1"/>
                </a:solidFill>
                <a:latin typeface="Times New Roman"/>
                <a:cs typeface="Times New Roman"/>
              </a:rPr>
              <a:t>(</a:t>
            </a:r>
            <a:r>
              <a:rPr kumimoji="0" lang="en-US" sz="1600" i="1" dirty="0">
                <a:solidFill>
                  <a:schemeClr val="tx1"/>
                </a:solidFill>
                <a:latin typeface="Times New Roman"/>
                <a:cs typeface="Times New Roman"/>
              </a:rPr>
              <a:t>hz</a:t>
            </a:r>
            <a:r>
              <a:rPr kumimoji="0" lang="en-US" sz="1600" dirty="0">
                <a:solidFill>
                  <a:schemeClr val="tx1"/>
                </a:solidFill>
                <a:latin typeface="Times New Roman"/>
                <a:cs typeface="Times New Roman"/>
              </a:rPr>
              <a:t> = 523.25</a:t>
            </a:r>
            <a:r>
              <a:rPr kumimoji="0" lang="en-US" sz="1200" dirty="0">
                <a:solidFill>
                  <a:schemeClr val="tx1"/>
                </a:solidFill>
                <a:latin typeface="Times New Roman"/>
                <a:cs typeface="Times New Roman"/>
              </a:rPr>
              <a:t>)</a:t>
            </a:r>
            <a:r>
              <a:rPr kumimoji="0" lang="en-US" sz="1600" dirty="0">
                <a:solidFill>
                  <a:schemeClr val="tx1"/>
                </a:solidFill>
                <a:latin typeface="Times New Roman"/>
                <a:cs typeface="Times New Roman"/>
              </a:rPr>
              <a:t> for 2 seconds, sps </a:t>
            </a:r>
            <a:r>
              <a:rPr kumimoji="0" lang="en-US" sz="1200" dirty="0">
                <a:solidFill>
                  <a:schemeClr val="tx1"/>
                </a:solidFill>
                <a:latin typeface="Times New Roman"/>
                <a:cs typeface="Times New Roman"/>
              </a:rPr>
              <a:t>(samples per second)</a:t>
            </a:r>
            <a:r>
              <a:rPr kumimoji="0" lang="en-US" sz="1600" dirty="0">
                <a:solidFill>
                  <a:schemeClr val="tx1"/>
                </a:solidFill>
                <a:latin typeface="Times New Roman"/>
                <a:cs typeface="Times New Roman"/>
              </a:rPr>
              <a:t> = 44100</a:t>
            </a:r>
            <a:endParaRPr kumimoji="0" lang="en-US" sz="1800" dirty="0">
              <a:solidFill>
                <a:schemeClr val="tx1"/>
              </a:solidFill>
              <a:latin typeface="Times New Roman"/>
              <a:cs typeface="Times New Roman"/>
            </a:endParaRPr>
          </a:p>
        </p:txBody>
      </p:sp>
      <p:sp>
        <p:nvSpPr>
          <p:cNvPr id="19" name="Rectangle 3">
            <a:extLst>
              <a:ext uri="{FF2B5EF4-FFF2-40B4-BE49-F238E27FC236}">
                <a16:creationId xmlns:a16="http://schemas.microsoft.com/office/drawing/2014/main" id="{C3ED3C4C-122E-6F89-84AC-16458E760740}"/>
              </a:ext>
            </a:extLst>
          </p:cNvPr>
          <p:cNvSpPr txBox="1">
            <a:spLocks noChangeArrowheads="1"/>
          </p:cNvSpPr>
          <p:nvPr/>
        </p:nvSpPr>
        <p:spPr bwMode="auto">
          <a:xfrm>
            <a:off x="599975" y="1296739"/>
            <a:ext cx="8411853" cy="60680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ct val="100000"/>
              </a:lnSpc>
              <a:spcBef>
                <a:spcPts val="600"/>
              </a:spcBef>
              <a:buClrTx/>
              <a:buSzPct val="100000"/>
            </a:pPr>
            <a:r>
              <a:rPr kumimoji="0" lang="en-US" sz="1800" u="sng" dirty="0">
                <a:solidFill>
                  <a:schemeClr val="tx1"/>
                </a:solidFill>
                <a:latin typeface="Times New Roman"/>
                <a:cs typeface="Times New Roman"/>
              </a:rPr>
              <a:t>Implementation: </a:t>
            </a:r>
            <a:r>
              <a:rPr kumimoji="0" lang="en-US" sz="1600" dirty="0">
                <a:solidFill>
                  <a:schemeClr val="tx1"/>
                </a:solidFill>
                <a:latin typeface="Times New Roman"/>
                <a:cs typeface="Times New Roman"/>
              </a:rPr>
              <a:t>Create an array (</a:t>
            </a:r>
            <a:r>
              <a:rPr kumimoji="0" lang="en-US" sz="1200" dirty="0">
                <a:solidFill>
                  <a:schemeClr val="tx1"/>
                </a:solidFill>
                <a:latin typeface="Consolas" panose="020B0609020204030204" pitchFamily="49" charset="0"/>
                <a:cs typeface="Consolas" panose="020B0609020204030204" pitchFamily="49" charset="0"/>
              </a:rPr>
              <a:t>y</a:t>
            </a:r>
            <a:r>
              <a:rPr kumimoji="0" lang="en-US" sz="1600" dirty="0">
                <a:solidFill>
                  <a:schemeClr val="tx1"/>
                </a:solidFill>
                <a:latin typeface="Times New Roman"/>
                <a:cs typeface="Times New Roman"/>
              </a:rPr>
              <a:t>) that samples the sine wave function, according to the required parameters, and “play the array”, using the function call  </a:t>
            </a:r>
            <a:r>
              <a:rPr lang="en-US" sz="1200" dirty="0">
                <a:solidFill>
                  <a:schemeClr val="tx1"/>
                </a:solidFill>
                <a:latin typeface="Consolas"/>
                <a:ea typeface="Monaco"/>
                <a:cs typeface="Consolas"/>
              </a:rPr>
              <a:t>StdAudio.play(y)</a:t>
            </a:r>
            <a:endParaRPr kumimoji="0" lang="en-US" sz="1200" dirty="0">
              <a:solidFill>
                <a:schemeClr val="tx1"/>
              </a:solidFill>
              <a:latin typeface="Times New Roman"/>
              <a:cs typeface="Times New Roman"/>
            </a:endParaRPr>
          </a:p>
          <a:p>
            <a:pPr marL="0" indent="0">
              <a:lnSpc>
                <a:spcPct val="100000"/>
              </a:lnSpc>
              <a:spcBef>
                <a:spcPts val="600"/>
              </a:spcBef>
              <a:buClrTx/>
              <a:buSzPct val="100000"/>
            </a:pPr>
            <a:endParaRPr kumimoji="0" lang="en-US" sz="1600" dirty="0">
              <a:solidFill>
                <a:schemeClr val="tx1"/>
              </a:solidFill>
              <a:latin typeface="Times New Roman"/>
              <a:cs typeface="Times New Roman"/>
            </a:endParaRPr>
          </a:p>
        </p:txBody>
      </p:sp>
      <p:sp>
        <p:nvSpPr>
          <p:cNvPr id="2" name="Rectangle 1">
            <a:extLst>
              <a:ext uri="{FF2B5EF4-FFF2-40B4-BE49-F238E27FC236}">
                <a16:creationId xmlns:a16="http://schemas.microsoft.com/office/drawing/2014/main" id="{A3F33D31-9E19-1CD5-3AE7-32E3FBEE3728}"/>
              </a:ext>
            </a:extLst>
          </p:cNvPr>
          <p:cNvSpPr>
            <a:spLocks noChangeArrowheads="1"/>
          </p:cNvSpPr>
          <p:nvPr/>
        </p:nvSpPr>
        <p:spPr bwMode="auto">
          <a:xfrm>
            <a:off x="599975" y="2025390"/>
            <a:ext cx="5120245" cy="4351982"/>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08000" tIns="72000" rIns="0" bIns="0" anchor="t" anchorCtr="0">
            <a:prstTxWarp prst="textNoShape">
              <a:avLst/>
            </a:prstTxWarp>
            <a:noAutofit/>
          </a:bodyPr>
          <a:lstStyle/>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A library of functions for generating musical notes.</a:t>
            </a:r>
          </a:p>
          <a:p>
            <a:pPr>
              <a:lnSpc>
                <a:spcPts val="1540"/>
              </a:lnSpc>
            </a:pPr>
            <a:r>
              <a:rPr lang="en-US" sz="1100" dirty="0">
                <a:solidFill>
                  <a:srgbClr val="000000"/>
                </a:solidFill>
                <a:latin typeface="Consolas" charset="0"/>
                <a:ea typeface="Consolas" charset="0"/>
                <a:cs typeface="Consolas" charset="0"/>
              </a:rPr>
              <a:t>public class Sound {</a:t>
            </a:r>
          </a:p>
          <a:p>
            <a:pPr>
              <a:lnSpc>
                <a:spcPts val="1540"/>
              </a:lnSpc>
            </a:pPr>
            <a:r>
              <a:rPr lang="en-US" sz="1100" dirty="0">
                <a:solidFill>
                  <a:srgbClr val="000000"/>
                </a:solidFill>
                <a:latin typeface="Consolas" charset="0"/>
                <a:ea typeface="Consolas" charset="0"/>
                <a:cs typeface="Consolas" charset="0"/>
              </a:rPr>
              <a:t>    public static void main(String[] args) {</a:t>
            </a:r>
          </a:p>
          <a:p>
            <a:pPr>
              <a:lnSpc>
                <a:spcPts val="1540"/>
              </a:lnSpc>
            </a:pPr>
            <a:r>
              <a:rPr lang="en-US" sz="1100" dirty="0">
                <a:solidFill>
                  <a:srgbClr val="000000"/>
                </a:solidFill>
                <a:latin typeface="Consolas" charset="0"/>
                <a:ea typeface="Consolas" charset="0"/>
                <a:cs typeface="Consolas" charset="0"/>
              </a:rPr>
              <a:t>        double pitch = Double.parseDouble(str);</a:t>
            </a: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Creates a tone array representing the given pitch (frequency)</a:t>
            </a:r>
          </a:p>
          <a:p>
            <a:pPr>
              <a:lnSpc>
                <a:spcPts val="1540"/>
              </a:lnSpc>
            </a:pPr>
            <a:r>
              <a:rPr lang="en-US" sz="1100" dirty="0">
                <a:solidFill>
                  <a:srgbClr val="000000"/>
                </a:solidFill>
                <a:latin typeface="Consolas" charset="0"/>
                <a:ea typeface="Consolas" charset="0"/>
                <a:cs typeface="Consolas" charset="0"/>
              </a:rPr>
              <a:t>        double[] tone = tone(pitch, 3);  </a:t>
            </a:r>
            <a:r>
              <a:rPr lang="en-US" sz="1200" dirty="0">
                <a:solidFill>
                  <a:srgbClr val="006600"/>
                </a:solidFill>
                <a:latin typeface="Times New Roman" panose="02020603050405020304" pitchFamily="18" charset="0"/>
                <a:ea typeface="Consolas" charset="0"/>
                <a:cs typeface="Times New Roman" panose="02020603050405020304" pitchFamily="18" charset="0"/>
              </a:rPr>
              <a:t>// plays it 3 seconds</a:t>
            </a:r>
          </a:p>
          <a:p>
            <a:pPr>
              <a:lnSpc>
                <a:spcPts val="1540"/>
              </a:lnSpc>
            </a:pPr>
            <a:r>
              <a:rPr lang="en-US" sz="1100" dirty="0">
                <a:solidFill>
                  <a:srgbClr val="000000"/>
                </a:solidFill>
                <a:latin typeface="Consolas" charset="0"/>
                <a:ea typeface="Consolas" charset="0"/>
                <a:cs typeface="Consolas" charset="0"/>
              </a:rPr>
              <a:t>        StdAudio.play(tone);  </a:t>
            </a:r>
          </a:p>
          <a:p>
            <a:pPr>
              <a:lnSpc>
                <a:spcPts val="1540"/>
              </a:lnSpc>
            </a:pPr>
            <a:r>
              <a:rPr lang="en-US" sz="1100" dirty="0">
                <a:solidFill>
                  <a:srgbClr val="000000"/>
                </a:solidFill>
                <a:latin typeface="Consolas" charset="0"/>
                <a:ea typeface="Consolas" charset="0"/>
                <a:cs typeface="Consolas" charset="0"/>
              </a:rPr>
              <a:t>    }</a:t>
            </a:r>
          </a:p>
          <a:p>
            <a:pPr>
              <a:lnSpc>
                <a:spcPts val="1540"/>
              </a:lnSpc>
            </a:pPr>
            <a:endParaRPr lang="en-US" sz="1100" dirty="0">
              <a:solidFill>
                <a:srgbClr val="000000"/>
              </a:solidFill>
              <a:latin typeface="Consolas" charset="0"/>
              <a:ea typeface="Consolas" charset="0"/>
              <a:cs typeface="Consolas" charset="0"/>
            </a:endParaRP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Returns an array representing a sampled sine wave modulated according</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to the given pitch (frequency, in Hz) and  seconds, using a sampling </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rate of 44100 values per second.</a:t>
            </a:r>
          </a:p>
          <a:p>
            <a:pPr>
              <a:lnSpc>
                <a:spcPts val="1540"/>
              </a:lnSpc>
            </a:pPr>
            <a:r>
              <a:rPr lang="en-US" sz="1100" dirty="0">
                <a:solidFill>
                  <a:srgbClr val="000000"/>
                </a:solidFill>
                <a:latin typeface="Consolas" charset="0"/>
                <a:ea typeface="Consolas" charset="0"/>
                <a:cs typeface="Consolas" charset="0"/>
              </a:rPr>
              <a:t>    public static double[] tone(double pitch, double seconds) {</a:t>
            </a:r>
          </a:p>
          <a:p>
            <a:pPr>
              <a:lnSpc>
                <a:spcPts val="1540"/>
              </a:lnSpc>
            </a:pPr>
            <a:r>
              <a:rPr lang="en-US" sz="1100" dirty="0">
                <a:solidFill>
                  <a:srgbClr val="000000"/>
                </a:solidFill>
                <a:latin typeface="Consolas" charset="0"/>
                <a:ea typeface="Consolas" charset="0"/>
                <a:cs typeface="Consolas" charset="0"/>
              </a:rPr>
              <a:t>        int sps = 44100;</a:t>
            </a:r>
          </a:p>
          <a:p>
            <a:pPr>
              <a:lnSpc>
                <a:spcPts val="1540"/>
              </a:lnSpc>
            </a:pPr>
            <a:r>
              <a:rPr lang="en-US" sz="1100" dirty="0">
                <a:solidFill>
                  <a:srgbClr val="000000"/>
                </a:solidFill>
                <a:latin typeface="Consolas" charset="0"/>
                <a:ea typeface="Consolas" charset="0"/>
                <a:cs typeface="Consolas" charset="0"/>
              </a:rPr>
              <a:t>        int N = (int) (seconds * sps);</a:t>
            </a:r>
          </a:p>
          <a:p>
            <a:pPr>
              <a:lnSpc>
                <a:spcPts val="1540"/>
              </a:lnSpc>
            </a:pPr>
            <a:r>
              <a:rPr lang="en-US" sz="1100" dirty="0">
                <a:solidFill>
                  <a:srgbClr val="000000"/>
                </a:solidFill>
                <a:latin typeface="Consolas" charset="0"/>
                <a:ea typeface="Consolas" charset="0"/>
                <a:cs typeface="Consolas" charset="0"/>
              </a:rPr>
              <a:t>        double[] y = new double[N];</a:t>
            </a:r>
          </a:p>
          <a:p>
            <a:pPr>
              <a:lnSpc>
                <a:spcPts val="1540"/>
              </a:lnSpc>
            </a:pPr>
            <a:r>
              <a:rPr lang="en-US" sz="1100" dirty="0">
                <a:solidFill>
                  <a:srgbClr val="000000"/>
                </a:solidFill>
                <a:latin typeface="Consolas" charset="0"/>
                <a:ea typeface="Consolas" charset="0"/>
                <a:cs typeface="Consolas" charset="0"/>
              </a:rPr>
              <a:t>        for (int x = 0; x &lt; N; x++) {</a:t>
            </a:r>
          </a:p>
          <a:p>
            <a:pPr>
              <a:lnSpc>
                <a:spcPts val="1540"/>
              </a:lnSpc>
            </a:pPr>
            <a:r>
              <a:rPr lang="en-US" sz="1100" dirty="0">
                <a:solidFill>
                  <a:srgbClr val="000000"/>
                </a:solidFill>
                <a:latin typeface="Consolas" charset="0"/>
                <a:ea typeface="Consolas" charset="0"/>
                <a:cs typeface="Consolas" charset="0"/>
              </a:rPr>
              <a:t>            y[x] = Math.sin(x * pitch * (2 * Math.PI) / sps);</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return y;</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a:t>
            </a:r>
          </a:p>
        </p:txBody>
      </p:sp>
      <p:grpSp>
        <p:nvGrpSpPr>
          <p:cNvPr id="14" name="Group 13">
            <a:extLst>
              <a:ext uri="{FF2B5EF4-FFF2-40B4-BE49-F238E27FC236}">
                <a16:creationId xmlns:a16="http://schemas.microsoft.com/office/drawing/2014/main" id="{55B7AF0E-99C8-5678-6BE9-C2639D746854}"/>
              </a:ext>
            </a:extLst>
          </p:cNvPr>
          <p:cNvGrpSpPr/>
          <p:nvPr/>
        </p:nvGrpSpPr>
        <p:grpSpPr>
          <a:xfrm>
            <a:off x="6286850" y="4893779"/>
            <a:ext cx="2224755" cy="1483300"/>
            <a:chOff x="6319270" y="4130799"/>
            <a:chExt cx="2224755" cy="1483300"/>
          </a:xfrm>
        </p:grpSpPr>
        <p:sp>
          <p:nvSpPr>
            <p:cNvPr id="15" name="Rectangle 14">
              <a:extLst>
                <a:ext uri="{FF2B5EF4-FFF2-40B4-BE49-F238E27FC236}">
                  <a16:creationId xmlns:a16="http://schemas.microsoft.com/office/drawing/2014/main" id="{27DB5DCC-3155-0728-027F-4FC42AA71DDD}"/>
                </a:ext>
              </a:extLst>
            </p:cNvPr>
            <p:cNvSpPr>
              <a:spLocks noChangeArrowheads="1"/>
            </p:cNvSpPr>
            <p:nvPr/>
          </p:nvSpPr>
          <p:spPr bwMode="auto">
            <a:xfrm>
              <a:off x="6390608" y="4478709"/>
              <a:ext cx="1962800" cy="1135390"/>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44000" tIns="144000" rIns="0" bIns="91440" anchor="t" anchorCtr="0">
              <a:prstTxWarp prst="textNoShape">
                <a:avLst/>
              </a:prstTxWarp>
              <a:noAutofit/>
            </a:bodyPr>
            <a:lstStyle/>
            <a:p>
              <a:pPr>
                <a:spcBef>
                  <a:spcPts val="1200"/>
                </a:spcBef>
              </a:pPr>
              <a:r>
                <a:rPr lang="en-US" sz="1200" dirty="0">
                  <a:solidFill>
                    <a:srgbClr val="000000"/>
                  </a:solidFill>
                  <a:latin typeface="Consolas" panose="020B0609020204030204" pitchFamily="49" charset="0"/>
                  <a:ea typeface="Menlo"/>
                  <a:cs typeface="Consolas" panose="020B0609020204030204" pitchFamily="49" charset="0"/>
                </a:rPr>
                <a:t>% java Sound 8526</a:t>
              </a:r>
            </a:p>
            <a:p>
              <a:pPr>
                <a:spcBef>
                  <a:spcPts val="1200"/>
                </a:spcBef>
              </a:pPr>
              <a:r>
                <a:rPr lang="en-US" sz="1200" dirty="0">
                  <a:solidFill>
                    <a:srgbClr val="000000"/>
                  </a:solidFill>
                  <a:latin typeface="Consolas" panose="020B0609020204030204" pitchFamily="49" charset="0"/>
                  <a:ea typeface="Menlo"/>
                  <a:cs typeface="Consolas" panose="020B0609020204030204" pitchFamily="49" charset="0"/>
                </a:rPr>
                <a:t>% java Sound 576</a:t>
              </a:r>
            </a:p>
            <a:p>
              <a:pPr>
                <a:spcBef>
                  <a:spcPts val="1200"/>
                </a:spcBef>
              </a:pPr>
              <a:r>
                <a:rPr lang="en-US" sz="1200" dirty="0">
                  <a:solidFill>
                    <a:srgbClr val="000000"/>
                  </a:solidFill>
                  <a:latin typeface="Consolas" panose="020B0609020204030204" pitchFamily="49" charset="0"/>
                  <a:ea typeface="Menlo"/>
                  <a:cs typeface="Consolas" panose="020B0609020204030204" pitchFamily="49" charset="0"/>
                </a:rPr>
                <a:t>% java Sound 14365</a:t>
              </a:r>
            </a:p>
            <a:p>
              <a:pPr>
                <a:spcBef>
                  <a:spcPts val="200"/>
                </a:spcBef>
              </a:pPr>
              <a:endParaRPr lang="en-US" sz="1200" dirty="0">
                <a:solidFill>
                  <a:srgbClr val="008000"/>
                </a:solidFill>
                <a:latin typeface="Times New Roman"/>
                <a:ea typeface="Menlo"/>
                <a:cs typeface="Times New Roman"/>
              </a:endParaRPr>
            </a:p>
          </p:txBody>
        </p:sp>
        <p:sp>
          <p:nvSpPr>
            <p:cNvPr id="16" name="Content Placeholder 2">
              <a:extLst>
                <a:ext uri="{FF2B5EF4-FFF2-40B4-BE49-F238E27FC236}">
                  <a16:creationId xmlns:a16="http://schemas.microsoft.com/office/drawing/2014/main" id="{61223B42-5564-9F79-7CD7-B7927515993A}"/>
                </a:ext>
              </a:extLst>
            </p:cNvPr>
            <p:cNvSpPr txBox="1">
              <a:spLocks/>
            </p:cNvSpPr>
            <p:nvPr/>
          </p:nvSpPr>
          <p:spPr bwMode="auto">
            <a:xfrm>
              <a:off x="6319270" y="4130799"/>
              <a:ext cx="2224755" cy="455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1200"/>
                </a:spcBef>
              </a:pPr>
              <a:r>
                <a:rPr lang="en-US" sz="1400" dirty="0">
                  <a:solidFill>
                    <a:srgbClr val="000000"/>
                  </a:solidFill>
                  <a:latin typeface="Times New Roman"/>
                  <a:cs typeface="Times New Roman"/>
                </a:rPr>
                <a:t>Plays some arbitrary tones:</a:t>
              </a:r>
            </a:p>
            <a:p>
              <a:pPr>
                <a:lnSpc>
                  <a:spcPct val="100000"/>
                </a:lnSpc>
                <a:spcBef>
                  <a:spcPts val="1200"/>
                </a:spcBef>
              </a:pPr>
              <a:endParaRPr lang="en-US" sz="1400" dirty="0">
                <a:solidFill>
                  <a:srgbClr val="000000"/>
                </a:solidFill>
                <a:latin typeface="Times New Roman"/>
                <a:cs typeface="Times New Roman"/>
              </a:endParaRPr>
            </a:p>
          </p:txBody>
        </p:sp>
      </p:grpSp>
      <p:grpSp>
        <p:nvGrpSpPr>
          <p:cNvPr id="17" name="Group 16">
            <a:extLst>
              <a:ext uri="{FF2B5EF4-FFF2-40B4-BE49-F238E27FC236}">
                <a16:creationId xmlns:a16="http://schemas.microsoft.com/office/drawing/2014/main" id="{C4B5AF46-7CD0-2FBC-4367-9F284D0BF81B}"/>
              </a:ext>
            </a:extLst>
          </p:cNvPr>
          <p:cNvGrpSpPr/>
          <p:nvPr/>
        </p:nvGrpSpPr>
        <p:grpSpPr>
          <a:xfrm>
            <a:off x="6145136" y="2573288"/>
            <a:ext cx="2794428" cy="1084072"/>
            <a:chOff x="5985256" y="3237668"/>
            <a:chExt cx="2794428" cy="1084072"/>
          </a:xfrm>
        </p:grpSpPr>
        <p:graphicFrame>
          <p:nvGraphicFramePr>
            <p:cNvPr id="20" name="Object 19">
              <a:extLst>
                <a:ext uri="{FF2B5EF4-FFF2-40B4-BE49-F238E27FC236}">
                  <a16:creationId xmlns:a16="http://schemas.microsoft.com/office/drawing/2014/main" id="{E7CD01B3-F97A-55F7-C1AB-FB20F6944799}"/>
                </a:ext>
              </a:extLst>
            </p:cNvPr>
            <p:cNvGraphicFramePr>
              <a:graphicFrameLocks noChangeAspect="1"/>
            </p:cNvGraphicFramePr>
            <p:nvPr/>
          </p:nvGraphicFramePr>
          <p:xfrm>
            <a:off x="5985256" y="3237668"/>
            <a:ext cx="1888891" cy="606804"/>
          </p:xfrm>
          <a:graphic>
            <a:graphicData uri="http://schemas.openxmlformats.org/presentationml/2006/ole">
              <mc:AlternateContent xmlns:mc="http://schemas.openxmlformats.org/markup-compatibility/2006">
                <mc:Choice xmlns:v="urn:schemas-microsoft-com:vml" Requires="v">
                  <p:oleObj name="Equation" r:id="rId3" imgW="1422400" imgH="457200" progId="Equation.3">
                    <p:embed/>
                  </p:oleObj>
                </mc:Choice>
                <mc:Fallback>
                  <p:oleObj name="Equation" r:id="rId3" imgW="1422400" imgH="457200" progId="Equation.3">
                    <p:embed/>
                    <p:pic>
                      <p:nvPicPr>
                        <p:cNvPr id="57" name="Object 56">
                          <a:extLst>
                            <a:ext uri="{FF2B5EF4-FFF2-40B4-BE49-F238E27FC236}">
                              <a16:creationId xmlns:a16="http://schemas.microsoft.com/office/drawing/2014/main" id="{32CAAE7D-6198-61CB-BB77-3F4CAD433D40}"/>
                            </a:ext>
                          </a:extLst>
                        </p:cNvPr>
                        <p:cNvPicPr/>
                        <p:nvPr/>
                      </p:nvPicPr>
                      <p:blipFill>
                        <a:blip r:embed="rId4"/>
                        <a:stretch>
                          <a:fillRect/>
                        </a:stretch>
                      </p:blipFill>
                      <p:spPr>
                        <a:xfrm>
                          <a:off x="5985256" y="3237668"/>
                          <a:ext cx="1888891" cy="606804"/>
                        </a:xfrm>
                        <a:prstGeom prst="rect">
                          <a:avLst/>
                        </a:prstGeom>
                      </p:spPr>
                    </p:pic>
                  </p:oleObj>
                </mc:Fallback>
              </mc:AlternateContent>
            </a:graphicData>
          </a:graphic>
        </p:graphicFrame>
        <p:sp>
          <p:nvSpPr>
            <p:cNvPr id="21" name="Content Placeholder 2">
              <a:extLst>
                <a:ext uri="{FF2B5EF4-FFF2-40B4-BE49-F238E27FC236}">
                  <a16:creationId xmlns:a16="http://schemas.microsoft.com/office/drawing/2014/main" id="{8379729B-8748-4AA4-95CB-D3F3A6EECC2B}"/>
                </a:ext>
              </a:extLst>
            </p:cNvPr>
            <p:cNvSpPr txBox="1">
              <a:spLocks/>
            </p:cNvSpPr>
            <p:nvPr/>
          </p:nvSpPr>
          <p:spPr bwMode="auto">
            <a:xfrm>
              <a:off x="6816884" y="3866540"/>
              <a:ext cx="1962800" cy="455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1200"/>
                </a:spcBef>
              </a:pPr>
              <a:r>
                <a:rPr lang="en-US" sz="1200" i="1" dirty="0">
                  <a:solidFill>
                    <a:srgbClr val="000000"/>
                  </a:solidFill>
                  <a:latin typeface="Times New Roman"/>
                  <a:cs typeface="Times New Roman"/>
                </a:rPr>
                <a:t>x</a:t>
              </a:r>
              <a:r>
                <a:rPr lang="en-US" sz="1200" dirty="0">
                  <a:solidFill>
                    <a:srgbClr val="000000"/>
                  </a:solidFill>
                  <a:latin typeface="Times New Roman"/>
                  <a:cs typeface="Times New Roman"/>
                </a:rPr>
                <a:t> = 0, 1, 2, 3, ...</a:t>
              </a:r>
            </a:p>
            <a:p>
              <a:pPr>
                <a:lnSpc>
                  <a:spcPct val="100000"/>
                </a:lnSpc>
                <a:spcBef>
                  <a:spcPts val="1200"/>
                </a:spcBef>
              </a:pPr>
              <a:endParaRPr lang="en-US" sz="1600" dirty="0">
                <a:solidFill>
                  <a:srgbClr val="000000"/>
                </a:solidFill>
                <a:latin typeface="Times New Roman"/>
                <a:cs typeface="Times New Roman"/>
              </a:endParaRPr>
            </a:p>
            <a:p>
              <a:pPr>
                <a:lnSpc>
                  <a:spcPct val="100000"/>
                </a:lnSpc>
                <a:spcBef>
                  <a:spcPts val="1200"/>
                </a:spcBef>
              </a:pPr>
              <a:endParaRPr lang="en-US" dirty="0">
                <a:solidFill>
                  <a:srgbClr val="000000"/>
                </a:solidFill>
                <a:latin typeface="Times New Roman"/>
                <a:cs typeface="Times New Roman"/>
              </a:endParaRPr>
            </a:p>
          </p:txBody>
        </p:sp>
      </p:grpSp>
      <p:sp>
        <p:nvSpPr>
          <p:cNvPr id="22" name="Right Arrow 21">
            <a:extLst>
              <a:ext uri="{FF2B5EF4-FFF2-40B4-BE49-F238E27FC236}">
                <a16:creationId xmlns:a16="http://schemas.microsoft.com/office/drawing/2014/main" id="{D22B68E0-EC85-2B56-A30A-A374D230719E}"/>
              </a:ext>
            </a:extLst>
          </p:cNvPr>
          <p:cNvSpPr/>
          <p:nvPr/>
        </p:nvSpPr>
        <p:spPr bwMode="auto">
          <a:xfrm>
            <a:off x="485860" y="4353954"/>
            <a:ext cx="469990" cy="262114"/>
          </a:xfrm>
          <a:prstGeom prst="rightArrow">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Tree>
    <p:extLst>
      <p:ext uri="{BB962C8B-B14F-4D97-AF65-F5344CB8AC3E}">
        <p14:creationId xmlns:p14="http://schemas.microsoft.com/office/powerpoint/2010/main" val="2922367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356F9E-1A6A-0574-4FE0-E6BDC13D52D3}"/>
            </a:ext>
          </a:extLst>
        </p:cNvPr>
        <p:cNvGrpSpPr/>
        <p:nvPr/>
      </p:nvGrpSpPr>
      <p:grpSpPr>
        <a:xfrm>
          <a:off x="0" y="0"/>
          <a:ext cx="0" cy="0"/>
          <a:chOff x="0" y="0"/>
          <a:chExt cx="0" cy="0"/>
        </a:xfrm>
      </p:grpSpPr>
      <p:sp>
        <p:nvSpPr>
          <p:cNvPr id="17411" name="Rectangle 3">
            <a:extLst>
              <a:ext uri="{FF2B5EF4-FFF2-40B4-BE49-F238E27FC236}">
                <a16:creationId xmlns:a16="http://schemas.microsoft.com/office/drawing/2014/main" id="{548FCB57-2550-0425-1AE0-7911B92A4E59}"/>
              </a:ext>
            </a:extLst>
          </p:cNvPr>
          <p:cNvSpPr>
            <a:spLocks noGrp="1" noChangeArrowheads="1"/>
          </p:cNvSpPr>
          <p:nvPr>
            <p:ph type="title"/>
          </p:nvPr>
        </p:nvSpPr>
        <p:spPr/>
        <p:txBody>
          <a:bodyPr/>
          <a:lstStyle/>
          <a:p>
            <a:r>
              <a:rPr kumimoji="0" lang="en-US" dirty="0"/>
              <a:t>Playing tones</a:t>
            </a:r>
            <a:r>
              <a:rPr kumimoji="0" lang="he-IL" dirty="0"/>
              <a:t> </a:t>
            </a:r>
            <a:r>
              <a:rPr kumimoji="0" lang="en-US" dirty="0"/>
              <a:t>(</a:t>
            </a:r>
            <a:r>
              <a:rPr kumimoji="0" lang="he-IL" dirty="0"/>
              <a:t>תדרים</a:t>
            </a:r>
            <a:r>
              <a:rPr kumimoji="0" lang="en-US" dirty="0"/>
              <a:t>)</a:t>
            </a:r>
            <a:endParaRPr kumimoji="0" lang="en-US" sz="1800" dirty="0"/>
          </a:p>
        </p:txBody>
      </p:sp>
      <p:sp>
        <p:nvSpPr>
          <p:cNvPr id="40" name="Rectangle 8">
            <a:extLst>
              <a:ext uri="{FF2B5EF4-FFF2-40B4-BE49-F238E27FC236}">
                <a16:creationId xmlns:a16="http://schemas.microsoft.com/office/drawing/2014/main" id="{641DFBDB-A231-D339-5161-6FA734A388AD}"/>
              </a:ext>
            </a:extLst>
          </p:cNvPr>
          <p:cNvSpPr>
            <a:spLocks noChangeArrowheads="1"/>
          </p:cNvSpPr>
          <p:nvPr/>
        </p:nvSpPr>
        <p:spPr bwMode="auto">
          <a:xfrm rot="850674">
            <a:off x="6389146" y="2261491"/>
            <a:ext cx="598559" cy="369974"/>
          </a:xfrm>
          <a:prstGeom prst="rect">
            <a:avLst/>
          </a:prstGeom>
          <a:noFill/>
          <a:ln w="15875">
            <a:noFill/>
            <a:miter lim="800000"/>
            <a:headEnd/>
            <a:tailEnd/>
          </a:ln>
          <a:effectLst/>
        </p:spPr>
        <p:txBody>
          <a:bodyPr wrap="square" lIns="92075" tIns="46038" rIns="92075" bIns="46038">
            <a:prstTxWarp prst="textNoShape">
              <a:avLst/>
            </a:prstTxWarp>
            <a:spAutoFit/>
          </a:bodyPr>
          <a:lstStyle/>
          <a:p>
            <a:r>
              <a:rPr kumimoji="1" lang="en-US" i="1" dirty="0">
                <a:solidFill>
                  <a:schemeClr val="bg1"/>
                </a:solidFill>
                <a:latin typeface="Consolas"/>
                <a:cs typeface="Consolas"/>
              </a:rPr>
              <a:t>abs</a:t>
            </a:r>
          </a:p>
        </p:txBody>
      </p:sp>
      <p:sp>
        <p:nvSpPr>
          <p:cNvPr id="4" name="TextBox 3">
            <a:extLst>
              <a:ext uri="{FF2B5EF4-FFF2-40B4-BE49-F238E27FC236}">
                <a16:creationId xmlns:a16="http://schemas.microsoft.com/office/drawing/2014/main" id="{7E2F5689-56CE-8C15-BE16-4F6E3F20B6C0}"/>
              </a:ext>
            </a:extLst>
          </p:cNvPr>
          <p:cNvSpPr txBox="1"/>
          <p:nvPr/>
        </p:nvSpPr>
        <p:spPr>
          <a:xfrm>
            <a:off x="10257920" y="3832049"/>
            <a:ext cx="184666" cy="369332"/>
          </a:xfrm>
          <a:prstGeom prst="rect">
            <a:avLst/>
          </a:prstGeom>
          <a:noFill/>
        </p:spPr>
        <p:txBody>
          <a:bodyPr wrap="none" rtlCol="0">
            <a:spAutoFit/>
          </a:bodyPr>
          <a:lstStyle/>
          <a:p>
            <a:endParaRPr lang="en-US" dirty="0"/>
          </a:p>
        </p:txBody>
      </p:sp>
      <p:sp>
        <p:nvSpPr>
          <p:cNvPr id="18" name="Rectangle 3">
            <a:extLst>
              <a:ext uri="{FF2B5EF4-FFF2-40B4-BE49-F238E27FC236}">
                <a16:creationId xmlns:a16="http://schemas.microsoft.com/office/drawing/2014/main" id="{C8030F3B-440A-45D8-B57B-038BCA4A019C}"/>
              </a:ext>
            </a:extLst>
          </p:cNvPr>
          <p:cNvSpPr txBox="1">
            <a:spLocks noChangeArrowheads="1"/>
          </p:cNvSpPr>
          <p:nvPr/>
        </p:nvSpPr>
        <p:spPr bwMode="auto">
          <a:xfrm>
            <a:off x="565195" y="729217"/>
            <a:ext cx="8411853" cy="40549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720725" indent="-720725">
              <a:lnSpc>
                <a:spcPts val="2400"/>
              </a:lnSpc>
              <a:spcBef>
                <a:spcPts val="600"/>
              </a:spcBef>
            </a:pPr>
            <a:r>
              <a:rPr kumimoji="0" lang="en-US" sz="1800" u="sng" dirty="0">
                <a:solidFill>
                  <a:schemeClr val="tx1"/>
                </a:solidFill>
                <a:latin typeface="Times New Roman"/>
                <a:cs typeface="Times New Roman"/>
              </a:rPr>
              <a:t>Example:</a:t>
            </a:r>
            <a:r>
              <a:rPr kumimoji="0" lang="en-US" sz="1800" dirty="0">
                <a:solidFill>
                  <a:schemeClr val="tx1"/>
                </a:solidFill>
                <a:latin typeface="Times New Roman"/>
                <a:cs typeface="Times New Roman"/>
              </a:rPr>
              <a:t>  </a:t>
            </a:r>
            <a:r>
              <a:rPr kumimoji="0" lang="en-US" sz="1600" dirty="0">
                <a:solidFill>
                  <a:schemeClr val="tx1"/>
                </a:solidFill>
                <a:latin typeface="Times New Roman"/>
                <a:cs typeface="Times New Roman"/>
              </a:rPr>
              <a:t>Play a C note </a:t>
            </a:r>
            <a:r>
              <a:rPr kumimoji="0" lang="en-US" sz="1200" dirty="0">
                <a:solidFill>
                  <a:schemeClr val="tx1"/>
                </a:solidFill>
                <a:latin typeface="Times New Roman"/>
                <a:cs typeface="Times New Roman"/>
              </a:rPr>
              <a:t>(</a:t>
            </a:r>
            <a:r>
              <a:rPr kumimoji="0" lang="en-US" sz="1600" i="1" dirty="0">
                <a:solidFill>
                  <a:schemeClr val="tx1"/>
                </a:solidFill>
                <a:latin typeface="Times New Roman"/>
                <a:cs typeface="Times New Roman"/>
              </a:rPr>
              <a:t>hz</a:t>
            </a:r>
            <a:r>
              <a:rPr kumimoji="0" lang="en-US" sz="1600" dirty="0">
                <a:solidFill>
                  <a:schemeClr val="tx1"/>
                </a:solidFill>
                <a:latin typeface="Times New Roman"/>
                <a:cs typeface="Times New Roman"/>
              </a:rPr>
              <a:t> = 523.25</a:t>
            </a:r>
            <a:r>
              <a:rPr kumimoji="0" lang="en-US" sz="1200" dirty="0">
                <a:solidFill>
                  <a:schemeClr val="tx1"/>
                </a:solidFill>
                <a:latin typeface="Times New Roman"/>
                <a:cs typeface="Times New Roman"/>
              </a:rPr>
              <a:t>)</a:t>
            </a:r>
            <a:r>
              <a:rPr kumimoji="0" lang="en-US" sz="1600" dirty="0">
                <a:solidFill>
                  <a:schemeClr val="tx1"/>
                </a:solidFill>
                <a:latin typeface="Times New Roman"/>
                <a:cs typeface="Times New Roman"/>
              </a:rPr>
              <a:t> for 2 seconds, sps </a:t>
            </a:r>
            <a:r>
              <a:rPr kumimoji="0" lang="en-US" sz="1200" dirty="0">
                <a:solidFill>
                  <a:schemeClr val="tx1"/>
                </a:solidFill>
                <a:latin typeface="Times New Roman"/>
                <a:cs typeface="Times New Roman"/>
              </a:rPr>
              <a:t>(samples per second)</a:t>
            </a:r>
            <a:r>
              <a:rPr kumimoji="0" lang="en-US" sz="1600" dirty="0">
                <a:solidFill>
                  <a:schemeClr val="tx1"/>
                </a:solidFill>
                <a:latin typeface="Times New Roman"/>
                <a:cs typeface="Times New Roman"/>
              </a:rPr>
              <a:t> = 44100</a:t>
            </a:r>
            <a:endParaRPr kumimoji="0" lang="en-US" sz="1800" dirty="0">
              <a:solidFill>
                <a:schemeClr val="tx1"/>
              </a:solidFill>
              <a:latin typeface="Times New Roman"/>
              <a:cs typeface="Times New Roman"/>
            </a:endParaRPr>
          </a:p>
        </p:txBody>
      </p:sp>
      <p:sp>
        <p:nvSpPr>
          <p:cNvPr id="19" name="Rectangle 3">
            <a:extLst>
              <a:ext uri="{FF2B5EF4-FFF2-40B4-BE49-F238E27FC236}">
                <a16:creationId xmlns:a16="http://schemas.microsoft.com/office/drawing/2014/main" id="{39F9969B-29BA-D149-3FF9-4DFF49F939D1}"/>
              </a:ext>
            </a:extLst>
          </p:cNvPr>
          <p:cNvSpPr txBox="1">
            <a:spLocks noChangeArrowheads="1"/>
          </p:cNvSpPr>
          <p:nvPr/>
        </p:nvSpPr>
        <p:spPr bwMode="auto">
          <a:xfrm>
            <a:off x="599975" y="1296739"/>
            <a:ext cx="8411853" cy="60680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ct val="100000"/>
              </a:lnSpc>
              <a:spcBef>
                <a:spcPts val="600"/>
              </a:spcBef>
              <a:buClrTx/>
              <a:buSzPct val="100000"/>
            </a:pPr>
            <a:r>
              <a:rPr kumimoji="0" lang="en-US" sz="1800" u="sng" dirty="0">
                <a:solidFill>
                  <a:schemeClr val="tx1"/>
                </a:solidFill>
                <a:latin typeface="Times New Roman"/>
                <a:cs typeface="Times New Roman"/>
              </a:rPr>
              <a:t>Implementation: </a:t>
            </a:r>
            <a:r>
              <a:rPr kumimoji="0" lang="en-US" sz="1600" dirty="0">
                <a:solidFill>
                  <a:schemeClr val="tx1"/>
                </a:solidFill>
                <a:latin typeface="Times New Roman"/>
                <a:cs typeface="Times New Roman"/>
              </a:rPr>
              <a:t>Create an array (</a:t>
            </a:r>
            <a:r>
              <a:rPr kumimoji="0" lang="en-US" sz="1200" dirty="0">
                <a:solidFill>
                  <a:schemeClr val="tx1"/>
                </a:solidFill>
                <a:latin typeface="Consolas" panose="020B0609020204030204" pitchFamily="49" charset="0"/>
                <a:cs typeface="Consolas" panose="020B0609020204030204" pitchFamily="49" charset="0"/>
              </a:rPr>
              <a:t>y</a:t>
            </a:r>
            <a:r>
              <a:rPr kumimoji="0" lang="en-US" sz="1600" dirty="0">
                <a:solidFill>
                  <a:schemeClr val="tx1"/>
                </a:solidFill>
                <a:latin typeface="Times New Roman"/>
                <a:cs typeface="Times New Roman"/>
              </a:rPr>
              <a:t>) that samples the sine wave function, according to the required parameters, and “play the array”, using the function call  </a:t>
            </a:r>
            <a:r>
              <a:rPr lang="en-US" sz="1200" dirty="0">
                <a:solidFill>
                  <a:schemeClr val="tx1"/>
                </a:solidFill>
                <a:latin typeface="Consolas"/>
                <a:ea typeface="Monaco"/>
                <a:cs typeface="Consolas"/>
              </a:rPr>
              <a:t>StdAudio.play(y)</a:t>
            </a:r>
            <a:endParaRPr kumimoji="0" lang="en-US" sz="1200" dirty="0">
              <a:solidFill>
                <a:schemeClr val="tx1"/>
              </a:solidFill>
              <a:latin typeface="Times New Roman"/>
              <a:cs typeface="Times New Roman"/>
            </a:endParaRPr>
          </a:p>
          <a:p>
            <a:pPr marL="0" indent="0">
              <a:lnSpc>
                <a:spcPct val="100000"/>
              </a:lnSpc>
              <a:spcBef>
                <a:spcPts val="600"/>
              </a:spcBef>
              <a:buClrTx/>
              <a:buSzPct val="100000"/>
            </a:pPr>
            <a:endParaRPr kumimoji="0" lang="en-US" sz="1600" dirty="0">
              <a:solidFill>
                <a:schemeClr val="tx1"/>
              </a:solidFill>
              <a:latin typeface="Times New Roman"/>
              <a:cs typeface="Times New Roman"/>
            </a:endParaRPr>
          </a:p>
        </p:txBody>
      </p:sp>
      <p:sp>
        <p:nvSpPr>
          <p:cNvPr id="2" name="Rectangle 1">
            <a:extLst>
              <a:ext uri="{FF2B5EF4-FFF2-40B4-BE49-F238E27FC236}">
                <a16:creationId xmlns:a16="http://schemas.microsoft.com/office/drawing/2014/main" id="{ED842E79-6B3E-2F47-FED3-BA827C81B1BE}"/>
              </a:ext>
            </a:extLst>
          </p:cNvPr>
          <p:cNvSpPr>
            <a:spLocks noChangeArrowheads="1"/>
          </p:cNvSpPr>
          <p:nvPr/>
        </p:nvSpPr>
        <p:spPr bwMode="auto">
          <a:xfrm>
            <a:off x="599975" y="2025390"/>
            <a:ext cx="5120245" cy="4351982"/>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08000" tIns="72000" rIns="0" bIns="0" anchor="t" anchorCtr="0">
            <a:prstTxWarp prst="textNoShape">
              <a:avLst/>
            </a:prstTxWarp>
            <a:noAutofit/>
          </a:bodyPr>
          <a:lstStyle/>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A library of functions for generating musical notes.</a:t>
            </a:r>
          </a:p>
          <a:p>
            <a:pPr>
              <a:lnSpc>
                <a:spcPts val="1540"/>
              </a:lnSpc>
            </a:pPr>
            <a:r>
              <a:rPr lang="en-US" sz="1100" dirty="0">
                <a:solidFill>
                  <a:srgbClr val="000000"/>
                </a:solidFill>
                <a:latin typeface="Consolas" charset="0"/>
                <a:ea typeface="Consolas" charset="0"/>
                <a:cs typeface="Consolas" charset="0"/>
              </a:rPr>
              <a:t>public class Sound {</a:t>
            </a:r>
          </a:p>
          <a:p>
            <a:pPr>
              <a:lnSpc>
                <a:spcPts val="1540"/>
              </a:lnSpc>
            </a:pPr>
            <a:r>
              <a:rPr lang="en-US" sz="1100" dirty="0">
                <a:solidFill>
                  <a:srgbClr val="000000"/>
                </a:solidFill>
                <a:latin typeface="Consolas" charset="0"/>
                <a:ea typeface="Consolas" charset="0"/>
                <a:cs typeface="Consolas" charset="0"/>
              </a:rPr>
              <a:t>    public static void main(String[] args) {</a:t>
            </a:r>
          </a:p>
          <a:p>
            <a:pPr>
              <a:lnSpc>
                <a:spcPts val="1540"/>
              </a:lnSpc>
            </a:pPr>
            <a:r>
              <a:rPr lang="en-US" sz="1100" dirty="0">
                <a:solidFill>
                  <a:srgbClr val="000000"/>
                </a:solidFill>
                <a:latin typeface="Consolas" charset="0"/>
                <a:ea typeface="Consolas" charset="0"/>
                <a:cs typeface="Consolas" charset="0"/>
              </a:rPr>
              <a:t>        double pitch = Double.parseDouble(str);</a:t>
            </a: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Creates a tone array representing the given pitch (frequency)</a:t>
            </a:r>
          </a:p>
          <a:p>
            <a:pPr>
              <a:lnSpc>
                <a:spcPts val="1540"/>
              </a:lnSpc>
            </a:pPr>
            <a:r>
              <a:rPr lang="en-US" sz="1100" dirty="0">
                <a:solidFill>
                  <a:srgbClr val="000000"/>
                </a:solidFill>
                <a:latin typeface="Consolas" charset="0"/>
                <a:ea typeface="Consolas" charset="0"/>
                <a:cs typeface="Consolas" charset="0"/>
              </a:rPr>
              <a:t>        double[] tone = tone(pitch, 3);  </a:t>
            </a:r>
            <a:r>
              <a:rPr lang="en-US" sz="1200" dirty="0">
                <a:solidFill>
                  <a:srgbClr val="006600"/>
                </a:solidFill>
                <a:latin typeface="Times New Roman" panose="02020603050405020304" pitchFamily="18" charset="0"/>
                <a:ea typeface="Consolas" charset="0"/>
                <a:cs typeface="Times New Roman" panose="02020603050405020304" pitchFamily="18" charset="0"/>
              </a:rPr>
              <a:t>// plays it 3 seconds</a:t>
            </a:r>
          </a:p>
          <a:p>
            <a:pPr>
              <a:lnSpc>
                <a:spcPts val="1540"/>
              </a:lnSpc>
            </a:pPr>
            <a:r>
              <a:rPr lang="en-US" sz="1100" dirty="0">
                <a:solidFill>
                  <a:srgbClr val="000000"/>
                </a:solidFill>
                <a:latin typeface="Consolas" charset="0"/>
                <a:ea typeface="Consolas" charset="0"/>
                <a:cs typeface="Consolas" charset="0"/>
              </a:rPr>
              <a:t>        StdAudio.play(tone);  </a:t>
            </a:r>
          </a:p>
          <a:p>
            <a:pPr>
              <a:lnSpc>
                <a:spcPts val="1540"/>
              </a:lnSpc>
            </a:pPr>
            <a:r>
              <a:rPr lang="en-US" sz="1100" dirty="0">
                <a:solidFill>
                  <a:srgbClr val="000000"/>
                </a:solidFill>
                <a:latin typeface="Consolas" charset="0"/>
                <a:ea typeface="Consolas" charset="0"/>
                <a:cs typeface="Consolas" charset="0"/>
              </a:rPr>
              <a:t>    }</a:t>
            </a:r>
          </a:p>
          <a:p>
            <a:pPr>
              <a:lnSpc>
                <a:spcPts val="1540"/>
              </a:lnSpc>
            </a:pPr>
            <a:endParaRPr lang="en-US" sz="1100" dirty="0">
              <a:solidFill>
                <a:srgbClr val="000000"/>
              </a:solidFill>
              <a:latin typeface="Consolas" charset="0"/>
              <a:ea typeface="Consolas" charset="0"/>
              <a:cs typeface="Consolas" charset="0"/>
            </a:endParaRP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Returns an array representing a sampled sine wave modulated according</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to the given pitch (frequency, in Hz) and  seconds, using a sampling </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rate of 44100 values per second.</a:t>
            </a:r>
          </a:p>
          <a:p>
            <a:pPr>
              <a:lnSpc>
                <a:spcPts val="1540"/>
              </a:lnSpc>
            </a:pPr>
            <a:r>
              <a:rPr lang="en-US" sz="1100" dirty="0">
                <a:solidFill>
                  <a:srgbClr val="000000"/>
                </a:solidFill>
                <a:latin typeface="Consolas" charset="0"/>
                <a:ea typeface="Consolas" charset="0"/>
                <a:cs typeface="Consolas" charset="0"/>
              </a:rPr>
              <a:t>    public static double[] tone(double pitch, double seconds) {</a:t>
            </a:r>
          </a:p>
          <a:p>
            <a:pPr>
              <a:lnSpc>
                <a:spcPts val="1540"/>
              </a:lnSpc>
            </a:pPr>
            <a:r>
              <a:rPr lang="en-US" sz="1100" dirty="0">
                <a:solidFill>
                  <a:srgbClr val="000000"/>
                </a:solidFill>
                <a:latin typeface="Consolas" charset="0"/>
                <a:ea typeface="Consolas" charset="0"/>
                <a:cs typeface="Consolas" charset="0"/>
              </a:rPr>
              <a:t>        int sps = 44100;</a:t>
            </a:r>
          </a:p>
          <a:p>
            <a:pPr>
              <a:lnSpc>
                <a:spcPts val="1540"/>
              </a:lnSpc>
            </a:pPr>
            <a:r>
              <a:rPr lang="en-US" sz="1100" dirty="0">
                <a:solidFill>
                  <a:srgbClr val="000000"/>
                </a:solidFill>
                <a:latin typeface="Consolas" charset="0"/>
                <a:ea typeface="Consolas" charset="0"/>
                <a:cs typeface="Consolas" charset="0"/>
              </a:rPr>
              <a:t>        int N = (int) (seconds * sps);</a:t>
            </a:r>
          </a:p>
          <a:p>
            <a:pPr>
              <a:lnSpc>
                <a:spcPts val="1540"/>
              </a:lnSpc>
            </a:pPr>
            <a:r>
              <a:rPr lang="en-US" sz="1100" dirty="0">
                <a:solidFill>
                  <a:srgbClr val="000000"/>
                </a:solidFill>
                <a:latin typeface="Consolas" charset="0"/>
                <a:ea typeface="Consolas" charset="0"/>
                <a:cs typeface="Consolas" charset="0"/>
              </a:rPr>
              <a:t>        double[] y = new double[N];</a:t>
            </a:r>
          </a:p>
          <a:p>
            <a:pPr>
              <a:lnSpc>
                <a:spcPts val="1540"/>
              </a:lnSpc>
            </a:pPr>
            <a:r>
              <a:rPr lang="en-US" sz="1100" dirty="0">
                <a:solidFill>
                  <a:srgbClr val="000000"/>
                </a:solidFill>
                <a:latin typeface="Consolas" charset="0"/>
                <a:ea typeface="Consolas" charset="0"/>
                <a:cs typeface="Consolas" charset="0"/>
              </a:rPr>
              <a:t>        for (int x = 0; x &lt; N; x++) {</a:t>
            </a:r>
          </a:p>
          <a:p>
            <a:pPr>
              <a:lnSpc>
                <a:spcPts val="1540"/>
              </a:lnSpc>
            </a:pPr>
            <a:r>
              <a:rPr lang="en-US" sz="1100" dirty="0">
                <a:solidFill>
                  <a:srgbClr val="000000"/>
                </a:solidFill>
                <a:latin typeface="Consolas" charset="0"/>
                <a:ea typeface="Consolas" charset="0"/>
                <a:cs typeface="Consolas" charset="0"/>
              </a:rPr>
              <a:t>            y[x] = Math.sin(x * pitch * (2 * Math.PI) / sps);</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return y;</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a:t>
            </a:r>
          </a:p>
        </p:txBody>
      </p:sp>
      <p:pic>
        <p:nvPicPr>
          <p:cNvPr id="3" name="Picture 2" descr="Picture 17.png">
            <a:extLst>
              <a:ext uri="{FF2B5EF4-FFF2-40B4-BE49-F238E27FC236}">
                <a16:creationId xmlns:a16="http://schemas.microsoft.com/office/drawing/2014/main" id="{DA6B1651-9497-DF93-27D5-05DCF4111E5A}"/>
              </a:ext>
            </a:extLst>
          </p:cNvPr>
          <p:cNvPicPr>
            <a:picLocks noChangeAspect="1"/>
          </p:cNvPicPr>
          <p:nvPr/>
        </p:nvPicPr>
        <p:blipFill rotWithShape="1">
          <a:blip r:embed="rId3"/>
          <a:srcRect l="28250" r="45169" b="13037"/>
          <a:stretch/>
        </p:blipFill>
        <p:spPr>
          <a:xfrm>
            <a:off x="6148470" y="1963928"/>
            <a:ext cx="2075357" cy="2744149"/>
          </a:xfrm>
          <a:prstGeom prst="rect">
            <a:avLst/>
          </a:prstGeom>
        </p:spPr>
      </p:pic>
      <p:sp>
        <p:nvSpPr>
          <p:cNvPr id="8" name="Rectangle 7">
            <a:extLst>
              <a:ext uri="{FF2B5EF4-FFF2-40B4-BE49-F238E27FC236}">
                <a16:creationId xmlns:a16="http://schemas.microsoft.com/office/drawing/2014/main" id="{98D2B0D2-3748-4231-4806-E02509D04C38}"/>
              </a:ext>
            </a:extLst>
          </p:cNvPr>
          <p:cNvSpPr>
            <a:spLocks noChangeArrowheads="1"/>
          </p:cNvSpPr>
          <p:nvPr/>
        </p:nvSpPr>
        <p:spPr bwMode="auto">
          <a:xfrm>
            <a:off x="6352952" y="5241982"/>
            <a:ext cx="1962800" cy="1135390"/>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44000" tIns="144000" rIns="0" bIns="91440" anchor="t" anchorCtr="0">
            <a:prstTxWarp prst="textNoShape">
              <a:avLst/>
            </a:prstTxWarp>
            <a:noAutofit/>
          </a:bodyPr>
          <a:lstStyle/>
          <a:p>
            <a:pPr>
              <a:spcBef>
                <a:spcPts val="1200"/>
              </a:spcBef>
            </a:pPr>
            <a:r>
              <a:rPr lang="en-US" sz="1200" dirty="0">
                <a:solidFill>
                  <a:srgbClr val="000000"/>
                </a:solidFill>
                <a:latin typeface="Consolas" panose="020B0609020204030204" pitchFamily="49" charset="0"/>
                <a:ea typeface="Menlo"/>
                <a:cs typeface="Consolas" panose="020B0609020204030204" pitchFamily="49" charset="0"/>
              </a:rPr>
              <a:t>% java Sound 523.25</a:t>
            </a:r>
          </a:p>
          <a:p>
            <a:pPr>
              <a:spcBef>
                <a:spcPts val="1200"/>
              </a:spcBef>
            </a:pPr>
            <a:r>
              <a:rPr lang="en-US" sz="1200" dirty="0">
                <a:solidFill>
                  <a:srgbClr val="000000"/>
                </a:solidFill>
                <a:latin typeface="Consolas" panose="020B0609020204030204" pitchFamily="49" charset="0"/>
                <a:ea typeface="Menlo"/>
                <a:cs typeface="Consolas" panose="020B0609020204030204" pitchFamily="49" charset="0"/>
              </a:rPr>
              <a:t>% java Sound 587.23</a:t>
            </a:r>
          </a:p>
          <a:p>
            <a:pPr>
              <a:spcBef>
                <a:spcPts val="1200"/>
              </a:spcBef>
            </a:pPr>
            <a:r>
              <a:rPr lang="en-US" sz="1200" dirty="0">
                <a:solidFill>
                  <a:srgbClr val="000000"/>
                </a:solidFill>
                <a:latin typeface="Consolas" panose="020B0609020204030204" pitchFamily="49" charset="0"/>
                <a:ea typeface="Menlo"/>
                <a:cs typeface="Consolas" panose="020B0609020204030204" pitchFamily="49" charset="0"/>
              </a:rPr>
              <a:t>% java Sound 659.26</a:t>
            </a:r>
          </a:p>
          <a:p>
            <a:pPr>
              <a:spcBef>
                <a:spcPts val="200"/>
              </a:spcBef>
            </a:pPr>
            <a:endParaRPr lang="en-US" sz="1200" dirty="0">
              <a:solidFill>
                <a:srgbClr val="008000"/>
              </a:solidFill>
              <a:latin typeface="Times New Roman"/>
              <a:ea typeface="Menlo"/>
              <a:cs typeface="Times New Roman"/>
            </a:endParaRPr>
          </a:p>
        </p:txBody>
      </p:sp>
      <p:sp>
        <p:nvSpPr>
          <p:cNvPr id="9" name="Content Placeholder 2">
            <a:extLst>
              <a:ext uri="{FF2B5EF4-FFF2-40B4-BE49-F238E27FC236}">
                <a16:creationId xmlns:a16="http://schemas.microsoft.com/office/drawing/2014/main" id="{F1E0AB44-8A45-A903-D0C4-4315D3CCAAE3}"/>
              </a:ext>
            </a:extLst>
          </p:cNvPr>
          <p:cNvSpPr txBox="1">
            <a:spLocks/>
          </p:cNvSpPr>
          <p:nvPr/>
        </p:nvSpPr>
        <p:spPr bwMode="auto">
          <a:xfrm>
            <a:off x="6281614" y="4894072"/>
            <a:ext cx="2224755" cy="455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1200"/>
              </a:spcBef>
            </a:pPr>
            <a:r>
              <a:rPr lang="en-US" sz="1400" dirty="0">
                <a:solidFill>
                  <a:srgbClr val="000000"/>
                </a:solidFill>
                <a:latin typeface="Times New Roman"/>
                <a:cs typeface="Times New Roman"/>
              </a:rPr>
              <a:t>Plays Do Re Mi:</a:t>
            </a:r>
          </a:p>
          <a:p>
            <a:pPr>
              <a:lnSpc>
                <a:spcPct val="100000"/>
              </a:lnSpc>
              <a:spcBef>
                <a:spcPts val="1200"/>
              </a:spcBef>
            </a:pPr>
            <a:endParaRPr lang="en-US" sz="1400" dirty="0">
              <a:solidFill>
                <a:srgbClr val="000000"/>
              </a:solidFill>
              <a:latin typeface="Times New Roman"/>
              <a:cs typeface="Times New Roman"/>
            </a:endParaRPr>
          </a:p>
        </p:txBody>
      </p:sp>
      <p:sp>
        <p:nvSpPr>
          <p:cNvPr id="16" name="Right Arrow 15">
            <a:extLst>
              <a:ext uri="{FF2B5EF4-FFF2-40B4-BE49-F238E27FC236}">
                <a16:creationId xmlns:a16="http://schemas.microsoft.com/office/drawing/2014/main" id="{CDFA86E5-34C7-AD5A-4404-D6D939DEA8DB}"/>
              </a:ext>
            </a:extLst>
          </p:cNvPr>
          <p:cNvSpPr/>
          <p:nvPr/>
        </p:nvSpPr>
        <p:spPr bwMode="auto">
          <a:xfrm>
            <a:off x="485860" y="4353954"/>
            <a:ext cx="469990" cy="262114"/>
          </a:xfrm>
          <a:prstGeom prst="rightArrow">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Tree>
    <p:extLst>
      <p:ext uri="{BB962C8B-B14F-4D97-AF65-F5344CB8AC3E}">
        <p14:creationId xmlns:p14="http://schemas.microsoft.com/office/powerpoint/2010/main" val="515876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34A1FF-CE42-33CD-14FC-5CD1B73852C2}"/>
            </a:ext>
          </a:extLst>
        </p:cNvPr>
        <p:cNvGrpSpPr/>
        <p:nvPr/>
      </p:nvGrpSpPr>
      <p:grpSpPr>
        <a:xfrm>
          <a:off x="0" y="0"/>
          <a:ext cx="0" cy="0"/>
          <a:chOff x="0" y="0"/>
          <a:chExt cx="0" cy="0"/>
        </a:xfrm>
      </p:grpSpPr>
      <p:sp>
        <p:nvSpPr>
          <p:cNvPr id="17411" name="Rectangle 3">
            <a:extLst>
              <a:ext uri="{FF2B5EF4-FFF2-40B4-BE49-F238E27FC236}">
                <a16:creationId xmlns:a16="http://schemas.microsoft.com/office/drawing/2014/main" id="{34263C5C-C12F-1EFE-B63F-528149901770}"/>
              </a:ext>
            </a:extLst>
          </p:cNvPr>
          <p:cNvSpPr>
            <a:spLocks noGrp="1" noChangeArrowheads="1"/>
          </p:cNvSpPr>
          <p:nvPr>
            <p:ph type="title"/>
          </p:nvPr>
        </p:nvSpPr>
        <p:spPr/>
        <p:txBody>
          <a:bodyPr/>
          <a:lstStyle/>
          <a:p>
            <a:r>
              <a:rPr kumimoji="0" lang="en-US" dirty="0"/>
              <a:t>Playing notes (</a:t>
            </a:r>
            <a:r>
              <a:rPr kumimoji="0" lang="he-IL" dirty="0"/>
              <a:t>תווים</a:t>
            </a:r>
            <a:r>
              <a:rPr kumimoji="0" lang="en-US" dirty="0"/>
              <a:t>)</a:t>
            </a:r>
            <a:endParaRPr kumimoji="0" lang="en-US" sz="1800" dirty="0"/>
          </a:p>
        </p:txBody>
      </p:sp>
      <p:sp>
        <p:nvSpPr>
          <p:cNvPr id="4" name="TextBox 3">
            <a:extLst>
              <a:ext uri="{FF2B5EF4-FFF2-40B4-BE49-F238E27FC236}">
                <a16:creationId xmlns:a16="http://schemas.microsoft.com/office/drawing/2014/main" id="{C0C16E94-605D-7137-234F-1CCF4078B942}"/>
              </a:ext>
            </a:extLst>
          </p:cNvPr>
          <p:cNvSpPr txBox="1"/>
          <p:nvPr/>
        </p:nvSpPr>
        <p:spPr>
          <a:xfrm>
            <a:off x="10257920" y="3832049"/>
            <a:ext cx="184666" cy="369332"/>
          </a:xfrm>
          <a:prstGeom prst="rect">
            <a:avLst/>
          </a:prstGeom>
          <a:noFill/>
        </p:spPr>
        <p:txBody>
          <a:bodyPr wrap="none" rtlCol="0">
            <a:spAutoFit/>
          </a:bodyPr>
          <a:lstStyle/>
          <a:p>
            <a:endParaRPr lang="en-US" dirty="0"/>
          </a:p>
        </p:txBody>
      </p:sp>
      <p:sp>
        <p:nvSpPr>
          <p:cNvPr id="6" name="Rectangle 5">
            <a:extLst>
              <a:ext uri="{FF2B5EF4-FFF2-40B4-BE49-F238E27FC236}">
                <a16:creationId xmlns:a16="http://schemas.microsoft.com/office/drawing/2014/main" id="{CF8EC96A-AF0B-3D4B-1D2E-B4200E72258B}"/>
              </a:ext>
            </a:extLst>
          </p:cNvPr>
          <p:cNvSpPr>
            <a:spLocks noChangeArrowheads="1"/>
          </p:cNvSpPr>
          <p:nvPr/>
        </p:nvSpPr>
        <p:spPr bwMode="auto">
          <a:xfrm>
            <a:off x="594755" y="751749"/>
            <a:ext cx="5120245" cy="5699851"/>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08000" tIns="72000" rIns="0" bIns="0" anchor="t" anchorCtr="0">
            <a:prstTxWarp prst="textNoShape">
              <a:avLst/>
            </a:prstTxWarp>
            <a:noAutofit/>
          </a:bodyPr>
          <a:lstStyle/>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A library of functions for generating musical notes.</a:t>
            </a:r>
          </a:p>
          <a:p>
            <a:pPr>
              <a:lnSpc>
                <a:spcPts val="1540"/>
              </a:lnSpc>
            </a:pPr>
            <a:r>
              <a:rPr lang="en-US" sz="1100" dirty="0">
                <a:solidFill>
                  <a:srgbClr val="000000"/>
                </a:solidFill>
                <a:latin typeface="Consolas" charset="0"/>
                <a:ea typeface="Consolas" charset="0"/>
                <a:cs typeface="Consolas" charset="0"/>
              </a:rPr>
              <a:t>public class Sound {</a:t>
            </a:r>
          </a:p>
          <a:p>
            <a:pPr>
              <a:lnSpc>
                <a:spcPts val="1540"/>
              </a:lnSpc>
            </a:pPr>
            <a:r>
              <a:rPr lang="en-US" sz="1100" dirty="0">
                <a:solidFill>
                  <a:srgbClr val="000000"/>
                </a:solidFill>
                <a:latin typeface="Consolas" charset="0"/>
                <a:ea typeface="Consolas" charset="0"/>
                <a:cs typeface="Consolas" charset="0"/>
              </a:rPr>
              <a:t>    public static void main(String[] args) {</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Plays Do, Re, Mi, each for 0.5 second.</a:t>
            </a:r>
            <a:endParaRPr lang="en-US" sz="1100" dirty="0">
              <a:solidFill>
                <a:srgbClr val="000000"/>
              </a:solidFill>
              <a:latin typeface="Consolas" charset="0"/>
              <a:ea typeface="Consolas" charset="0"/>
              <a:cs typeface="Consolas" charset="0"/>
            </a:endParaRPr>
          </a:p>
          <a:p>
            <a:pPr>
              <a:lnSpc>
                <a:spcPts val="1540"/>
              </a:lnSpc>
            </a:pPr>
            <a:r>
              <a:rPr lang="en-US" sz="1100" dirty="0">
                <a:solidFill>
                  <a:srgbClr val="000000"/>
                </a:solidFill>
                <a:latin typeface="Consolas" charset="0"/>
                <a:ea typeface="Consolas" charset="0"/>
                <a:cs typeface="Consolas" charset="0"/>
              </a:rPr>
              <a:t>        StdAudio.play(note(3, .5)); </a:t>
            </a:r>
          </a:p>
          <a:p>
            <a:pPr>
              <a:lnSpc>
                <a:spcPts val="1540"/>
              </a:lnSpc>
            </a:pPr>
            <a:r>
              <a:rPr lang="en-US" sz="1100" dirty="0">
                <a:solidFill>
                  <a:srgbClr val="000000"/>
                </a:solidFill>
                <a:latin typeface="Consolas" charset="0"/>
                <a:ea typeface="Consolas" charset="0"/>
                <a:cs typeface="Consolas" charset="0"/>
              </a:rPr>
              <a:t>        StdAudio.play(note(5, .5));</a:t>
            </a:r>
          </a:p>
          <a:p>
            <a:pPr>
              <a:lnSpc>
                <a:spcPts val="1540"/>
              </a:lnSpc>
            </a:pPr>
            <a:r>
              <a:rPr lang="en-US" sz="1100" dirty="0">
                <a:solidFill>
                  <a:srgbClr val="000000"/>
                </a:solidFill>
                <a:latin typeface="Consolas" charset="0"/>
                <a:ea typeface="Consolas" charset="0"/>
                <a:cs typeface="Consolas" charset="0"/>
              </a:rPr>
              <a:t>        StdAudio.play(note(7, .5));</a:t>
            </a:r>
          </a:p>
          <a:p>
            <a:pPr>
              <a:lnSpc>
                <a:spcPts val="1540"/>
              </a:lnSpc>
            </a:pPr>
            <a:r>
              <a:rPr lang="en-US" sz="1100" dirty="0">
                <a:solidFill>
                  <a:srgbClr val="000000"/>
                </a:solidFill>
                <a:latin typeface="Consolas" charset="0"/>
                <a:ea typeface="Consolas" charset="0"/>
                <a:cs typeface="Consolas" charset="0"/>
              </a:rPr>
              <a:t>    }</a:t>
            </a:r>
          </a:p>
          <a:p>
            <a:pPr>
              <a:lnSpc>
                <a:spcPts val="1540"/>
              </a:lnSpc>
            </a:pPr>
            <a:endParaRPr lang="en-US" sz="1100" dirty="0">
              <a:solidFill>
                <a:srgbClr val="000000"/>
              </a:solidFill>
              <a:latin typeface="Consolas" charset="0"/>
              <a:ea typeface="Consolas" charset="0"/>
              <a:cs typeface="Consolas" charset="0"/>
            </a:endParaRP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Returns an array representing a sampled sine wave modulated according</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to the given pitch (frequency, in Hz) and  seconds, using a sampling </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rate of 44100 values per second.</a:t>
            </a:r>
          </a:p>
          <a:p>
            <a:pPr>
              <a:lnSpc>
                <a:spcPts val="1540"/>
              </a:lnSpc>
            </a:pPr>
            <a:r>
              <a:rPr lang="en-US" sz="1100" dirty="0">
                <a:solidFill>
                  <a:srgbClr val="000000"/>
                </a:solidFill>
                <a:latin typeface="Consolas" charset="0"/>
                <a:ea typeface="Consolas" charset="0"/>
                <a:cs typeface="Consolas" charset="0"/>
              </a:rPr>
              <a:t>    public static double[] tone(double pitch, double seconds) {</a:t>
            </a:r>
          </a:p>
          <a:p>
            <a:pPr>
              <a:lnSpc>
                <a:spcPts val="1540"/>
              </a:lnSpc>
            </a:pPr>
            <a:r>
              <a:rPr lang="en-US" sz="1100" dirty="0">
                <a:solidFill>
                  <a:srgbClr val="000000"/>
                </a:solidFill>
                <a:latin typeface="Consolas" charset="0"/>
                <a:ea typeface="Consolas" charset="0"/>
                <a:cs typeface="Consolas" charset="0"/>
              </a:rPr>
              <a:t>        </a:t>
            </a:r>
            <a:r>
              <a:rPr lang="en-US" sz="1100" dirty="0">
                <a:latin typeface="Consolas" charset="0"/>
                <a:ea typeface="Consolas" charset="0"/>
                <a:cs typeface="Consolas" charset="0"/>
              </a:rPr>
              <a:t>int sps = 44100;</a:t>
            </a:r>
          </a:p>
          <a:p>
            <a:pPr>
              <a:lnSpc>
                <a:spcPts val="1540"/>
              </a:lnSpc>
            </a:pPr>
            <a:r>
              <a:rPr lang="en-US" sz="1100" dirty="0">
                <a:latin typeface="Consolas" charset="0"/>
                <a:ea typeface="Consolas" charset="0"/>
                <a:cs typeface="Consolas" charset="0"/>
              </a:rPr>
              <a:t>        int N = (int) (seconds * sps);</a:t>
            </a:r>
          </a:p>
          <a:p>
            <a:pPr>
              <a:lnSpc>
                <a:spcPts val="1540"/>
              </a:lnSpc>
            </a:pPr>
            <a:r>
              <a:rPr lang="en-US" sz="1100" dirty="0">
                <a:latin typeface="Consolas" charset="0"/>
                <a:ea typeface="Consolas" charset="0"/>
                <a:cs typeface="Consolas" charset="0"/>
              </a:rPr>
              <a:t>        double[] y = new double[N];</a:t>
            </a:r>
          </a:p>
          <a:p>
            <a:pPr>
              <a:lnSpc>
                <a:spcPts val="1540"/>
              </a:lnSpc>
            </a:pPr>
            <a:r>
              <a:rPr lang="en-US" sz="1100" dirty="0">
                <a:latin typeface="Consolas" charset="0"/>
                <a:ea typeface="Consolas" charset="0"/>
                <a:cs typeface="Consolas" charset="0"/>
              </a:rPr>
              <a:t>        for (int x = 0; x &lt; N; x++) {</a:t>
            </a:r>
          </a:p>
          <a:p>
            <a:pPr>
              <a:lnSpc>
                <a:spcPts val="1540"/>
              </a:lnSpc>
            </a:pPr>
            <a:r>
              <a:rPr lang="en-US" sz="1100" dirty="0">
                <a:latin typeface="Consolas" charset="0"/>
                <a:ea typeface="Consolas" charset="0"/>
                <a:cs typeface="Consolas" charset="0"/>
              </a:rPr>
              <a:t>            y[x] = Math.sin(x * pitch * (2 * Math.PI) / sps);</a:t>
            </a:r>
          </a:p>
          <a:p>
            <a:pPr>
              <a:lnSpc>
                <a:spcPts val="1540"/>
              </a:lnSpc>
            </a:pPr>
            <a:r>
              <a:rPr lang="en-US" sz="1100" dirty="0">
                <a:latin typeface="Consolas" charset="0"/>
                <a:ea typeface="Consolas" charset="0"/>
                <a:cs typeface="Consolas" charset="0"/>
              </a:rPr>
              <a:t>        }</a:t>
            </a:r>
          </a:p>
          <a:p>
            <a:pPr>
              <a:lnSpc>
                <a:spcPts val="1540"/>
              </a:lnSpc>
            </a:pPr>
            <a:r>
              <a:rPr lang="en-US" sz="1100" dirty="0">
                <a:latin typeface="Consolas" charset="0"/>
                <a:ea typeface="Consolas" charset="0"/>
                <a:cs typeface="Consolas" charset="0"/>
              </a:rPr>
              <a:t>        return y;</a:t>
            </a:r>
          </a:p>
          <a:p>
            <a:pPr>
              <a:lnSpc>
                <a:spcPts val="1540"/>
              </a:lnSpc>
            </a:pPr>
            <a:r>
              <a:rPr lang="en-US" sz="1100" dirty="0">
                <a:latin typeface="Consolas" charset="0"/>
                <a:ea typeface="Consolas" charset="0"/>
                <a:cs typeface="Consolas" charset="0"/>
              </a:rPr>
              <a:t>    }</a:t>
            </a:r>
          </a:p>
          <a:p>
            <a:pPr>
              <a:lnSpc>
                <a:spcPts val="1540"/>
              </a:lnSpc>
            </a:pPr>
            <a:endParaRPr lang="en-US" sz="1100" dirty="0">
              <a:solidFill>
                <a:srgbClr val="000000"/>
              </a:solidFill>
              <a:latin typeface="Consolas" charset="0"/>
              <a:ea typeface="Consolas" charset="0"/>
              <a:cs typeface="Consolas" charset="0"/>
            </a:endParaRP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Returns an array representing the given musical note, and seconds.</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(0 is A, 1 is A#, 2 is B, 3 is C, 4 is C#, ...).</a:t>
            </a:r>
          </a:p>
          <a:p>
            <a:pPr>
              <a:lnSpc>
                <a:spcPts val="1540"/>
              </a:lnSpc>
            </a:pPr>
            <a:r>
              <a:rPr lang="en-US" sz="1100" dirty="0">
                <a:solidFill>
                  <a:srgbClr val="000000"/>
                </a:solidFill>
                <a:latin typeface="Consolas" charset="0"/>
                <a:ea typeface="Consolas" charset="0"/>
                <a:cs typeface="Consolas" charset="0"/>
              </a:rPr>
              <a:t>    public static double[] note(int i, double seconds) {</a:t>
            </a:r>
          </a:p>
          <a:p>
            <a:pPr>
              <a:lnSpc>
                <a:spcPts val="1540"/>
              </a:lnSpc>
            </a:pPr>
            <a:r>
              <a:rPr lang="en-US" sz="1100" dirty="0">
                <a:solidFill>
                  <a:srgbClr val="000000"/>
                </a:solidFill>
                <a:latin typeface="Consolas" charset="0"/>
                <a:ea typeface="Consolas" charset="0"/>
                <a:cs typeface="Consolas" charset="0"/>
              </a:rPr>
              <a:t>        return tone(440.0 * Math.pow(2, i / 12.0), seconds);</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a:t>
            </a:r>
          </a:p>
        </p:txBody>
      </p:sp>
      <p:sp>
        <p:nvSpPr>
          <p:cNvPr id="7" name="Rectangle 3">
            <a:extLst>
              <a:ext uri="{FF2B5EF4-FFF2-40B4-BE49-F238E27FC236}">
                <a16:creationId xmlns:a16="http://schemas.microsoft.com/office/drawing/2014/main" id="{21C0086F-641A-AF00-CFF6-8442BBFF0E14}"/>
              </a:ext>
            </a:extLst>
          </p:cNvPr>
          <p:cNvSpPr txBox="1">
            <a:spLocks noChangeArrowheads="1"/>
          </p:cNvSpPr>
          <p:nvPr/>
        </p:nvSpPr>
        <p:spPr bwMode="auto">
          <a:xfrm>
            <a:off x="6362074" y="1614031"/>
            <a:ext cx="2110398" cy="256899"/>
          </a:xfrm>
          <a:prstGeom prst="rect">
            <a:avLst/>
          </a:prstGeom>
          <a:solidFill>
            <a:schemeClr val="bg1"/>
          </a:solidFill>
          <a:ln w="9525">
            <a:noFill/>
            <a:miter lim="800000"/>
            <a:headEnd/>
            <a:tailEnd/>
          </a:ln>
        </p:spPr>
        <p:txBody>
          <a:bodyPr vert="horz" wrap="square" lIns="0" tIns="0" rIns="0" bIns="0"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114300" lvl="1" indent="0">
              <a:lnSpc>
                <a:spcPct val="100000"/>
              </a:lnSpc>
              <a:spcBef>
                <a:spcPts val="600"/>
              </a:spcBef>
              <a:buNone/>
            </a:pPr>
            <a:r>
              <a:rPr kumimoji="0" lang="en-US" sz="1600" dirty="0">
                <a:latin typeface="Times New Roman" charset="0"/>
                <a:ea typeface="Times New Roman" charset="0"/>
                <a:cs typeface="Times New Roman" charset="0"/>
              </a:rPr>
              <a:t>pitch(</a:t>
            </a:r>
            <a:r>
              <a:rPr kumimoji="0" lang="en-US" sz="1600" i="1" dirty="0">
                <a:latin typeface="Times New Roman" charset="0"/>
                <a:ea typeface="Times New Roman" charset="0"/>
                <a:cs typeface="Times New Roman" charset="0"/>
              </a:rPr>
              <a:t>i</a:t>
            </a:r>
            <a:r>
              <a:rPr kumimoji="0" lang="en-US" sz="1600" dirty="0">
                <a:latin typeface="Times New Roman" charset="0"/>
                <a:ea typeface="Times New Roman" charset="0"/>
                <a:cs typeface="Times New Roman" charset="0"/>
              </a:rPr>
              <a:t>) = 440 * 2</a:t>
            </a:r>
            <a:r>
              <a:rPr kumimoji="0" lang="en-US" sz="1600" i="1" baseline="30000" dirty="0">
                <a:latin typeface="Times New Roman" charset="0"/>
                <a:ea typeface="Times New Roman" charset="0"/>
                <a:cs typeface="Times New Roman" charset="0"/>
              </a:rPr>
              <a:t>i</a:t>
            </a:r>
            <a:r>
              <a:rPr kumimoji="0" lang="en-US" sz="1600" baseline="30000" dirty="0">
                <a:latin typeface="Times New Roman" charset="0"/>
                <a:ea typeface="Times New Roman" charset="0"/>
                <a:cs typeface="Times New Roman" charset="0"/>
              </a:rPr>
              <a:t>/12</a:t>
            </a:r>
          </a:p>
        </p:txBody>
      </p:sp>
      <p:sp>
        <p:nvSpPr>
          <p:cNvPr id="12" name="Rectangle 11">
            <a:extLst>
              <a:ext uri="{FF2B5EF4-FFF2-40B4-BE49-F238E27FC236}">
                <a16:creationId xmlns:a16="http://schemas.microsoft.com/office/drawing/2014/main" id="{A08F1327-3084-D802-A41A-3EEF3DC5A33C}"/>
              </a:ext>
            </a:extLst>
          </p:cNvPr>
          <p:cNvSpPr>
            <a:spLocks noChangeArrowheads="1"/>
          </p:cNvSpPr>
          <p:nvPr/>
        </p:nvSpPr>
        <p:spPr bwMode="auto">
          <a:xfrm>
            <a:off x="6352952" y="5241982"/>
            <a:ext cx="1962800" cy="1135390"/>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44000" tIns="144000" rIns="0" bIns="91440" anchor="t" anchorCtr="0">
            <a:prstTxWarp prst="textNoShape">
              <a:avLst/>
            </a:prstTxWarp>
            <a:noAutofit/>
          </a:bodyPr>
          <a:lstStyle/>
          <a:p>
            <a:pPr>
              <a:spcBef>
                <a:spcPts val="1200"/>
              </a:spcBef>
            </a:pPr>
            <a:r>
              <a:rPr lang="en-US" sz="1200" dirty="0">
                <a:solidFill>
                  <a:srgbClr val="000000"/>
                </a:solidFill>
                <a:latin typeface="Consolas" panose="020B0609020204030204" pitchFamily="49" charset="0"/>
                <a:ea typeface="Menlo"/>
                <a:cs typeface="Consolas" panose="020B0609020204030204" pitchFamily="49" charset="0"/>
              </a:rPr>
              <a:t>% java Sound</a:t>
            </a:r>
            <a:endParaRPr lang="en-US" sz="1200" dirty="0">
              <a:solidFill>
                <a:srgbClr val="008000"/>
              </a:solidFill>
              <a:latin typeface="Times New Roman"/>
              <a:ea typeface="Menlo"/>
              <a:cs typeface="Times New Roman"/>
            </a:endParaRPr>
          </a:p>
        </p:txBody>
      </p:sp>
      <p:sp>
        <p:nvSpPr>
          <p:cNvPr id="13" name="Content Placeholder 2">
            <a:extLst>
              <a:ext uri="{FF2B5EF4-FFF2-40B4-BE49-F238E27FC236}">
                <a16:creationId xmlns:a16="http://schemas.microsoft.com/office/drawing/2014/main" id="{59146396-6791-8D8E-ED16-94ED96670757}"/>
              </a:ext>
            </a:extLst>
          </p:cNvPr>
          <p:cNvSpPr txBox="1">
            <a:spLocks/>
          </p:cNvSpPr>
          <p:nvPr/>
        </p:nvSpPr>
        <p:spPr bwMode="auto">
          <a:xfrm>
            <a:off x="6281614" y="4894072"/>
            <a:ext cx="2224755" cy="455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1200"/>
              </a:spcBef>
            </a:pPr>
            <a:r>
              <a:rPr lang="en-US" sz="1400" dirty="0">
                <a:solidFill>
                  <a:srgbClr val="000000"/>
                </a:solidFill>
                <a:latin typeface="Times New Roman"/>
                <a:cs typeface="Times New Roman"/>
              </a:rPr>
              <a:t>Plays Do Re Mi:</a:t>
            </a:r>
          </a:p>
          <a:p>
            <a:pPr>
              <a:lnSpc>
                <a:spcPct val="100000"/>
              </a:lnSpc>
              <a:spcBef>
                <a:spcPts val="1200"/>
              </a:spcBef>
            </a:pPr>
            <a:endParaRPr lang="en-US" sz="1400" dirty="0">
              <a:solidFill>
                <a:srgbClr val="000000"/>
              </a:solidFill>
              <a:latin typeface="Times New Roman"/>
              <a:cs typeface="Times New Roman"/>
            </a:endParaRPr>
          </a:p>
        </p:txBody>
      </p:sp>
      <p:pic>
        <p:nvPicPr>
          <p:cNvPr id="14" name="Picture 13" descr="Picture 17.png">
            <a:extLst>
              <a:ext uri="{FF2B5EF4-FFF2-40B4-BE49-F238E27FC236}">
                <a16:creationId xmlns:a16="http://schemas.microsoft.com/office/drawing/2014/main" id="{ECA96619-9175-131A-AFF9-2EE8A7F52BA7}"/>
              </a:ext>
            </a:extLst>
          </p:cNvPr>
          <p:cNvPicPr>
            <a:picLocks noChangeAspect="1"/>
          </p:cNvPicPr>
          <p:nvPr/>
        </p:nvPicPr>
        <p:blipFill rotWithShape="1">
          <a:blip r:embed="rId3"/>
          <a:srcRect l="28250" r="45169" b="13037"/>
          <a:stretch/>
        </p:blipFill>
        <p:spPr>
          <a:xfrm>
            <a:off x="6148470" y="1963928"/>
            <a:ext cx="2075357" cy="2744149"/>
          </a:xfrm>
          <a:prstGeom prst="rect">
            <a:avLst/>
          </a:prstGeom>
        </p:spPr>
      </p:pic>
      <p:sp>
        <p:nvSpPr>
          <p:cNvPr id="15" name="Right Arrow 14">
            <a:extLst>
              <a:ext uri="{FF2B5EF4-FFF2-40B4-BE49-F238E27FC236}">
                <a16:creationId xmlns:a16="http://schemas.microsoft.com/office/drawing/2014/main" id="{20DACCED-587A-D48A-7EED-9139926B91A2}"/>
              </a:ext>
            </a:extLst>
          </p:cNvPr>
          <p:cNvSpPr/>
          <p:nvPr/>
        </p:nvSpPr>
        <p:spPr bwMode="auto">
          <a:xfrm>
            <a:off x="485860" y="5382322"/>
            <a:ext cx="469990" cy="262114"/>
          </a:xfrm>
          <a:prstGeom prst="rightArrow">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Tree>
    <p:extLst>
      <p:ext uri="{BB962C8B-B14F-4D97-AF65-F5344CB8AC3E}">
        <p14:creationId xmlns:p14="http://schemas.microsoft.com/office/powerpoint/2010/main" val="5352977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p:txBody>
          <a:bodyPr/>
          <a:lstStyle/>
          <a:p>
            <a:r>
              <a:rPr kumimoji="0" lang="en-US" dirty="0"/>
              <a:t>Playing chords (</a:t>
            </a:r>
            <a:r>
              <a:rPr kumimoji="0" lang="he-IL" dirty="0"/>
              <a:t>אקורדים</a:t>
            </a:r>
            <a:r>
              <a:rPr kumimoji="0" lang="en-US" dirty="0"/>
              <a:t>)</a:t>
            </a:r>
            <a:endParaRPr kumimoji="0" lang="en-US" sz="1800" dirty="0"/>
          </a:p>
        </p:txBody>
      </p:sp>
      <p:sp>
        <p:nvSpPr>
          <p:cNvPr id="40" name="Rectangle 8"/>
          <p:cNvSpPr>
            <a:spLocks noChangeArrowheads="1"/>
          </p:cNvSpPr>
          <p:nvPr/>
        </p:nvSpPr>
        <p:spPr bwMode="auto">
          <a:xfrm rot="850674">
            <a:off x="6499316" y="2261491"/>
            <a:ext cx="598559" cy="369974"/>
          </a:xfrm>
          <a:prstGeom prst="rect">
            <a:avLst/>
          </a:prstGeom>
          <a:noFill/>
          <a:ln w="15875">
            <a:noFill/>
            <a:miter lim="800000"/>
            <a:headEnd/>
            <a:tailEnd/>
          </a:ln>
          <a:effectLst/>
        </p:spPr>
        <p:txBody>
          <a:bodyPr wrap="square" lIns="92075" tIns="46038" rIns="92075" bIns="46038">
            <a:prstTxWarp prst="textNoShape">
              <a:avLst/>
            </a:prstTxWarp>
            <a:spAutoFit/>
          </a:bodyPr>
          <a:lstStyle/>
          <a:p>
            <a:r>
              <a:rPr kumimoji="1" lang="en-US" i="1" dirty="0">
                <a:solidFill>
                  <a:schemeClr val="bg1"/>
                </a:solidFill>
                <a:latin typeface="Consolas"/>
                <a:cs typeface="Consolas"/>
              </a:rPr>
              <a:t>abs</a:t>
            </a:r>
          </a:p>
        </p:txBody>
      </p:sp>
      <p:sp>
        <p:nvSpPr>
          <p:cNvPr id="5" name="TextBox 4"/>
          <p:cNvSpPr txBox="1"/>
          <p:nvPr/>
        </p:nvSpPr>
        <p:spPr>
          <a:xfrm>
            <a:off x="9318540" y="3551360"/>
            <a:ext cx="184666" cy="369332"/>
          </a:xfrm>
          <a:prstGeom prst="rect">
            <a:avLst/>
          </a:prstGeom>
          <a:noFill/>
        </p:spPr>
        <p:txBody>
          <a:bodyPr wrap="none" rtlCol="0">
            <a:spAutoFit/>
          </a:bodyPr>
          <a:lstStyle/>
          <a:p>
            <a:endParaRPr lang="en-US" dirty="0"/>
          </a:p>
        </p:txBody>
      </p:sp>
      <p:pic>
        <p:nvPicPr>
          <p:cNvPr id="11" name="Picture 10">
            <a:extLst>
              <a:ext uri="{FF2B5EF4-FFF2-40B4-BE49-F238E27FC236}">
                <a16:creationId xmlns:a16="http://schemas.microsoft.com/office/drawing/2014/main" id="{C32B033F-9180-CD43-8EC9-7DA756DFF769}"/>
              </a:ext>
            </a:extLst>
          </p:cNvPr>
          <p:cNvPicPr>
            <a:picLocks noChangeAspect="1"/>
          </p:cNvPicPr>
          <p:nvPr/>
        </p:nvPicPr>
        <p:blipFill rotWithShape="1">
          <a:blip r:embed="rId3"/>
          <a:srcRect r="54382" b="5195"/>
          <a:stretch/>
        </p:blipFill>
        <p:spPr>
          <a:xfrm>
            <a:off x="7115800" y="199225"/>
            <a:ext cx="1674745" cy="1628956"/>
          </a:xfrm>
          <a:prstGeom prst="rect">
            <a:avLst/>
          </a:prstGeom>
        </p:spPr>
      </p:pic>
      <p:sp>
        <p:nvSpPr>
          <p:cNvPr id="2" name="Rectangle 1">
            <a:extLst>
              <a:ext uri="{FF2B5EF4-FFF2-40B4-BE49-F238E27FC236}">
                <a16:creationId xmlns:a16="http://schemas.microsoft.com/office/drawing/2014/main" id="{77618941-D392-3699-218D-A072A6905B5D}"/>
              </a:ext>
            </a:extLst>
          </p:cNvPr>
          <p:cNvSpPr>
            <a:spLocks noChangeArrowheads="1"/>
          </p:cNvSpPr>
          <p:nvPr/>
        </p:nvSpPr>
        <p:spPr bwMode="auto">
          <a:xfrm>
            <a:off x="594755" y="751749"/>
            <a:ext cx="6301370" cy="5382351"/>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08000" tIns="72000" rIns="0" bIns="0" anchor="t" anchorCtr="0">
            <a:prstTxWarp prst="textNoShape">
              <a:avLst/>
            </a:prstTxWarp>
            <a:noAutofit/>
          </a:bodyPr>
          <a:lstStyle/>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A library of functions for generating musical notes.</a:t>
            </a:r>
          </a:p>
          <a:p>
            <a:pPr>
              <a:lnSpc>
                <a:spcPts val="1540"/>
              </a:lnSpc>
            </a:pPr>
            <a:r>
              <a:rPr lang="en-US" sz="1100" dirty="0">
                <a:solidFill>
                  <a:srgbClr val="000000"/>
                </a:solidFill>
                <a:latin typeface="Consolas" charset="0"/>
                <a:ea typeface="Consolas" charset="0"/>
                <a:cs typeface="Consolas" charset="0"/>
              </a:rPr>
              <a:t>public class Sound {</a:t>
            </a:r>
          </a:p>
          <a:p>
            <a:pPr>
              <a:lnSpc>
                <a:spcPts val="1540"/>
              </a:lnSpc>
            </a:pPr>
            <a:r>
              <a:rPr lang="en-US" sz="1100" dirty="0">
                <a:solidFill>
                  <a:srgbClr val="000000"/>
                </a:solidFill>
                <a:latin typeface="Consolas" charset="0"/>
                <a:ea typeface="Consolas" charset="0"/>
                <a:cs typeface="Consolas" charset="0"/>
              </a:rPr>
              <a:t>    public static void main(String[] args) {</a:t>
            </a:r>
          </a:p>
          <a:p>
            <a:pPr>
              <a:lnSpc>
                <a:spcPts val="1540"/>
              </a:lnSpc>
            </a:pPr>
            <a:r>
              <a:rPr lang="he-IL" sz="1200" dirty="0">
                <a:solidFill>
                  <a:srgbClr val="006600"/>
                </a:solidFill>
                <a:latin typeface="Times New Roman" panose="02020603050405020304" pitchFamily="18" charset="0"/>
                <a:ea typeface="Consolas" charset="0"/>
                <a:cs typeface="Times New Roman" panose="02020603050405020304" pitchFamily="18"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Plays the Do-major chord (Do, Mi and Sol), for 5 seconds</a:t>
            </a:r>
          </a:p>
          <a:p>
            <a:pPr>
              <a:lnSpc>
                <a:spcPts val="1540"/>
              </a:lnSpc>
            </a:pPr>
            <a:r>
              <a:rPr lang="en-US" sz="1100" dirty="0">
                <a:solidFill>
                  <a:srgbClr val="000000"/>
                </a:solidFill>
                <a:latin typeface="Consolas" charset="0"/>
                <a:ea typeface="Consolas" charset="0"/>
                <a:cs typeface="Consolas" charset="0"/>
              </a:rPr>
              <a:t>       StdAudio.play(chord(3, 7, 10, 5));</a:t>
            </a:r>
          </a:p>
          <a:p>
            <a:pPr>
              <a:lnSpc>
                <a:spcPts val="1540"/>
              </a:lnSpc>
            </a:pPr>
            <a:r>
              <a:rPr lang="en-US" sz="1100" dirty="0">
                <a:solidFill>
                  <a:srgbClr val="000000"/>
                </a:solidFill>
                <a:latin typeface="Consolas" charset="0"/>
                <a:ea typeface="Consolas" charset="0"/>
                <a:cs typeface="Consolas" charset="0"/>
              </a:rPr>
              <a:t>    }</a:t>
            </a:r>
          </a:p>
          <a:p>
            <a:pPr>
              <a:lnSpc>
                <a:spcPts val="1540"/>
              </a:lnSpc>
              <a:spcBef>
                <a:spcPts val="300"/>
              </a:spcBef>
              <a:spcAft>
                <a:spcPts val="300"/>
              </a:spcAft>
            </a:pPr>
            <a:r>
              <a:rPr lang="en-US" sz="1100" dirty="0">
                <a:solidFill>
                  <a:srgbClr val="000000"/>
                </a:solidFill>
                <a:latin typeface="Consolas" charset="0"/>
                <a:ea typeface="Consolas" charset="0"/>
                <a:cs typeface="Consolas" charset="0"/>
              </a:rPr>
              <a:t>    </a:t>
            </a:r>
            <a:r>
              <a:rPr lang="en-US" sz="1200" dirty="0">
                <a:solidFill>
                  <a:srgbClr val="006600"/>
                </a:solidFill>
                <a:latin typeface="Consolas" panose="020B0609020204030204" pitchFamily="49" charset="0"/>
                <a:cs typeface="Consolas" panose="020B0609020204030204" pitchFamily="49" charset="0"/>
              </a:rPr>
              <a:t>// Tone and Note functions come here</a:t>
            </a:r>
            <a:endParaRPr lang="en-US" sz="1100" dirty="0">
              <a:solidFill>
                <a:srgbClr val="000000"/>
              </a:solidFill>
              <a:latin typeface="Consolas" charset="0"/>
              <a:ea typeface="Consolas" charset="0"/>
              <a:cs typeface="Consolas" charset="0"/>
            </a:endParaRP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Returns the weighted sum of two given arrays, using two given weights.</a:t>
            </a:r>
          </a:p>
          <a:p>
            <a:pPr>
              <a:lnSpc>
                <a:spcPts val="1540"/>
              </a:lnSpc>
            </a:pPr>
            <a:r>
              <a:rPr lang="en-US" sz="1100" dirty="0">
                <a:solidFill>
                  <a:srgbClr val="000000"/>
                </a:solidFill>
                <a:latin typeface="Consolas" charset="0"/>
                <a:ea typeface="Consolas" charset="0"/>
                <a:cs typeface="Consolas" charset="0"/>
              </a:rPr>
              <a:t>    public static double[] sum(double[] a, double[] b, double awt, double bwt) {</a:t>
            </a:r>
          </a:p>
          <a:p>
            <a:pPr>
              <a:lnSpc>
                <a:spcPts val="1540"/>
              </a:lnSpc>
            </a:pPr>
            <a:r>
              <a:rPr lang="en-US" sz="1100" dirty="0">
                <a:solidFill>
                  <a:srgbClr val="000000"/>
                </a:solidFill>
                <a:latin typeface="Consolas" charset="0"/>
                <a:ea typeface="Consolas" charset="0"/>
                <a:cs typeface="Consolas" charset="0"/>
              </a:rPr>
              <a:t>        double[] c = new double[a.length];</a:t>
            </a:r>
          </a:p>
          <a:p>
            <a:pPr>
              <a:lnSpc>
                <a:spcPts val="1540"/>
              </a:lnSpc>
            </a:pPr>
            <a:r>
              <a:rPr lang="en-US" sz="1100" dirty="0">
                <a:solidFill>
                  <a:srgbClr val="000000"/>
                </a:solidFill>
                <a:latin typeface="Consolas" charset="0"/>
                <a:ea typeface="Consolas" charset="0"/>
                <a:cs typeface="Consolas" charset="0"/>
              </a:rPr>
              <a:t>        for (int i = 0; i &lt; a.length; i++)</a:t>
            </a:r>
          </a:p>
          <a:p>
            <a:pPr>
              <a:lnSpc>
                <a:spcPts val="1540"/>
              </a:lnSpc>
            </a:pPr>
            <a:r>
              <a:rPr lang="en-US" sz="1100" dirty="0">
                <a:solidFill>
                  <a:srgbClr val="000000"/>
                </a:solidFill>
                <a:latin typeface="Consolas" charset="0"/>
                <a:ea typeface="Consolas" charset="0"/>
                <a:cs typeface="Consolas" charset="0"/>
              </a:rPr>
              <a:t>            c[i] = a[i] * awt + b[i] * bwt;</a:t>
            </a:r>
          </a:p>
          <a:p>
            <a:pPr>
              <a:lnSpc>
                <a:spcPts val="1540"/>
              </a:lnSpc>
            </a:pPr>
            <a:r>
              <a:rPr lang="en-US" sz="1100" dirty="0">
                <a:solidFill>
                  <a:srgbClr val="000000"/>
                </a:solidFill>
                <a:latin typeface="Consolas" charset="0"/>
                <a:ea typeface="Consolas" charset="0"/>
                <a:cs typeface="Consolas" charset="0"/>
              </a:rPr>
              <a:t>        return c;</a:t>
            </a:r>
          </a:p>
          <a:p>
            <a:pPr>
              <a:lnSpc>
                <a:spcPts val="1540"/>
              </a:lnSpc>
            </a:pPr>
            <a:r>
              <a:rPr lang="en-US" sz="1100" dirty="0">
                <a:solidFill>
                  <a:srgbClr val="000000"/>
                </a:solidFill>
                <a:latin typeface="Consolas" charset="0"/>
                <a:ea typeface="Consolas" charset="0"/>
                <a:cs typeface="Consolas" charset="0"/>
              </a:rPr>
              <a:t>    }</a:t>
            </a:r>
          </a:p>
          <a:p>
            <a:pPr>
              <a:lnSpc>
                <a:spcPts val="1540"/>
              </a:lnSpc>
            </a:pPr>
            <a:endParaRPr lang="en-US" sz="1100" dirty="0">
              <a:solidFill>
                <a:srgbClr val="000000"/>
              </a:solidFill>
              <a:latin typeface="Consolas" charset="0"/>
              <a:ea typeface="Consolas" charset="0"/>
              <a:cs typeface="Consolas" charset="0"/>
            </a:endParaRP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Returns a 3-note chord by combining the three given notes.</a:t>
            </a:r>
          </a:p>
          <a:p>
            <a:pPr>
              <a:lnSpc>
                <a:spcPts val="1540"/>
              </a:lnSpc>
            </a:pPr>
            <a:r>
              <a:rPr lang="en-US" sz="1100" dirty="0">
                <a:solidFill>
                  <a:srgbClr val="000000"/>
                </a:solidFill>
                <a:latin typeface="Consolas" charset="0"/>
                <a:ea typeface="Consolas" charset="0"/>
                <a:cs typeface="Consolas" charset="0"/>
              </a:rPr>
              <a:t>    public static double[] chord(int i1, int i2, int i3, </a:t>
            </a:r>
            <a:br>
              <a:rPr lang="en-US" sz="1100" dirty="0">
                <a:solidFill>
                  <a:srgbClr val="000000"/>
                </a:solidFill>
                <a:latin typeface="Consolas" charset="0"/>
                <a:ea typeface="Consolas" charset="0"/>
                <a:cs typeface="Consolas" charset="0"/>
              </a:rPr>
            </a:br>
            <a:r>
              <a:rPr lang="en-US" sz="1100" dirty="0">
                <a:solidFill>
                  <a:srgbClr val="000000"/>
                </a:solidFill>
                <a:latin typeface="Consolas" charset="0"/>
                <a:ea typeface="Consolas" charset="0"/>
                <a:cs typeface="Consolas" charset="0"/>
              </a:rPr>
              <a:t>                                 double seconds) {</a:t>
            </a:r>
          </a:p>
          <a:p>
            <a:pPr>
              <a:lnSpc>
                <a:spcPts val="1540"/>
              </a:lnSpc>
            </a:pPr>
            <a:r>
              <a:rPr lang="en-US" sz="1100" dirty="0">
                <a:solidFill>
                  <a:srgbClr val="000000"/>
                </a:solidFill>
                <a:latin typeface="Consolas" charset="0"/>
                <a:ea typeface="Consolas" charset="0"/>
                <a:cs typeface="Consolas" charset="0"/>
              </a:rPr>
              <a:t>        double[] a1 = note(i1, seconds);</a:t>
            </a:r>
          </a:p>
          <a:p>
            <a:pPr>
              <a:lnSpc>
                <a:spcPts val="1540"/>
              </a:lnSpc>
            </a:pPr>
            <a:r>
              <a:rPr lang="en-US" sz="1100" dirty="0">
                <a:solidFill>
                  <a:srgbClr val="000000"/>
                </a:solidFill>
                <a:latin typeface="Consolas" charset="0"/>
                <a:ea typeface="Consolas" charset="0"/>
                <a:cs typeface="Consolas" charset="0"/>
              </a:rPr>
              <a:t>        double[] a2 = note(i2, seconds);</a:t>
            </a:r>
          </a:p>
          <a:p>
            <a:pPr>
              <a:lnSpc>
                <a:spcPts val="1540"/>
              </a:lnSpc>
            </a:pPr>
            <a:r>
              <a:rPr lang="en-US" sz="1100" dirty="0">
                <a:solidFill>
                  <a:srgbClr val="000000"/>
                </a:solidFill>
                <a:latin typeface="Consolas" charset="0"/>
                <a:ea typeface="Consolas" charset="0"/>
                <a:cs typeface="Consolas" charset="0"/>
              </a:rPr>
              <a:t>        double[] a3 = note(i3, seconds);</a:t>
            </a: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builds and returns an equal mix of the three notes</a:t>
            </a:r>
          </a:p>
          <a:p>
            <a:pPr>
              <a:lnSpc>
                <a:spcPts val="1540"/>
              </a:lnSpc>
            </a:pPr>
            <a:r>
              <a:rPr lang="en-US" sz="1100" dirty="0">
                <a:solidFill>
                  <a:srgbClr val="000000"/>
                </a:solidFill>
                <a:latin typeface="Consolas" charset="0"/>
                <a:ea typeface="Consolas" charset="0"/>
                <a:cs typeface="Consolas" charset="0"/>
              </a:rPr>
              <a:t>        double[] s = sum(a1, a2, .</a:t>
            </a:r>
            <a:r>
              <a:rPr lang="he-IL" sz="1100" dirty="0">
                <a:solidFill>
                  <a:srgbClr val="000000"/>
                </a:solidFill>
                <a:latin typeface="Consolas" charset="0"/>
                <a:ea typeface="Consolas" charset="0"/>
                <a:cs typeface="Consolas" charset="0"/>
              </a:rPr>
              <a:t>5</a:t>
            </a:r>
            <a:r>
              <a:rPr lang="en-US" sz="1100" dirty="0">
                <a:solidFill>
                  <a:srgbClr val="000000"/>
                </a:solidFill>
                <a:latin typeface="Consolas" charset="0"/>
                <a:ea typeface="Consolas" charset="0"/>
                <a:cs typeface="Consolas" charset="0"/>
              </a:rPr>
              <a:t>, .</a:t>
            </a:r>
            <a:r>
              <a:rPr lang="he-IL" sz="1100" dirty="0">
                <a:solidFill>
                  <a:srgbClr val="000000"/>
                </a:solidFill>
                <a:latin typeface="Consolas" charset="0"/>
                <a:ea typeface="Consolas" charset="0"/>
                <a:cs typeface="Consolas" charset="0"/>
              </a:rPr>
              <a:t>5</a:t>
            </a:r>
            <a:r>
              <a:rPr lang="en-US" sz="1100" dirty="0">
                <a:solidFill>
                  <a:srgbClr val="000000"/>
                </a:solidFill>
                <a:latin typeface="Consolas" charset="0"/>
                <a:ea typeface="Consolas" charset="0"/>
                <a:cs typeface="Consolas" charset="0"/>
              </a:rPr>
              <a:t>);</a:t>
            </a:r>
          </a:p>
          <a:p>
            <a:pPr>
              <a:lnSpc>
                <a:spcPts val="1540"/>
              </a:lnSpc>
            </a:pPr>
            <a:r>
              <a:rPr lang="en-US" sz="1100" dirty="0">
                <a:solidFill>
                  <a:srgbClr val="000000"/>
                </a:solidFill>
                <a:latin typeface="Consolas" charset="0"/>
                <a:ea typeface="Consolas" charset="0"/>
                <a:cs typeface="Consolas" charset="0"/>
              </a:rPr>
              <a:t>        s = sum(s, a3, .5, .5);</a:t>
            </a:r>
          </a:p>
          <a:p>
            <a:pPr>
              <a:lnSpc>
                <a:spcPts val="1540"/>
              </a:lnSpc>
            </a:pPr>
            <a:r>
              <a:rPr lang="en-US" sz="1100" dirty="0">
                <a:solidFill>
                  <a:srgbClr val="000000"/>
                </a:solidFill>
                <a:latin typeface="Consolas" charset="0"/>
                <a:ea typeface="Consolas" charset="0"/>
                <a:cs typeface="Consolas" charset="0"/>
              </a:rPr>
              <a:t>        return s;</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a:t>
            </a:r>
          </a:p>
        </p:txBody>
      </p:sp>
      <p:grpSp>
        <p:nvGrpSpPr>
          <p:cNvPr id="6" name="Group 5">
            <a:extLst>
              <a:ext uri="{FF2B5EF4-FFF2-40B4-BE49-F238E27FC236}">
                <a16:creationId xmlns:a16="http://schemas.microsoft.com/office/drawing/2014/main" id="{3554FD73-7778-F0D9-C4E8-BB043D6623F9}"/>
              </a:ext>
            </a:extLst>
          </p:cNvPr>
          <p:cNvGrpSpPr/>
          <p:nvPr/>
        </p:nvGrpSpPr>
        <p:grpSpPr>
          <a:xfrm>
            <a:off x="5432471" y="3123876"/>
            <a:ext cx="3403196" cy="2835997"/>
            <a:chOff x="5478759" y="3270253"/>
            <a:chExt cx="3403196" cy="2835997"/>
          </a:xfrm>
        </p:grpSpPr>
        <p:pic>
          <p:nvPicPr>
            <p:cNvPr id="1026" name="Picture 2" descr="What would the result of every possible sine wave frequency stacked over  each other sound like? If white noise and pink noise are just static, it  means its only playing some few">
              <a:extLst>
                <a:ext uri="{FF2B5EF4-FFF2-40B4-BE49-F238E27FC236}">
                  <a16:creationId xmlns:a16="http://schemas.microsoft.com/office/drawing/2014/main" id="{A5A9C324-6851-F268-B268-9B85B04FE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8759" y="3270253"/>
              <a:ext cx="3403196" cy="283599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FF98BDB-36B2-49BE-9D7C-1827909BA790}"/>
                </a:ext>
              </a:extLst>
            </p:cNvPr>
            <p:cNvSpPr/>
            <p:nvPr/>
          </p:nvSpPr>
          <p:spPr bwMode="auto">
            <a:xfrm>
              <a:off x="7381040" y="4038277"/>
              <a:ext cx="368300" cy="30840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
          <p:nvSpPr>
            <p:cNvPr id="4" name="Rectangle 3">
              <a:extLst>
                <a:ext uri="{FF2B5EF4-FFF2-40B4-BE49-F238E27FC236}">
                  <a16:creationId xmlns:a16="http://schemas.microsoft.com/office/drawing/2014/main" id="{A952FB02-85F6-7DB3-CDA5-64EBD066E1DA}"/>
                </a:ext>
              </a:extLst>
            </p:cNvPr>
            <p:cNvSpPr/>
            <p:nvPr/>
          </p:nvSpPr>
          <p:spPr bwMode="auto">
            <a:xfrm>
              <a:off x="7381040" y="5048249"/>
              <a:ext cx="368300" cy="23505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grpSp>
      <p:sp>
        <p:nvSpPr>
          <p:cNvPr id="7" name="Right Arrow 6">
            <a:extLst>
              <a:ext uri="{FF2B5EF4-FFF2-40B4-BE49-F238E27FC236}">
                <a16:creationId xmlns:a16="http://schemas.microsoft.com/office/drawing/2014/main" id="{BADF78F5-43F6-80B4-A83A-8148CDC0F849}"/>
              </a:ext>
            </a:extLst>
          </p:cNvPr>
          <p:cNvSpPr/>
          <p:nvPr/>
        </p:nvSpPr>
        <p:spPr bwMode="auto">
          <a:xfrm>
            <a:off x="485860" y="3915047"/>
            <a:ext cx="469990" cy="262114"/>
          </a:xfrm>
          <a:prstGeom prst="rightArrow">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Tree>
    <p:extLst>
      <p:ext uri="{BB962C8B-B14F-4D97-AF65-F5344CB8AC3E}">
        <p14:creationId xmlns:p14="http://schemas.microsoft.com/office/powerpoint/2010/main" val="11520490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p:txBody>
          <a:bodyPr/>
          <a:lstStyle/>
          <a:p>
            <a:r>
              <a:rPr kumimoji="0" lang="en-US" dirty="0"/>
              <a:t>Playing tunes (</a:t>
            </a:r>
            <a:r>
              <a:rPr kumimoji="0" lang="he-IL" dirty="0"/>
              <a:t>לחנים</a:t>
            </a:r>
            <a:r>
              <a:rPr kumimoji="0" lang="en-US" dirty="0"/>
              <a:t>)</a:t>
            </a:r>
            <a:endParaRPr kumimoji="0" lang="en-US" sz="1800" b="1" dirty="0"/>
          </a:p>
        </p:txBody>
      </p:sp>
      <p:sp>
        <p:nvSpPr>
          <p:cNvPr id="10" name="Rectangle 9"/>
          <p:cNvSpPr>
            <a:spLocks noChangeArrowheads="1"/>
          </p:cNvSpPr>
          <p:nvPr/>
        </p:nvSpPr>
        <p:spPr bwMode="auto">
          <a:xfrm>
            <a:off x="5241817" y="1988095"/>
            <a:ext cx="3421804" cy="2881810"/>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82880" tIns="136800" rIns="182880" bIns="91440" anchor="t" anchorCtr="0">
            <a:prstTxWarp prst="textNoShape">
              <a:avLst/>
            </a:prstTxWarp>
            <a:noAutofit/>
          </a:bodyPr>
          <a:lstStyle/>
          <a:p>
            <a:r>
              <a:rPr lang="en-US" sz="1200" dirty="0">
                <a:solidFill>
                  <a:srgbClr val="000000"/>
                </a:solidFill>
                <a:latin typeface="Menlo"/>
                <a:ea typeface="Menlo"/>
                <a:cs typeface="Menlo"/>
              </a:rPr>
              <a:t>% </a:t>
            </a:r>
            <a:r>
              <a:rPr lang="en-US" sz="1200" b="1" dirty="0">
                <a:latin typeface="Menlo"/>
                <a:ea typeface="Menlo"/>
                <a:cs typeface="Menlo"/>
              </a:rPr>
              <a:t>more elise.txt</a:t>
            </a:r>
          </a:p>
          <a:p>
            <a:r>
              <a:rPr lang="en-US" sz="1200" dirty="0">
                <a:latin typeface="Menlo"/>
                <a:ea typeface="Menlo"/>
                <a:cs typeface="Menlo"/>
              </a:rPr>
              <a:t>7 .3</a:t>
            </a:r>
          </a:p>
          <a:p>
            <a:r>
              <a:rPr lang="en-US" sz="1200" dirty="0">
                <a:latin typeface="Menlo"/>
                <a:ea typeface="Menlo"/>
                <a:cs typeface="Menlo"/>
              </a:rPr>
              <a:t>6 .3</a:t>
            </a:r>
          </a:p>
          <a:p>
            <a:r>
              <a:rPr lang="en-US" sz="1200" dirty="0">
                <a:latin typeface="Menlo"/>
                <a:ea typeface="Menlo"/>
                <a:cs typeface="Menlo"/>
              </a:rPr>
              <a:t>7 .3</a:t>
            </a:r>
          </a:p>
          <a:p>
            <a:r>
              <a:rPr lang="en-US" sz="1200" dirty="0">
                <a:latin typeface="Menlo"/>
                <a:ea typeface="Menlo"/>
                <a:cs typeface="Menlo"/>
              </a:rPr>
              <a:t>6 .3</a:t>
            </a:r>
          </a:p>
          <a:p>
            <a:r>
              <a:rPr lang="en-US" sz="1200" dirty="0">
                <a:latin typeface="Menlo"/>
                <a:ea typeface="Menlo"/>
                <a:cs typeface="Menlo"/>
              </a:rPr>
              <a:t>7 .3</a:t>
            </a:r>
          </a:p>
          <a:p>
            <a:r>
              <a:rPr lang="en-US" sz="1200" dirty="0">
                <a:latin typeface="Menlo"/>
                <a:ea typeface="Menlo"/>
                <a:cs typeface="Menlo"/>
              </a:rPr>
              <a:t>2 .3</a:t>
            </a:r>
          </a:p>
          <a:p>
            <a:r>
              <a:rPr lang="en-US" sz="1200" dirty="0">
                <a:latin typeface="Menlo"/>
                <a:ea typeface="Menlo"/>
                <a:cs typeface="Menlo"/>
              </a:rPr>
              <a:t>5 .3</a:t>
            </a:r>
          </a:p>
          <a:p>
            <a:r>
              <a:rPr lang="en-US" sz="1200" dirty="0">
                <a:latin typeface="Menlo"/>
                <a:ea typeface="Menlo"/>
                <a:cs typeface="Menlo"/>
              </a:rPr>
              <a:t>3 .3</a:t>
            </a:r>
          </a:p>
          <a:p>
            <a:r>
              <a:rPr lang="en-US" sz="1200" dirty="0">
                <a:latin typeface="Menlo"/>
                <a:ea typeface="Menlo"/>
                <a:cs typeface="Menlo"/>
              </a:rPr>
              <a:t>0 1.0</a:t>
            </a:r>
          </a:p>
          <a:p>
            <a:endParaRPr lang="en-US" sz="1200" dirty="0">
              <a:latin typeface="Menlo"/>
              <a:ea typeface="Menlo"/>
              <a:cs typeface="Menlo"/>
            </a:endParaRPr>
          </a:p>
          <a:p>
            <a:r>
              <a:rPr lang="en-US" sz="1200" dirty="0">
                <a:latin typeface="Menlo"/>
                <a:ea typeface="Menlo"/>
                <a:cs typeface="Menlo"/>
              </a:rPr>
              <a:t>% </a:t>
            </a:r>
            <a:r>
              <a:rPr lang="en-US" sz="1200" b="1" dirty="0">
                <a:latin typeface="Menlo"/>
                <a:ea typeface="Menlo"/>
                <a:cs typeface="Menlo"/>
              </a:rPr>
              <a:t>java Sound elise.txt</a:t>
            </a:r>
          </a:p>
          <a:p>
            <a:endParaRPr lang="en-US" sz="1200" dirty="0">
              <a:latin typeface="Menlo"/>
              <a:ea typeface="Menlo"/>
              <a:cs typeface="Menlo"/>
            </a:endParaRPr>
          </a:p>
          <a:p>
            <a:r>
              <a:rPr lang="en-US" sz="1600" dirty="0">
                <a:latin typeface="Times New Roman" panose="02020603050405020304" pitchFamily="18" charset="0"/>
                <a:ea typeface="Menlo"/>
                <a:cs typeface="Times New Roman" panose="02020603050405020304" pitchFamily="18" charset="0"/>
              </a:rPr>
              <a:t>(we’ll hear the first 9 notes of Elise)</a:t>
            </a:r>
          </a:p>
        </p:txBody>
      </p:sp>
      <p:grpSp>
        <p:nvGrpSpPr>
          <p:cNvPr id="5" name="Group 4"/>
          <p:cNvGrpSpPr/>
          <p:nvPr/>
        </p:nvGrpSpPr>
        <p:grpSpPr>
          <a:xfrm>
            <a:off x="5101936" y="850156"/>
            <a:ext cx="3561685" cy="961293"/>
            <a:chOff x="595884" y="4960528"/>
            <a:chExt cx="3561685" cy="961293"/>
          </a:xfrm>
        </p:grpSpPr>
        <p:pic>
          <p:nvPicPr>
            <p:cNvPr id="12" name="Picture 7" descr="Picture 1"/>
            <p:cNvPicPr>
              <a:picLocks noChangeAspect="1" noChangeArrowheads="1"/>
            </p:cNvPicPr>
            <p:nvPr/>
          </p:nvPicPr>
          <p:blipFill rotWithShape="1">
            <a:blip r:embed="rId3"/>
            <a:srcRect l="6468" t="41794"/>
            <a:stretch/>
          </p:blipFill>
          <p:spPr bwMode="auto">
            <a:xfrm>
              <a:off x="595884" y="5163523"/>
              <a:ext cx="3561685" cy="758298"/>
            </a:xfrm>
            <a:prstGeom prst="rect">
              <a:avLst/>
            </a:prstGeom>
            <a:noFill/>
          </p:spPr>
        </p:pic>
        <p:sp>
          <p:nvSpPr>
            <p:cNvPr id="2" name="TextBox 1"/>
            <p:cNvSpPr txBox="1"/>
            <p:nvPr/>
          </p:nvSpPr>
          <p:spPr>
            <a:xfrm>
              <a:off x="1436506" y="4960528"/>
              <a:ext cx="2222367" cy="369332"/>
            </a:xfrm>
            <a:prstGeom prst="rect">
              <a:avLst/>
            </a:prstGeom>
            <a:noFill/>
          </p:spPr>
          <p:txBody>
            <a:bodyPr wrap="square" rtlCol="0">
              <a:spAutoFit/>
            </a:bodyPr>
            <a:lstStyle/>
            <a:p>
              <a:pPr>
                <a:lnSpc>
                  <a:spcPct val="100000"/>
                </a:lnSpc>
                <a:spcBef>
                  <a:spcPts val="1200"/>
                </a:spcBef>
              </a:pPr>
              <a:r>
                <a:rPr lang="en-US" dirty="0">
                  <a:solidFill>
                    <a:srgbClr val="000000"/>
                  </a:solidFill>
                  <a:latin typeface="Times New Roman"/>
                  <a:cs typeface="Times New Roman"/>
                </a:rPr>
                <a:t>Elise (Beethoven):</a:t>
              </a:r>
            </a:p>
          </p:txBody>
        </p:sp>
      </p:grpSp>
      <p:sp>
        <p:nvSpPr>
          <p:cNvPr id="3" name="Rectangle 2">
            <a:extLst>
              <a:ext uri="{FF2B5EF4-FFF2-40B4-BE49-F238E27FC236}">
                <a16:creationId xmlns:a16="http://schemas.microsoft.com/office/drawing/2014/main" id="{A0F39DD4-36A4-8DA9-C793-E384DE497BAB}"/>
              </a:ext>
            </a:extLst>
          </p:cNvPr>
          <p:cNvSpPr>
            <a:spLocks noChangeArrowheads="1"/>
          </p:cNvSpPr>
          <p:nvPr/>
        </p:nvSpPr>
        <p:spPr bwMode="auto">
          <a:xfrm>
            <a:off x="594755" y="1034822"/>
            <a:ext cx="3977245" cy="2677251"/>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08000" tIns="72000" rIns="0" bIns="0" anchor="t" anchorCtr="0">
            <a:prstTxWarp prst="textNoShape">
              <a:avLst/>
            </a:prstTxWarp>
            <a:noAutofit/>
          </a:bodyPr>
          <a:lstStyle/>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A library of functions for generating musical notes.</a:t>
            </a:r>
          </a:p>
          <a:p>
            <a:pPr>
              <a:lnSpc>
                <a:spcPts val="1540"/>
              </a:lnSpc>
            </a:pPr>
            <a:r>
              <a:rPr lang="en-US" sz="1100" dirty="0">
                <a:solidFill>
                  <a:srgbClr val="000000"/>
                </a:solidFill>
                <a:latin typeface="Consolas" charset="0"/>
                <a:ea typeface="Consolas" charset="0"/>
                <a:cs typeface="Consolas" charset="0"/>
              </a:rPr>
              <a:t>public class Sound {</a:t>
            </a:r>
          </a:p>
          <a:p>
            <a:pPr>
              <a:lnSpc>
                <a:spcPts val="1540"/>
              </a:lnSpc>
            </a:pPr>
            <a:r>
              <a:rPr lang="en-US" sz="1100" dirty="0">
                <a:solidFill>
                  <a:srgbClr val="000000"/>
                </a:solidFill>
                <a:latin typeface="Consolas" charset="0"/>
                <a:ea typeface="Consolas" charset="0"/>
                <a:cs typeface="Consolas" charset="0"/>
              </a:rPr>
              <a:t>    public static void main(String[] args) {</a:t>
            </a:r>
          </a:p>
          <a:p>
            <a:pPr>
              <a:lnSpc>
                <a:spcPts val="1540"/>
              </a:lnSpc>
            </a:pPr>
            <a:r>
              <a:rPr lang="en-US" sz="1100" dirty="0">
                <a:solidFill>
                  <a:srgbClr val="000000"/>
                </a:solidFill>
                <a:latin typeface="Consolas" charset="0"/>
                <a:ea typeface="Consolas" charset="0"/>
                <a:cs typeface="Consolas" charset="0"/>
              </a:rPr>
              <a:t>        In in = new In(fileName);</a:t>
            </a:r>
          </a:p>
          <a:p>
            <a:pPr>
              <a:lnSpc>
                <a:spcPts val="1540"/>
              </a:lnSpc>
            </a:pPr>
            <a:r>
              <a:rPr lang="en-US" sz="1100" dirty="0">
                <a:solidFill>
                  <a:srgbClr val="000000"/>
                </a:solidFill>
                <a:latin typeface="Consolas" charset="0"/>
                <a:ea typeface="Consolas" charset="0"/>
                <a:cs typeface="Consolas" charset="0"/>
              </a:rPr>
              <a:t>        while (!in.isEmpty()) {</a:t>
            </a:r>
          </a:p>
          <a:p>
            <a:pPr>
              <a:lnSpc>
                <a:spcPts val="1540"/>
              </a:lnSpc>
            </a:pPr>
            <a:r>
              <a:rPr lang="en-US" sz="1100" dirty="0">
                <a:solidFill>
                  <a:srgbClr val="000000"/>
                </a:solidFill>
                <a:latin typeface="Consolas" charset="0"/>
                <a:ea typeface="Consolas" charset="0"/>
                <a:cs typeface="Consolas" charset="0"/>
              </a:rPr>
              <a:t>           int i = in.readInt();        </a:t>
            </a:r>
          </a:p>
          <a:p>
            <a:pPr>
              <a:lnSpc>
                <a:spcPts val="1540"/>
              </a:lnSpc>
            </a:pPr>
            <a:r>
              <a:rPr lang="en-US" sz="1100" dirty="0">
                <a:solidFill>
                  <a:srgbClr val="000000"/>
                </a:solidFill>
                <a:latin typeface="Consolas" charset="0"/>
                <a:ea typeface="Consolas" charset="0"/>
                <a:cs typeface="Consolas" charset="0"/>
              </a:rPr>
              <a:t>           double seconds = in.readDouble();</a:t>
            </a:r>
          </a:p>
          <a:p>
            <a:pPr>
              <a:lnSpc>
                <a:spcPts val="1540"/>
              </a:lnSpc>
            </a:pPr>
            <a:r>
              <a:rPr lang="en-US" sz="1100" dirty="0">
                <a:solidFill>
                  <a:srgbClr val="000000"/>
                </a:solidFill>
                <a:latin typeface="Consolas" charset="0"/>
                <a:ea typeface="Consolas" charset="0"/>
                <a:cs typeface="Consolas" charset="0"/>
              </a:rPr>
              <a:t>           StdAudio.play(note(i, seconds));</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a:t>
            </a:r>
          </a:p>
          <a:p>
            <a:pPr>
              <a:lnSpc>
                <a:spcPts val="1540"/>
              </a:lnSpc>
              <a:spcBef>
                <a:spcPts val="300"/>
              </a:spcBef>
              <a:spcAft>
                <a:spcPts val="300"/>
              </a:spcAft>
            </a:pPr>
            <a:r>
              <a:rPr lang="en-US" sz="1100" dirty="0">
                <a:solidFill>
                  <a:srgbClr val="006600"/>
                </a:solidFill>
                <a:latin typeface="Consolas" panose="020B0609020204030204" pitchFamily="49" charset="0"/>
                <a:cs typeface="Consolas" panose="020B0609020204030204" pitchFamily="49" charset="0"/>
              </a:rPr>
              <a:t>    // All the other Sound functions come here</a:t>
            </a: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a:t>
            </a:r>
          </a:p>
        </p:txBody>
      </p:sp>
    </p:spTree>
    <p:extLst>
      <p:ext uri="{BB962C8B-B14F-4D97-AF65-F5344CB8AC3E}">
        <p14:creationId xmlns:p14="http://schemas.microsoft.com/office/powerpoint/2010/main" val="1030949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3"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660" name="Rectangle 5"/>
          <p:cNvSpPr>
            <a:spLocks noChangeArrowheads="1"/>
          </p:cNvSpPr>
          <p:nvPr/>
        </p:nvSpPr>
        <p:spPr bwMode="auto">
          <a:xfrm>
            <a:off x="152400" y="76200"/>
            <a:ext cx="2895600" cy="68580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defRPr/>
            </a:pPr>
            <a:r>
              <a:rPr lang="en-US" sz="1400" dirty="0">
                <a:latin typeface="Times New Roman"/>
                <a:cs typeface="Times New Roman"/>
              </a:rPr>
              <a:t>Introduction to Computer Science</a:t>
            </a:r>
          </a:p>
          <a:p>
            <a:pPr algn="l">
              <a:defRPr/>
            </a:pPr>
            <a:r>
              <a:rPr lang="en-US" sz="1400" dirty="0">
                <a:latin typeface="Times New Roman"/>
                <a:cs typeface="Times New Roman"/>
              </a:rPr>
              <a:t>Shimon Schocken</a:t>
            </a:r>
          </a:p>
          <a:p>
            <a:pPr algn="l">
              <a:defRPr/>
            </a:pPr>
            <a:r>
              <a:rPr lang="en-US" sz="1400" dirty="0">
                <a:latin typeface="Times New Roman"/>
                <a:cs typeface="Times New Roman"/>
              </a:rPr>
              <a:t>IDC Herzliya</a:t>
            </a:r>
          </a:p>
        </p:txBody>
      </p:sp>
      <p:sp>
        <p:nvSpPr>
          <p:cNvPr id="70661" name="Rectangle 7"/>
          <p:cNvSpPr>
            <a:spLocks noChangeArrowheads="1"/>
          </p:cNvSpPr>
          <p:nvPr/>
        </p:nvSpPr>
        <p:spPr bwMode="auto">
          <a:xfrm>
            <a:off x="1447800" y="1752600"/>
            <a:ext cx="61722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defRPr/>
            </a:pPr>
            <a:r>
              <a:rPr lang="en-US" sz="2000" dirty="0">
                <a:solidFill>
                  <a:srgbClr val="737373"/>
                </a:solidFill>
                <a:latin typeface="Times New Roman"/>
                <a:cs typeface="Times New Roman"/>
              </a:rPr>
              <a:t>Lecture 6-1</a:t>
            </a:r>
            <a:endParaRPr lang="en-US" sz="2800" dirty="0">
              <a:latin typeface="Times New Roman"/>
              <a:cs typeface="Times New Roman"/>
            </a:endParaRPr>
          </a:p>
        </p:txBody>
      </p:sp>
      <p:sp>
        <p:nvSpPr>
          <p:cNvPr id="2" name="TextBox 1"/>
          <p:cNvSpPr txBox="1"/>
          <p:nvPr/>
        </p:nvSpPr>
        <p:spPr>
          <a:xfrm>
            <a:off x="1927938" y="2295137"/>
            <a:ext cx="5573660" cy="523220"/>
          </a:xfrm>
          <a:prstGeom prst="rect">
            <a:avLst/>
          </a:prstGeom>
          <a:noFill/>
        </p:spPr>
        <p:txBody>
          <a:bodyPr wrap="square" rtlCol="0">
            <a:spAutoFit/>
          </a:bodyPr>
          <a:lstStyle/>
          <a:p>
            <a:pPr algn="ctr">
              <a:spcBef>
                <a:spcPts val="1200"/>
              </a:spcBef>
            </a:pPr>
            <a:r>
              <a:rPr lang="en-US" sz="2800" dirty="0">
                <a:latin typeface="Times New Roman"/>
                <a:cs typeface="Times New Roman"/>
              </a:rPr>
              <a:t>Multimedia, Part II</a:t>
            </a:r>
          </a:p>
        </p:txBody>
      </p:sp>
      <p:pic>
        <p:nvPicPr>
          <p:cNvPr id="3" name="Picture 2"/>
          <p:cNvPicPr>
            <a:picLocks noChangeAspect="1"/>
          </p:cNvPicPr>
          <p:nvPr/>
        </p:nvPicPr>
        <p:blipFill>
          <a:blip r:embed="rId4"/>
          <a:stretch>
            <a:fillRect/>
          </a:stretch>
        </p:blipFill>
        <p:spPr>
          <a:xfrm>
            <a:off x="3048000" y="3070825"/>
            <a:ext cx="3252618" cy="3578675"/>
          </a:xfrm>
          <a:prstGeom prst="rect">
            <a:avLst/>
          </a:prstGeom>
        </p:spPr>
      </p:pic>
    </p:spTree>
    <p:extLst>
      <p:ext uri="{BB962C8B-B14F-4D97-AF65-F5344CB8AC3E}">
        <p14:creationId xmlns:p14="http://schemas.microsoft.com/office/powerpoint/2010/main" val="39520702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p:txBody>
          <a:bodyPr/>
          <a:lstStyle/>
          <a:p>
            <a:r>
              <a:rPr lang="en-US" dirty="0">
                <a:latin typeface="Consolas" panose="020B0609020204030204" pitchFamily="49" charset="0"/>
                <a:cs typeface="Consolas" panose="020B0609020204030204" pitchFamily="49" charset="0"/>
              </a:rPr>
              <a:t>StdAudio</a:t>
            </a:r>
            <a:r>
              <a:rPr lang="en-US" dirty="0">
                <a:latin typeface="Times New Roman"/>
                <a:cs typeface="Times New Roman"/>
              </a:rPr>
              <a:t>:  A library for playing digital audio</a:t>
            </a:r>
          </a:p>
        </p:txBody>
      </p:sp>
      <p:pic>
        <p:nvPicPr>
          <p:cNvPr id="8" name="Picture 7" descr="Picture 19.png"/>
          <p:cNvPicPr>
            <a:picLocks noChangeAspect="1"/>
          </p:cNvPicPr>
          <p:nvPr/>
        </p:nvPicPr>
        <p:blipFill>
          <a:blip r:embed="rId3"/>
          <a:stretch>
            <a:fillRect/>
          </a:stretch>
        </p:blipFill>
        <p:spPr>
          <a:xfrm>
            <a:off x="485860" y="913419"/>
            <a:ext cx="6756156" cy="1879055"/>
          </a:xfrm>
          <a:prstGeom prst="rect">
            <a:avLst/>
          </a:prstGeom>
        </p:spPr>
      </p:pic>
      <p:sp>
        <p:nvSpPr>
          <p:cNvPr id="5" name="Rounded Rectangular Callout 4">
            <a:extLst>
              <a:ext uri="{FF2B5EF4-FFF2-40B4-BE49-F238E27FC236}">
                <a16:creationId xmlns:a16="http://schemas.microsoft.com/office/drawing/2014/main" id="{3FAA24C7-7080-5E4E-A3C2-3705F71AF0A0}"/>
              </a:ext>
            </a:extLst>
          </p:cNvPr>
          <p:cNvSpPr/>
          <p:nvPr/>
        </p:nvSpPr>
        <p:spPr>
          <a:xfrm>
            <a:off x="3445418" y="3545781"/>
            <a:ext cx="2719712" cy="916860"/>
          </a:xfrm>
          <a:prstGeom prst="wedgeRoundRectCallout">
            <a:avLst>
              <a:gd name="adj1" fmla="val -48473"/>
              <a:gd name="adj2" fmla="val -124885"/>
              <a:gd name="adj3" fmla="val 16667"/>
            </a:avLst>
          </a:prstGeom>
          <a:solidFill>
            <a:srgbClr val="FFEFAF"/>
          </a:solidFill>
          <a:ln>
            <a:noFill/>
          </a:ln>
          <a:effectLst/>
        </p:spPr>
        <p:style>
          <a:lnRef idx="1">
            <a:schemeClr val="accent1"/>
          </a:lnRef>
          <a:fillRef idx="3">
            <a:schemeClr val="accent1"/>
          </a:fillRef>
          <a:effectRef idx="2">
            <a:schemeClr val="accent1"/>
          </a:effectRef>
          <a:fontRef idx="minor">
            <a:schemeClr val="lt1"/>
          </a:fontRef>
        </p:style>
        <p:txBody>
          <a:bodyPr tIns="46800" rIns="0" rtlCol="0" anchor="ctr" anchorCtr="0"/>
          <a:lstStyle/>
          <a:p>
            <a:pPr>
              <a:spcBef>
                <a:spcPts val="600"/>
              </a:spcBef>
            </a:pPr>
            <a:r>
              <a:rPr lang="en-US" sz="1600" dirty="0">
                <a:solidFill>
                  <a:schemeClr val="tx1"/>
                </a:solidFill>
                <a:latin typeface="Times New Roman" panose="02020603050405020304" pitchFamily="18" charset="0"/>
                <a:cs typeface="Times New Roman" panose="02020603050405020304" pitchFamily="18" charset="0"/>
              </a:rPr>
              <a:t>Complete API:</a:t>
            </a:r>
          </a:p>
          <a:p>
            <a:pPr>
              <a:spcBef>
                <a:spcPts val="600"/>
              </a:spcBef>
            </a:pPr>
            <a:r>
              <a:rPr lang="en-US" sz="1600" dirty="0">
                <a:solidFill>
                  <a:schemeClr val="tx1"/>
                </a:solidFill>
                <a:latin typeface="Times New Roman" panose="02020603050405020304" pitchFamily="18" charset="0"/>
                <a:cs typeface="Times New Roman" panose="02020603050405020304" pitchFamily="18" charset="0"/>
              </a:rPr>
              <a:t>Google “class StdAudio API”</a:t>
            </a:r>
          </a:p>
        </p:txBody>
      </p:sp>
    </p:spTree>
    <p:extLst>
      <p:ext uri="{BB962C8B-B14F-4D97-AF65-F5344CB8AC3E}">
        <p14:creationId xmlns:p14="http://schemas.microsoft.com/office/powerpoint/2010/main" val="637471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p:txBody>
          <a:bodyPr/>
          <a:lstStyle/>
          <a:p>
            <a:r>
              <a:rPr kumimoji="0" lang="en-US" dirty="0"/>
              <a:t>Concluding observations</a:t>
            </a:r>
            <a:endParaRPr kumimoji="0" lang="en-US" sz="1800" dirty="0"/>
          </a:p>
        </p:txBody>
      </p:sp>
      <p:sp>
        <p:nvSpPr>
          <p:cNvPr id="17" name="Rectangle 8"/>
          <p:cNvSpPr>
            <a:spLocks noChangeArrowheads="1"/>
          </p:cNvSpPr>
          <p:nvPr/>
        </p:nvSpPr>
        <p:spPr bwMode="auto">
          <a:xfrm>
            <a:off x="3787619" y="6282660"/>
            <a:ext cx="558800" cy="220663"/>
          </a:xfrm>
          <a:prstGeom prst="rect">
            <a:avLst/>
          </a:prstGeom>
          <a:solidFill>
            <a:schemeClr val="bg1"/>
          </a:solidFill>
          <a:ln w="15875">
            <a:noFill/>
            <a:miter lim="800000"/>
            <a:headEnd/>
            <a:tailEnd/>
          </a:ln>
          <a:effectLst/>
        </p:spPr>
        <p:txBody>
          <a:bodyPr wrap="none" lIns="92075" tIns="46038" rIns="92075" bIns="46038" anchor="ctr">
            <a:prstTxWarp prst="textNoShape">
              <a:avLst/>
            </a:prstTxWarp>
          </a:bodyPr>
          <a:lstStyle/>
          <a:p>
            <a:pPr algn="ctr"/>
            <a:endParaRPr kumimoji="1" lang="en-US" sz="1000" dirty="0"/>
          </a:p>
        </p:txBody>
      </p:sp>
      <p:sp>
        <p:nvSpPr>
          <p:cNvPr id="16" name="Rectangle 3"/>
          <p:cNvSpPr txBox="1">
            <a:spLocks noChangeArrowheads="1"/>
          </p:cNvSpPr>
          <p:nvPr/>
        </p:nvSpPr>
        <p:spPr bwMode="auto">
          <a:xfrm>
            <a:off x="579120" y="885807"/>
            <a:ext cx="7881834" cy="342403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ts val="2400"/>
              </a:lnSpc>
              <a:spcBef>
                <a:spcPts val="300"/>
              </a:spcBef>
              <a:buClrTx/>
              <a:buSzPct val="100000"/>
            </a:pPr>
            <a:r>
              <a:rPr kumimoji="0" lang="en-US" sz="1600" u="sng" dirty="0">
                <a:solidFill>
                  <a:srgbClr val="000000"/>
                </a:solidFill>
                <a:latin typeface="Consolas" charset="0"/>
                <a:ea typeface="Consolas" charset="0"/>
                <a:cs typeface="Consolas" charset="0"/>
              </a:rPr>
              <a:t>StdAudio</a:t>
            </a:r>
            <a:r>
              <a:rPr kumimoji="0" lang="en-US" sz="1800" dirty="0">
                <a:solidFill>
                  <a:srgbClr val="000000"/>
                </a:solidFill>
                <a:latin typeface="Times New Roman"/>
                <a:cs typeface="Times New Roman"/>
              </a:rPr>
              <a:t>: Library for generating audio</a:t>
            </a:r>
          </a:p>
          <a:p>
            <a:pPr marL="0" indent="0">
              <a:lnSpc>
                <a:spcPts val="2400"/>
              </a:lnSpc>
              <a:spcBef>
                <a:spcPts val="1200"/>
              </a:spcBef>
              <a:buClrTx/>
              <a:buSzPct val="100000"/>
            </a:pPr>
            <a:r>
              <a:rPr kumimoji="0" lang="en-US" sz="1600" u="sng" dirty="0">
                <a:solidFill>
                  <a:srgbClr val="000000"/>
                </a:solidFill>
                <a:latin typeface="Consolas" charset="0"/>
                <a:ea typeface="Consolas" charset="0"/>
                <a:cs typeface="Consolas" charset="0"/>
              </a:rPr>
              <a:t>Sound</a:t>
            </a:r>
            <a:r>
              <a:rPr kumimoji="0" lang="en-US" sz="1600" dirty="0">
                <a:solidFill>
                  <a:srgbClr val="000000"/>
                </a:solidFill>
                <a:latin typeface="Consolas" charset="0"/>
                <a:ea typeface="Consolas" charset="0"/>
                <a:cs typeface="Consolas" charset="0"/>
              </a:rPr>
              <a:t>:</a:t>
            </a:r>
            <a:r>
              <a:rPr kumimoji="0" lang="en-US" sz="1800" dirty="0">
                <a:solidFill>
                  <a:srgbClr val="000000"/>
                </a:solidFill>
                <a:latin typeface="Times New Roman"/>
                <a:cs typeface="Times New Roman"/>
              </a:rPr>
              <a:t>      Library for handling notes and music</a:t>
            </a:r>
          </a:p>
          <a:p>
            <a:pPr marL="0" indent="0">
              <a:lnSpc>
                <a:spcPts val="2400"/>
              </a:lnSpc>
              <a:spcBef>
                <a:spcPts val="1200"/>
              </a:spcBef>
              <a:buClrTx/>
              <a:buSzPct val="100000"/>
            </a:pPr>
            <a:r>
              <a:rPr kumimoji="0" lang="en-US" sz="1800" dirty="0">
                <a:solidFill>
                  <a:srgbClr val="000000"/>
                </a:solidFill>
                <a:latin typeface="Times New Roman"/>
                <a:cs typeface="Times New Roman"/>
              </a:rPr>
              <a:t>Benefits:</a:t>
            </a:r>
          </a:p>
          <a:p>
            <a:pPr marL="285750" indent="-285750">
              <a:lnSpc>
                <a:spcPct val="100000"/>
              </a:lnSpc>
              <a:spcBef>
                <a:spcPts val="300"/>
              </a:spcBef>
              <a:buClrTx/>
              <a:buSzPct val="100000"/>
              <a:buFont typeface="Arial" charset="0"/>
              <a:buChar char="•"/>
            </a:pPr>
            <a:r>
              <a:rPr kumimoji="0" lang="en-US" sz="1800" dirty="0">
                <a:solidFill>
                  <a:srgbClr val="000000"/>
                </a:solidFill>
                <a:latin typeface="Times New Roman"/>
                <a:cs typeface="Times New Roman"/>
              </a:rPr>
              <a:t>Modular design</a:t>
            </a:r>
          </a:p>
          <a:p>
            <a:pPr marL="285750" indent="-285750">
              <a:lnSpc>
                <a:spcPct val="100000"/>
              </a:lnSpc>
              <a:spcBef>
                <a:spcPts val="300"/>
              </a:spcBef>
              <a:buClrTx/>
              <a:buSzPct val="100000"/>
              <a:buFont typeface="Arial" charset="0"/>
              <a:buChar char="•"/>
            </a:pPr>
            <a:r>
              <a:rPr kumimoji="0" lang="en-US" sz="1800" dirty="0">
                <a:solidFill>
                  <a:srgbClr val="000000"/>
                </a:solidFill>
                <a:latin typeface="Times New Roman"/>
                <a:cs typeface="Times New Roman"/>
              </a:rPr>
              <a:t>Code re-use</a:t>
            </a:r>
          </a:p>
          <a:p>
            <a:pPr marL="285750" indent="-285750">
              <a:lnSpc>
                <a:spcPct val="100000"/>
              </a:lnSpc>
              <a:spcBef>
                <a:spcPts val="300"/>
              </a:spcBef>
              <a:buClrTx/>
              <a:buSzPct val="100000"/>
              <a:buFont typeface="Arial" charset="0"/>
              <a:buChar char="•"/>
            </a:pPr>
            <a:r>
              <a:rPr kumimoji="0" lang="en-US" sz="1800" dirty="0">
                <a:solidFill>
                  <a:srgbClr val="000000"/>
                </a:solidFill>
                <a:latin typeface="Times New Roman"/>
                <a:cs typeface="Times New Roman"/>
              </a:rPr>
              <a:t>Consistency</a:t>
            </a:r>
          </a:p>
          <a:p>
            <a:pPr marL="285750" indent="-285750">
              <a:lnSpc>
                <a:spcPct val="100000"/>
              </a:lnSpc>
              <a:spcBef>
                <a:spcPts val="300"/>
              </a:spcBef>
              <a:buClrTx/>
              <a:buSzPct val="100000"/>
              <a:buFont typeface="Arial" charset="0"/>
              <a:buChar char="•"/>
            </a:pPr>
            <a:r>
              <a:rPr kumimoji="0" lang="en-US" sz="1800" dirty="0">
                <a:solidFill>
                  <a:srgbClr val="000000"/>
                </a:solidFill>
                <a:latin typeface="Times New Roman"/>
                <a:cs typeface="Times New Roman"/>
              </a:rPr>
              <a:t>A new “language” (API) for sound processing (we have to add Javadoc)</a:t>
            </a:r>
          </a:p>
          <a:p>
            <a:pPr marL="285750" indent="-285750">
              <a:lnSpc>
                <a:spcPct val="100000"/>
              </a:lnSpc>
              <a:spcBef>
                <a:spcPts val="300"/>
              </a:spcBef>
              <a:buClrTx/>
              <a:buSzPct val="100000"/>
              <a:buFont typeface="Arial" charset="0"/>
              <a:buChar char="•"/>
            </a:pPr>
            <a:r>
              <a:rPr kumimoji="0" lang="en-US" sz="1800" dirty="0">
                <a:solidFill>
                  <a:srgbClr val="000000"/>
                </a:solidFill>
                <a:latin typeface="Times New Roman"/>
                <a:cs typeface="Times New Roman"/>
              </a:rPr>
              <a:t>We can extend the language at will</a:t>
            </a:r>
          </a:p>
          <a:p>
            <a:pPr marL="285750" indent="-285750">
              <a:lnSpc>
                <a:spcPts val="2400"/>
              </a:lnSpc>
              <a:spcBef>
                <a:spcPts val="1200"/>
              </a:spcBef>
              <a:buClrTx/>
              <a:buSzPct val="100000"/>
              <a:buFont typeface="Arial"/>
              <a:buChar char="•"/>
            </a:pPr>
            <a:endParaRPr kumimoji="0" lang="en-US" sz="1800" dirty="0">
              <a:solidFill>
                <a:srgbClr val="000000"/>
              </a:solidFill>
              <a:latin typeface="Times New Roman"/>
              <a:cs typeface="Times New Roman"/>
            </a:endParaRPr>
          </a:p>
        </p:txBody>
      </p:sp>
      <p:sp>
        <p:nvSpPr>
          <p:cNvPr id="2" name="Rectangle 1"/>
          <p:cNvSpPr/>
          <p:nvPr/>
        </p:nvSpPr>
        <p:spPr>
          <a:xfrm>
            <a:off x="579120" y="5207973"/>
            <a:ext cx="7975213" cy="1074688"/>
          </a:xfrm>
          <a:prstGeom prst="rect">
            <a:avLst/>
          </a:prstGeom>
          <a:solidFill>
            <a:srgbClr val="FFF4C4"/>
          </a:solidFill>
        </p:spPr>
        <p:txBody>
          <a:bodyPr wrap="square">
            <a:noAutofit/>
          </a:bodyPr>
          <a:lstStyle/>
          <a:p>
            <a:pPr marL="9525" indent="-9525">
              <a:spcBef>
                <a:spcPts val="1200"/>
              </a:spcBef>
            </a:pPr>
            <a:r>
              <a:rPr lang="en-US" dirty="0">
                <a:latin typeface="Times New Roman" charset="0"/>
                <a:ea typeface="Times New Roman" charset="0"/>
                <a:cs typeface="Times New Roman" charset="0"/>
              </a:rPr>
              <a:t>“Programmers are creators of universes for which they alone are responsible. Universes of virtually unlimited complexity can be created in the form of computer programs.” </a:t>
            </a:r>
            <a:r>
              <a:rPr lang="en-US" sz="1400" dirty="0">
                <a:latin typeface="Times New Roman" charset="0"/>
                <a:ea typeface="Times New Roman" charset="0"/>
                <a:cs typeface="Times New Roman" charset="0"/>
              </a:rPr>
              <a:t>(Joseph Weizenbaum)</a:t>
            </a:r>
          </a:p>
        </p:txBody>
      </p:sp>
      <p:sp>
        <p:nvSpPr>
          <p:cNvPr id="3" name="Rectangle 2"/>
          <p:cNvSpPr/>
          <p:nvPr/>
        </p:nvSpPr>
        <p:spPr>
          <a:xfrm>
            <a:off x="579120" y="4199421"/>
            <a:ext cx="7969674" cy="1246495"/>
          </a:xfrm>
          <a:prstGeom prst="rect">
            <a:avLst/>
          </a:prstGeom>
        </p:spPr>
        <p:txBody>
          <a:bodyPr wrap="square">
            <a:spAutoFit/>
          </a:bodyPr>
          <a:lstStyle/>
          <a:p>
            <a:pPr marL="0" indent="0">
              <a:lnSpc>
                <a:spcPts val="2400"/>
              </a:lnSpc>
              <a:spcBef>
                <a:spcPts val="600"/>
              </a:spcBef>
              <a:buClrTx/>
              <a:buSzPct val="100000"/>
            </a:pPr>
            <a:r>
              <a:rPr kumimoji="0" lang="en-US" sz="2000" u="sng" dirty="0">
                <a:latin typeface="Times New Roman"/>
                <a:cs typeface="Times New Roman"/>
              </a:rPr>
              <a:t>Functions:</a:t>
            </a:r>
          </a:p>
          <a:p>
            <a:pPr marL="0" indent="0">
              <a:lnSpc>
                <a:spcPts val="2400"/>
              </a:lnSpc>
              <a:spcBef>
                <a:spcPts val="600"/>
              </a:spcBef>
              <a:buClrTx/>
              <a:buSzPct val="100000"/>
            </a:pPr>
            <a:r>
              <a:rPr kumimoji="0" lang="en-US" sz="2000" dirty="0">
                <a:latin typeface="Times New Roman"/>
                <a:cs typeface="Times New Roman"/>
              </a:rPr>
              <a:t>The most important abstraction in software engineering.</a:t>
            </a:r>
          </a:p>
          <a:p>
            <a:pPr marL="285750" indent="-285750">
              <a:lnSpc>
                <a:spcPts val="2400"/>
              </a:lnSpc>
              <a:spcBef>
                <a:spcPts val="1200"/>
              </a:spcBef>
              <a:buClrTx/>
              <a:buSzPct val="100000"/>
              <a:buFont typeface="Arial"/>
              <a:buChar char="•"/>
            </a:pPr>
            <a:endParaRPr kumimoji="0" lang="en-US" sz="2000" dirty="0">
              <a:latin typeface="Times New Roman"/>
              <a:cs typeface="Times New Roman"/>
            </a:endParaRPr>
          </a:p>
        </p:txBody>
      </p:sp>
    </p:spTree>
    <p:extLst>
      <p:ext uri="{BB962C8B-B14F-4D97-AF65-F5344CB8AC3E}">
        <p14:creationId xmlns:p14="http://schemas.microsoft.com/office/powerpoint/2010/main" val="3970775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2" descr="Cinema Display HD"/>
          <p:cNvPicPr>
            <a:picLocks noChangeAspect="1" noChangeArrowheads="1"/>
          </p:cNvPicPr>
          <p:nvPr/>
        </p:nvPicPr>
        <p:blipFill rotWithShape="1">
          <a:blip r:embed="rId3"/>
          <a:srcRect t="20550"/>
          <a:stretch/>
        </p:blipFill>
        <p:spPr bwMode="auto">
          <a:xfrm>
            <a:off x="422686" y="771648"/>
            <a:ext cx="1255426" cy="781538"/>
          </a:xfrm>
          <a:prstGeom prst="rect">
            <a:avLst/>
          </a:prstGeom>
          <a:noFill/>
          <a:ln w="9525">
            <a:noFill/>
            <a:miter lim="800000"/>
            <a:headEnd/>
            <a:tailEnd/>
          </a:ln>
        </p:spPr>
      </p:pic>
      <p:sp>
        <p:nvSpPr>
          <p:cNvPr id="17411" name="Rectangle 3"/>
          <p:cNvSpPr>
            <a:spLocks noGrp="1" noChangeArrowheads="1"/>
          </p:cNvSpPr>
          <p:nvPr>
            <p:ph type="title"/>
          </p:nvPr>
        </p:nvSpPr>
        <p:spPr/>
        <p:txBody>
          <a:bodyPr/>
          <a:lstStyle/>
          <a:p>
            <a:r>
              <a:rPr kumimoji="0" lang="en-US" dirty="0"/>
              <a:t>The big picture</a:t>
            </a:r>
          </a:p>
        </p:txBody>
      </p:sp>
      <p:sp>
        <p:nvSpPr>
          <p:cNvPr id="3" name="Rounded Rectangle 2"/>
          <p:cNvSpPr/>
          <p:nvPr/>
        </p:nvSpPr>
        <p:spPr bwMode="auto">
          <a:xfrm>
            <a:off x="4157538" y="3544919"/>
            <a:ext cx="979646" cy="666956"/>
          </a:xfrm>
          <a:prstGeom prst="roundRect">
            <a:avLst/>
          </a:prstGeom>
          <a:solidFill>
            <a:srgbClr val="FFE1D0"/>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40"/>
              </a:lnSpc>
              <a:spcBef>
                <a:spcPts val="0"/>
              </a:spcBef>
              <a:spcAft>
                <a:spcPct val="0"/>
              </a:spcAft>
              <a:buClrTx/>
              <a:buSzTx/>
              <a:buFontTx/>
              <a:buNone/>
              <a:tabLst/>
            </a:pPr>
            <a:r>
              <a:rPr kumimoji="0" lang="en-US" sz="1400" b="1" dirty="0">
                <a:solidFill>
                  <a:srgbClr val="000000"/>
                </a:solidFill>
                <a:latin typeface="Arial"/>
                <a:ea typeface="ＭＳ Ｐゴシック" charset="-128"/>
                <a:cs typeface="Arial"/>
              </a:rPr>
              <a:t>y</a:t>
            </a:r>
            <a:r>
              <a:rPr kumimoji="0" lang="en-US" sz="1400" b="1" i="0" u="none" strike="noStrike" cap="none" normalizeH="0" baseline="0" dirty="0">
                <a:ln>
                  <a:noFill/>
                </a:ln>
                <a:solidFill>
                  <a:srgbClr val="000000"/>
                </a:solidFill>
                <a:effectLst/>
                <a:latin typeface="Arial"/>
                <a:ea typeface="ＭＳ Ｐゴシック" charset="-128"/>
                <a:cs typeface="Arial"/>
              </a:rPr>
              <a:t>our Java program</a:t>
            </a:r>
          </a:p>
        </p:txBody>
      </p:sp>
      <p:grpSp>
        <p:nvGrpSpPr>
          <p:cNvPr id="10" name="Group 9"/>
          <p:cNvGrpSpPr/>
          <p:nvPr/>
        </p:nvGrpSpPr>
        <p:grpSpPr>
          <a:xfrm>
            <a:off x="1644040" y="2681062"/>
            <a:ext cx="2800694" cy="863856"/>
            <a:chOff x="1644040" y="2681062"/>
            <a:chExt cx="2800694" cy="863856"/>
          </a:xfrm>
        </p:grpSpPr>
        <p:sp>
          <p:nvSpPr>
            <p:cNvPr id="26" name="Line 6"/>
            <p:cNvSpPr>
              <a:spLocks noChangeShapeType="1"/>
            </p:cNvSpPr>
            <p:nvPr/>
          </p:nvSpPr>
          <p:spPr bwMode="auto">
            <a:xfrm flipH="1" flipV="1">
              <a:off x="2965005" y="2681062"/>
              <a:ext cx="283251" cy="19186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sz="1400" dirty="0">
                <a:solidFill>
                  <a:srgbClr val="000000"/>
                </a:solidFill>
                <a:latin typeface="Times New Roman"/>
                <a:cs typeface="Times New Roman"/>
              </a:endParaRPr>
            </a:p>
          </p:txBody>
        </p:sp>
        <p:grpSp>
          <p:nvGrpSpPr>
            <p:cNvPr id="6" name="Group 5"/>
            <p:cNvGrpSpPr/>
            <p:nvPr/>
          </p:nvGrpSpPr>
          <p:grpSpPr>
            <a:xfrm>
              <a:off x="1644040" y="2845574"/>
              <a:ext cx="2800694" cy="699344"/>
              <a:chOff x="1644040" y="2845574"/>
              <a:chExt cx="2800694" cy="699344"/>
            </a:xfrm>
          </p:grpSpPr>
          <p:sp>
            <p:nvSpPr>
              <p:cNvPr id="35" name="Rounded Rectangle 34"/>
              <p:cNvSpPr/>
              <p:nvPr/>
            </p:nvSpPr>
            <p:spPr bwMode="auto">
              <a:xfrm>
                <a:off x="3042048" y="2904414"/>
                <a:ext cx="1402686" cy="388771"/>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Arial"/>
                    <a:ea typeface="ＭＳ Ｐゴシック" charset="-128"/>
                    <a:cs typeface="Arial"/>
                  </a:rPr>
                  <a:t>StdDraw class</a:t>
                </a:r>
              </a:p>
            </p:txBody>
          </p:sp>
          <p:sp>
            <p:nvSpPr>
              <p:cNvPr id="25" name="Line 6"/>
              <p:cNvSpPr>
                <a:spLocks noChangeShapeType="1"/>
              </p:cNvSpPr>
              <p:nvPr/>
            </p:nvSpPr>
            <p:spPr bwMode="auto">
              <a:xfrm flipH="1" flipV="1">
                <a:off x="3846738" y="3353054"/>
                <a:ext cx="283251" cy="19186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sz="1400" dirty="0">
                  <a:solidFill>
                    <a:srgbClr val="000000"/>
                  </a:solidFill>
                  <a:latin typeface="Times New Roman"/>
                  <a:cs typeface="Times New Roman"/>
                </a:endParaRPr>
              </a:p>
            </p:txBody>
          </p:sp>
          <p:sp>
            <p:nvSpPr>
              <p:cNvPr id="29" name="Text Box 8"/>
              <p:cNvSpPr txBox="1">
                <a:spLocks noChangeArrowheads="1"/>
              </p:cNvSpPr>
              <p:nvPr/>
            </p:nvSpPr>
            <p:spPr bwMode="auto">
              <a:xfrm>
                <a:off x="1644040" y="2845574"/>
                <a:ext cx="1164907" cy="430887"/>
              </a:xfrm>
              <a:prstGeom prst="rect">
                <a:avLst/>
              </a:prstGeom>
              <a:noFill/>
              <a:ln w="15875">
                <a:noFill/>
                <a:miter lim="800000"/>
                <a:headEnd/>
                <a:tailEnd/>
              </a:ln>
            </p:spPr>
            <p:txBody>
              <a:bodyPr wrap="square" lIns="0" tIns="0" rIns="0" bIns="0">
                <a:prstTxWarp prst="textNoShape">
                  <a:avLst/>
                </a:prstTxWarp>
                <a:spAutoFit/>
              </a:bodyPr>
              <a:lstStyle/>
              <a:p>
                <a:pPr algn="r" defTabSz="1019175">
                  <a:spcBef>
                    <a:spcPct val="50000"/>
                  </a:spcBef>
                </a:pPr>
                <a:r>
                  <a:rPr lang="en-US" sz="1400" dirty="0">
                    <a:solidFill>
                      <a:srgbClr val="000000"/>
                    </a:solidFill>
                    <a:latin typeface="Times New Roman"/>
                    <a:cs typeface="Times New Roman"/>
                  </a:rPr>
                  <a:t>friendly </a:t>
                </a:r>
                <a:br>
                  <a:rPr lang="en-US" sz="1400" dirty="0">
                    <a:solidFill>
                      <a:srgbClr val="000000"/>
                    </a:solidFill>
                    <a:latin typeface="Times New Roman"/>
                    <a:cs typeface="Times New Roman"/>
                  </a:rPr>
                </a:br>
                <a:r>
                  <a:rPr lang="en-US" sz="1400" dirty="0">
                    <a:solidFill>
                      <a:srgbClr val="000000"/>
                    </a:solidFill>
                    <a:latin typeface="Times New Roman"/>
                    <a:cs typeface="Times New Roman"/>
                  </a:rPr>
                  <a:t>abstraction</a:t>
                </a:r>
                <a:endParaRPr kumimoji="1" lang="en-US" sz="1400" dirty="0">
                  <a:solidFill>
                    <a:srgbClr val="000000"/>
                  </a:solidFill>
                  <a:latin typeface="Times New Roman"/>
                  <a:cs typeface="Times New Roman"/>
                </a:endParaRPr>
              </a:p>
            </p:txBody>
          </p:sp>
        </p:grpSp>
      </p:grpSp>
      <p:grpSp>
        <p:nvGrpSpPr>
          <p:cNvPr id="5" name="Group 4"/>
          <p:cNvGrpSpPr/>
          <p:nvPr/>
        </p:nvGrpSpPr>
        <p:grpSpPr>
          <a:xfrm>
            <a:off x="1314762" y="2126263"/>
            <a:ext cx="2193904" cy="616354"/>
            <a:chOff x="1314762" y="2126263"/>
            <a:chExt cx="2193904" cy="616354"/>
          </a:xfrm>
        </p:grpSpPr>
        <p:sp>
          <p:nvSpPr>
            <p:cNvPr id="36" name="Rounded Rectangle 35"/>
            <p:cNvSpPr/>
            <p:nvPr/>
          </p:nvSpPr>
          <p:spPr bwMode="auto">
            <a:xfrm>
              <a:off x="2165504" y="2318127"/>
              <a:ext cx="1343162" cy="356320"/>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Java I/O libray</a:t>
              </a:r>
            </a:p>
          </p:txBody>
        </p:sp>
        <p:sp>
          <p:nvSpPr>
            <p:cNvPr id="27" name="Line 6"/>
            <p:cNvSpPr>
              <a:spLocks noChangeShapeType="1"/>
            </p:cNvSpPr>
            <p:nvPr/>
          </p:nvSpPr>
          <p:spPr bwMode="auto">
            <a:xfrm flipH="1" flipV="1">
              <a:off x="2142661" y="2126263"/>
              <a:ext cx="283251" cy="19186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sz="1400" dirty="0">
                <a:solidFill>
                  <a:srgbClr val="000000"/>
                </a:solidFill>
                <a:latin typeface="Times New Roman"/>
                <a:cs typeface="Times New Roman"/>
              </a:endParaRPr>
            </a:p>
          </p:txBody>
        </p:sp>
        <p:sp>
          <p:nvSpPr>
            <p:cNvPr id="30" name="Text Box 8"/>
            <p:cNvSpPr txBox="1">
              <a:spLocks noChangeArrowheads="1"/>
            </p:cNvSpPr>
            <p:nvPr/>
          </p:nvSpPr>
          <p:spPr bwMode="auto">
            <a:xfrm>
              <a:off x="1314762" y="2311730"/>
              <a:ext cx="726699" cy="430887"/>
            </a:xfrm>
            <a:prstGeom prst="rect">
              <a:avLst/>
            </a:prstGeom>
            <a:noFill/>
            <a:ln w="15875">
              <a:noFill/>
              <a:miter lim="800000"/>
              <a:headEnd/>
              <a:tailEnd/>
            </a:ln>
          </p:spPr>
          <p:txBody>
            <a:bodyPr wrap="square" lIns="0" tIns="0" rIns="0" bIns="0">
              <a:prstTxWarp prst="textNoShape">
                <a:avLst/>
              </a:prstTxWarp>
              <a:spAutoFit/>
            </a:bodyPr>
            <a:lstStyle/>
            <a:p>
              <a:pPr algn="r" defTabSz="1019175">
                <a:spcBef>
                  <a:spcPct val="50000"/>
                </a:spcBef>
              </a:pPr>
              <a:r>
                <a:rPr lang="en-US" sz="1400" dirty="0">
                  <a:solidFill>
                    <a:srgbClr val="000000"/>
                  </a:solidFill>
                  <a:latin typeface="Times New Roman"/>
                  <a:cs typeface="Times New Roman"/>
                </a:rPr>
                <a:t>supplied by Java</a:t>
              </a:r>
              <a:endParaRPr kumimoji="1" lang="en-US" sz="1400" dirty="0">
                <a:solidFill>
                  <a:srgbClr val="000000"/>
                </a:solidFill>
                <a:latin typeface="Times New Roman"/>
                <a:cs typeface="Times New Roman"/>
              </a:endParaRPr>
            </a:p>
          </p:txBody>
        </p:sp>
      </p:grpSp>
      <p:grpSp>
        <p:nvGrpSpPr>
          <p:cNvPr id="4" name="Group 3"/>
          <p:cNvGrpSpPr/>
          <p:nvPr/>
        </p:nvGrpSpPr>
        <p:grpSpPr>
          <a:xfrm>
            <a:off x="198963" y="1457254"/>
            <a:ext cx="2395987" cy="677376"/>
            <a:chOff x="198963" y="1457254"/>
            <a:chExt cx="2395987" cy="677376"/>
          </a:xfrm>
        </p:grpSpPr>
        <p:sp>
          <p:nvSpPr>
            <p:cNvPr id="37" name="Rounded Rectangle 36"/>
            <p:cNvSpPr/>
            <p:nvPr/>
          </p:nvSpPr>
          <p:spPr bwMode="auto">
            <a:xfrm>
              <a:off x="1361158" y="1748935"/>
              <a:ext cx="1233792" cy="351786"/>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device driver</a:t>
              </a:r>
            </a:p>
          </p:txBody>
        </p:sp>
        <p:sp>
          <p:nvSpPr>
            <p:cNvPr id="28" name="Line 6"/>
            <p:cNvSpPr>
              <a:spLocks noChangeShapeType="1"/>
            </p:cNvSpPr>
            <p:nvPr/>
          </p:nvSpPr>
          <p:spPr bwMode="auto">
            <a:xfrm flipH="1" flipV="1">
              <a:off x="1417703" y="1457254"/>
              <a:ext cx="283251" cy="19186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sz="1400" dirty="0">
                <a:solidFill>
                  <a:srgbClr val="000000"/>
                </a:solidFill>
                <a:latin typeface="Times New Roman"/>
                <a:cs typeface="Times New Roman"/>
              </a:endParaRPr>
            </a:p>
          </p:txBody>
        </p:sp>
        <p:sp>
          <p:nvSpPr>
            <p:cNvPr id="31" name="Text Box 8"/>
            <p:cNvSpPr txBox="1">
              <a:spLocks noChangeArrowheads="1"/>
            </p:cNvSpPr>
            <p:nvPr/>
          </p:nvSpPr>
          <p:spPr bwMode="auto">
            <a:xfrm>
              <a:off x="198963" y="1703743"/>
              <a:ext cx="1088730" cy="430887"/>
            </a:xfrm>
            <a:prstGeom prst="rect">
              <a:avLst/>
            </a:prstGeom>
            <a:noFill/>
            <a:ln w="15875">
              <a:noFill/>
              <a:miter lim="800000"/>
              <a:headEnd/>
              <a:tailEnd/>
            </a:ln>
          </p:spPr>
          <p:txBody>
            <a:bodyPr wrap="square" lIns="0" tIns="0" rIns="0" bIns="0">
              <a:prstTxWarp prst="textNoShape">
                <a:avLst/>
              </a:prstTxWarp>
              <a:spAutoFit/>
            </a:bodyPr>
            <a:lstStyle/>
            <a:p>
              <a:pPr algn="r" defTabSz="1019175">
                <a:spcBef>
                  <a:spcPct val="50000"/>
                </a:spcBef>
              </a:pPr>
              <a:r>
                <a:rPr lang="en-US" sz="1400" dirty="0">
                  <a:solidFill>
                    <a:srgbClr val="000000"/>
                  </a:solidFill>
                  <a:latin typeface="Times New Roman"/>
                  <a:cs typeface="Times New Roman"/>
                </a:rPr>
                <a:t>part of</a:t>
              </a:r>
              <a:br>
                <a:rPr lang="en-US" sz="1400" dirty="0">
                  <a:solidFill>
                    <a:srgbClr val="000000"/>
                  </a:solidFill>
                  <a:latin typeface="Times New Roman"/>
                  <a:cs typeface="Times New Roman"/>
                </a:rPr>
              </a:br>
              <a:r>
                <a:rPr lang="en-US" sz="1400" dirty="0">
                  <a:solidFill>
                    <a:srgbClr val="000000"/>
                  </a:solidFill>
                  <a:latin typeface="Times New Roman"/>
                  <a:cs typeface="Times New Roman"/>
                </a:rPr>
                <a:t>the host OS</a:t>
              </a:r>
              <a:endParaRPr kumimoji="1" lang="en-US" sz="1400" dirty="0">
                <a:solidFill>
                  <a:srgbClr val="000000"/>
                </a:solidFill>
                <a:latin typeface="Times New Roman"/>
                <a:cs typeface="Times New Roman"/>
              </a:endParaRPr>
            </a:p>
          </p:txBody>
        </p:sp>
      </p:grpSp>
      <p:grpSp>
        <p:nvGrpSpPr>
          <p:cNvPr id="7" name="Group 6"/>
          <p:cNvGrpSpPr/>
          <p:nvPr/>
        </p:nvGrpSpPr>
        <p:grpSpPr>
          <a:xfrm>
            <a:off x="4906641" y="771649"/>
            <a:ext cx="3541928" cy="2773270"/>
            <a:chOff x="4906641" y="771649"/>
            <a:chExt cx="3541928" cy="2773270"/>
          </a:xfrm>
        </p:grpSpPr>
        <p:pic>
          <p:nvPicPr>
            <p:cNvPr id="17420" name="Picture 11" descr="The image “http://www.egtechnology.com/keyboard/keyboard.gif” cannot be displayed, because it contains errors."/>
            <p:cNvPicPr>
              <a:picLocks noChangeAspect="1" noChangeArrowheads="1"/>
            </p:cNvPicPr>
            <p:nvPr/>
          </p:nvPicPr>
          <p:blipFill>
            <a:blip r:embed="rId4"/>
            <a:srcRect l="4332" t="10001"/>
            <a:stretch>
              <a:fillRect/>
            </a:stretch>
          </p:blipFill>
          <p:spPr bwMode="auto">
            <a:xfrm>
              <a:off x="7334161" y="771649"/>
              <a:ext cx="1114408" cy="559748"/>
            </a:xfrm>
            <a:prstGeom prst="rect">
              <a:avLst/>
            </a:prstGeom>
            <a:noFill/>
            <a:ln w="9525">
              <a:noFill/>
              <a:miter lim="800000"/>
              <a:headEnd/>
              <a:tailEnd/>
            </a:ln>
          </p:spPr>
        </p:pic>
        <p:sp>
          <p:nvSpPr>
            <p:cNvPr id="17" name="Rounded Rectangle 16"/>
            <p:cNvSpPr/>
            <p:nvPr/>
          </p:nvSpPr>
          <p:spPr bwMode="auto">
            <a:xfrm>
              <a:off x="4906641" y="2872926"/>
              <a:ext cx="1218898" cy="388771"/>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Arial"/>
                  <a:ea typeface="ＭＳ Ｐゴシック" charset="-128"/>
                  <a:cs typeface="Arial"/>
                </a:rPr>
                <a:t>StdIn class</a:t>
              </a:r>
            </a:p>
          </p:txBody>
        </p:sp>
        <p:sp>
          <p:nvSpPr>
            <p:cNvPr id="18" name="Rounded Rectangle 17"/>
            <p:cNvSpPr/>
            <p:nvPr/>
          </p:nvSpPr>
          <p:spPr bwMode="auto">
            <a:xfrm>
              <a:off x="5639255" y="2318127"/>
              <a:ext cx="1343162" cy="356320"/>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Java I/O libray</a:t>
              </a:r>
            </a:p>
          </p:txBody>
        </p:sp>
        <p:sp>
          <p:nvSpPr>
            <p:cNvPr id="19" name="Rounded Rectangle 18"/>
            <p:cNvSpPr/>
            <p:nvPr/>
          </p:nvSpPr>
          <p:spPr bwMode="auto">
            <a:xfrm>
              <a:off x="6429481" y="1748935"/>
              <a:ext cx="1233792" cy="351786"/>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device driver</a:t>
              </a:r>
            </a:p>
          </p:txBody>
        </p:sp>
        <p:sp>
          <p:nvSpPr>
            <p:cNvPr id="41" name="Line 6"/>
            <p:cNvSpPr>
              <a:spLocks noChangeShapeType="1"/>
            </p:cNvSpPr>
            <p:nvPr/>
          </p:nvSpPr>
          <p:spPr bwMode="auto">
            <a:xfrm flipV="1">
              <a:off x="7239000" y="1412369"/>
              <a:ext cx="339561" cy="28163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2" name="Line 6"/>
            <p:cNvSpPr>
              <a:spLocks noChangeShapeType="1"/>
            </p:cNvSpPr>
            <p:nvPr/>
          </p:nvSpPr>
          <p:spPr bwMode="auto">
            <a:xfrm flipV="1">
              <a:off x="6429481" y="2100721"/>
              <a:ext cx="220916" cy="217406"/>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3" name="Line 6"/>
            <p:cNvSpPr>
              <a:spLocks noChangeShapeType="1"/>
            </p:cNvSpPr>
            <p:nvPr/>
          </p:nvSpPr>
          <p:spPr bwMode="auto">
            <a:xfrm flipV="1">
              <a:off x="5756403" y="2658797"/>
              <a:ext cx="253690" cy="214129"/>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4" name="Line 6"/>
            <p:cNvSpPr>
              <a:spLocks noChangeShapeType="1"/>
            </p:cNvSpPr>
            <p:nvPr/>
          </p:nvSpPr>
          <p:spPr bwMode="auto">
            <a:xfrm flipV="1">
              <a:off x="5028703" y="3263285"/>
              <a:ext cx="339561" cy="28163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grpSp>
      <p:grpSp>
        <p:nvGrpSpPr>
          <p:cNvPr id="8" name="Group 7"/>
          <p:cNvGrpSpPr/>
          <p:nvPr/>
        </p:nvGrpSpPr>
        <p:grpSpPr>
          <a:xfrm>
            <a:off x="344244" y="4211875"/>
            <a:ext cx="4209966" cy="2646125"/>
            <a:chOff x="344244" y="4211875"/>
            <a:chExt cx="4209966" cy="2646125"/>
          </a:xfrm>
        </p:grpSpPr>
        <p:pic>
          <p:nvPicPr>
            <p:cNvPr id="17414" name="Picture 5" descr="The image “http://www.vstore.com/products/m220/p1829220/large.jpg” cannot be displayed, because it contains errors."/>
            <p:cNvPicPr>
              <a:picLocks noChangeAspect="1" noChangeArrowheads="1"/>
            </p:cNvPicPr>
            <p:nvPr/>
          </p:nvPicPr>
          <p:blipFill>
            <a:blip r:embed="rId5"/>
            <a:srcRect/>
            <a:stretch>
              <a:fillRect/>
            </a:stretch>
          </p:blipFill>
          <p:spPr bwMode="auto">
            <a:xfrm>
              <a:off x="344244" y="5932488"/>
              <a:ext cx="946150" cy="925512"/>
            </a:xfrm>
            <a:prstGeom prst="rect">
              <a:avLst/>
            </a:prstGeom>
            <a:noFill/>
            <a:ln w="9525">
              <a:noFill/>
              <a:miter lim="800000"/>
              <a:headEnd/>
              <a:tailEnd/>
            </a:ln>
          </p:spPr>
        </p:pic>
        <p:sp>
          <p:nvSpPr>
            <p:cNvPr id="20" name="Rounded Rectangle 19"/>
            <p:cNvSpPr/>
            <p:nvPr/>
          </p:nvSpPr>
          <p:spPr bwMode="auto">
            <a:xfrm>
              <a:off x="3169601" y="4521366"/>
              <a:ext cx="1384609" cy="388771"/>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Arial"/>
                  <a:ea typeface="ＭＳ Ｐゴシック" charset="-128"/>
                  <a:cs typeface="Arial"/>
                </a:rPr>
                <a:t>StdAudio class</a:t>
              </a:r>
            </a:p>
          </p:txBody>
        </p:sp>
        <p:sp>
          <p:nvSpPr>
            <p:cNvPr id="21" name="Rounded Rectangle 20"/>
            <p:cNvSpPr/>
            <p:nvPr/>
          </p:nvSpPr>
          <p:spPr bwMode="auto">
            <a:xfrm>
              <a:off x="2234031" y="5180149"/>
              <a:ext cx="1343162" cy="356320"/>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Java I/O libray</a:t>
              </a:r>
            </a:p>
          </p:txBody>
        </p:sp>
        <p:sp>
          <p:nvSpPr>
            <p:cNvPr id="22" name="Rounded Rectangle 21"/>
            <p:cNvSpPr/>
            <p:nvPr/>
          </p:nvSpPr>
          <p:spPr bwMode="auto">
            <a:xfrm>
              <a:off x="1617135" y="5756595"/>
              <a:ext cx="1233792" cy="351786"/>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device driver</a:t>
              </a:r>
            </a:p>
          </p:txBody>
        </p:sp>
        <p:sp>
          <p:nvSpPr>
            <p:cNvPr id="45" name="Line 6"/>
            <p:cNvSpPr>
              <a:spLocks noChangeShapeType="1"/>
            </p:cNvSpPr>
            <p:nvPr/>
          </p:nvSpPr>
          <p:spPr bwMode="auto">
            <a:xfrm flipH="1">
              <a:off x="3883344" y="4211875"/>
              <a:ext cx="274194" cy="278003"/>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6" name="Line 6"/>
            <p:cNvSpPr>
              <a:spLocks noChangeShapeType="1"/>
            </p:cNvSpPr>
            <p:nvPr/>
          </p:nvSpPr>
          <p:spPr bwMode="auto">
            <a:xfrm flipH="1">
              <a:off x="3106631" y="4915195"/>
              <a:ext cx="274194" cy="278003"/>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7" name="Line 6"/>
            <p:cNvSpPr>
              <a:spLocks noChangeShapeType="1"/>
            </p:cNvSpPr>
            <p:nvPr/>
          </p:nvSpPr>
          <p:spPr bwMode="auto">
            <a:xfrm flipH="1">
              <a:off x="2380149" y="5545423"/>
              <a:ext cx="274194" cy="278003"/>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8" name="Line 6"/>
            <p:cNvSpPr>
              <a:spLocks noChangeShapeType="1"/>
            </p:cNvSpPr>
            <p:nvPr/>
          </p:nvSpPr>
          <p:spPr bwMode="auto">
            <a:xfrm flipH="1">
              <a:off x="1280606" y="5975826"/>
              <a:ext cx="274194" cy="278003"/>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grpSp>
      <p:grpSp>
        <p:nvGrpSpPr>
          <p:cNvPr id="9" name="Group 8"/>
          <p:cNvGrpSpPr/>
          <p:nvPr/>
        </p:nvGrpSpPr>
        <p:grpSpPr>
          <a:xfrm>
            <a:off x="4784110" y="4248421"/>
            <a:ext cx="4045433" cy="2609579"/>
            <a:chOff x="4784110" y="4248421"/>
            <a:chExt cx="4045433" cy="2609579"/>
          </a:xfrm>
        </p:grpSpPr>
        <p:pic>
          <p:nvPicPr>
            <p:cNvPr id="32" name="Picture 18" descr="The image “http://laseronlinenet.verizonsupersite.com/nss-folder/pictures/printer.jpg” cannot be displayed, because it contains errors."/>
            <p:cNvPicPr>
              <a:picLocks noChangeAspect="1" noChangeArrowheads="1"/>
            </p:cNvPicPr>
            <p:nvPr/>
          </p:nvPicPr>
          <p:blipFill>
            <a:blip r:embed="rId6"/>
            <a:srcRect/>
            <a:stretch>
              <a:fillRect/>
            </a:stretch>
          </p:blipFill>
          <p:spPr bwMode="auto">
            <a:xfrm>
              <a:off x="7824655" y="6022975"/>
              <a:ext cx="1004888" cy="835025"/>
            </a:xfrm>
            <a:prstGeom prst="rect">
              <a:avLst/>
            </a:prstGeom>
            <a:noFill/>
            <a:ln w="9525">
              <a:noFill/>
              <a:miter lim="800000"/>
              <a:headEnd/>
              <a:tailEnd/>
            </a:ln>
          </p:spPr>
        </p:pic>
        <p:sp>
          <p:nvSpPr>
            <p:cNvPr id="33" name="Rounded Rectangle 32"/>
            <p:cNvSpPr/>
            <p:nvPr/>
          </p:nvSpPr>
          <p:spPr bwMode="auto">
            <a:xfrm>
              <a:off x="4784110" y="4526424"/>
              <a:ext cx="1450079" cy="388771"/>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Arial"/>
                  <a:ea typeface="ＭＳ Ｐゴシック" charset="-128"/>
                  <a:cs typeface="Arial"/>
                </a:rPr>
                <a:t>StdOut class</a:t>
              </a:r>
            </a:p>
          </p:txBody>
        </p:sp>
        <p:sp>
          <p:nvSpPr>
            <p:cNvPr id="34" name="Rounded Rectangle 33"/>
            <p:cNvSpPr/>
            <p:nvPr/>
          </p:nvSpPr>
          <p:spPr bwMode="auto">
            <a:xfrm>
              <a:off x="5756403" y="5193198"/>
              <a:ext cx="1343162" cy="356320"/>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Java I/O libray</a:t>
              </a:r>
            </a:p>
          </p:txBody>
        </p:sp>
        <p:sp>
          <p:nvSpPr>
            <p:cNvPr id="38" name="Rounded Rectangle 37"/>
            <p:cNvSpPr/>
            <p:nvPr/>
          </p:nvSpPr>
          <p:spPr bwMode="auto">
            <a:xfrm>
              <a:off x="6622104" y="5776440"/>
              <a:ext cx="1233792" cy="351786"/>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device driver</a:t>
              </a:r>
            </a:p>
          </p:txBody>
        </p:sp>
        <p:sp>
          <p:nvSpPr>
            <p:cNvPr id="39" name="Line 6"/>
            <p:cNvSpPr>
              <a:spLocks noChangeShapeType="1"/>
            </p:cNvSpPr>
            <p:nvPr/>
          </p:nvSpPr>
          <p:spPr bwMode="auto">
            <a:xfrm>
              <a:off x="5047438" y="4248421"/>
              <a:ext cx="320826" cy="241457"/>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0" name="Line 6"/>
            <p:cNvSpPr>
              <a:spLocks noChangeShapeType="1"/>
            </p:cNvSpPr>
            <p:nvPr/>
          </p:nvSpPr>
          <p:spPr bwMode="auto">
            <a:xfrm>
              <a:off x="5756403" y="4949179"/>
              <a:ext cx="287417" cy="244019"/>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9" name="Line 6"/>
            <p:cNvSpPr>
              <a:spLocks noChangeShapeType="1"/>
            </p:cNvSpPr>
            <p:nvPr/>
          </p:nvSpPr>
          <p:spPr bwMode="auto">
            <a:xfrm>
              <a:off x="6622103" y="5558821"/>
              <a:ext cx="268477" cy="217619"/>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50" name="Line 6"/>
            <p:cNvSpPr>
              <a:spLocks noChangeShapeType="1"/>
            </p:cNvSpPr>
            <p:nvPr/>
          </p:nvSpPr>
          <p:spPr bwMode="auto">
            <a:xfrm>
              <a:off x="7523062" y="6128227"/>
              <a:ext cx="332833" cy="202600"/>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grpSp>
      <p:sp>
        <p:nvSpPr>
          <p:cNvPr id="51" name="TextBox 50"/>
          <p:cNvSpPr txBox="1"/>
          <p:nvPr/>
        </p:nvSpPr>
        <p:spPr>
          <a:xfrm>
            <a:off x="3197304" y="5320294"/>
            <a:ext cx="3113437" cy="1010533"/>
          </a:xfrm>
          <a:prstGeom prst="rect">
            <a:avLst/>
          </a:prstGeom>
          <a:noFill/>
        </p:spPr>
        <p:txBody>
          <a:bodyPr wrap="square" rtlCol="0">
            <a:spAutoFit/>
          </a:bodyPr>
          <a:lstStyle/>
          <a:p>
            <a:pPr algn="ctr">
              <a:lnSpc>
                <a:spcPts val="2400"/>
              </a:lnSpc>
            </a:pPr>
            <a:r>
              <a:rPr lang="en-US" dirty="0">
                <a:solidFill>
                  <a:srgbClr val="000000"/>
                </a:solidFill>
                <a:latin typeface="Times New Roman"/>
                <a:cs typeface="Times New Roman"/>
              </a:rPr>
              <a:t>Same basic</a:t>
            </a:r>
            <a:br>
              <a:rPr lang="en-US" dirty="0">
                <a:solidFill>
                  <a:srgbClr val="000000"/>
                </a:solidFill>
                <a:latin typeface="Times New Roman"/>
                <a:cs typeface="Times New Roman"/>
              </a:rPr>
            </a:br>
            <a:r>
              <a:rPr lang="en-US" dirty="0">
                <a:solidFill>
                  <a:srgbClr val="000000"/>
                </a:solidFill>
                <a:latin typeface="Times New Roman"/>
                <a:cs typeface="Times New Roman"/>
              </a:rPr>
              <a:t>software hierarchy</a:t>
            </a:r>
            <a:br>
              <a:rPr lang="en-US" dirty="0">
                <a:solidFill>
                  <a:srgbClr val="000000"/>
                </a:solidFill>
                <a:latin typeface="Times New Roman"/>
                <a:cs typeface="Times New Roman"/>
              </a:rPr>
            </a:br>
            <a:r>
              <a:rPr lang="en-US" dirty="0">
                <a:solidFill>
                  <a:srgbClr val="000000"/>
                </a:solidFill>
                <a:latin typeface="Times New Roman"/>
                <a:cs typeface="Times New Roman"/>
              </a:rPr>
              <a:t>for every I/O device</a:t>
            </a:r>
          </a:p>
        </p:txBody>
      </p:sp>
      <p:grpSp>
        <p:nvGrpSpPr>
          <p:cNvPr id="11" name="Group 10">
            <a:extLst>
              <a:ext uri="{FF2B5EF4-FFF2-40B4-BE49-F238E27FC236}">
                <a16:creationId xmlns:a16="http://schemas.microsoft.com/office/drawing/2014/main" id="{153B5322-A11F-5F46-9F5D-44FDCC4C26F6}"/>
              </a:ext>
            </a:extLst>
          </p:cNvPr>
          <p:cNvGrpSpPr/>
          <p:nvPr/>
        </p:nvGrpSpPr>
        <p:grpSpPr>
          <a:xfrm>
            <a:off x="2850927" y="2795799"/>
            <a:ext cx="5282904" cy="2242410"/>
            <a:chOff x="2850927" y="2795799"/>
            <a:chExt cx="5282904" cy="2242410"/>
          </a:xfrm>
        </p:grpSpPr>
        <p:grpSp>
          <p:nvGrpSpPr>
            <p:cNvPr id="57" name="Group 56"/>
            <p:cNvGrpSpPr/>
            <p:nvPr/>
          </p:nvGrpSpPr>
          <p:grpSpPr>
            <a:xfrm>
              <a:off x="6469391" y="2872926"/>
              <a:ext cx="1664440" cy="2042269"/>
              <a:chOff x="6469391" y="2872926"/>
              <a:chExt cx="1664440" cy="2042269"/>
            </a:xfrm>
          </p:grpSpPr>
          <p:sp>
            <p:nvSpPr>
              <p:cNvPr id="58" name="TextBox 57"/>
              <p:cNvSpPr txBox="1"/>
              <p:nvPr/>
            </p:nvSpPr>
            <p:spPr>
              <a:xfrm>
                <a:off x="6855424" y="3457838"/>
                <a:ext cx="1278407" cy="1031051"/>
              </a:xfrm>
              <a:prstGeom prst="rect">
                <a:avLst/>
              </a:prstGeom>
              <a:noFill/>
            </p:spPr>
            <p:txBody>
              <a:bodyPr wrap="square" rtlCol="0">
                <a:spAutoFit/>
              </a:bodyPr>
              <a:lstStyle/>
              <a:p>
                <a:pPr>
                  <a:spcBef>
                    <a:spcPts val="1800"/>
                  </a:spcBef>
                </a:pPr>
                <a:r>
                  <a:rPr lang="en-US" sz="1400" dirty="0">
                    <a:solidFill>
                      <a:srgbClr val="000000"/>
                    </a:solidFill>
                    <a:latin typeface="Times New Roman"/>
                    <a:cs typeface="Times New Roman"/>
                  </a:rPr>
                  <a:t>application programmer’s</a:t>
                </a:r>
                <a:br>
                  <a:rPr lang="en-US" sz="1400" dirty="0">
                    <a:solidFill>
                      <a:srgbClr val="000000"/>
                    </a:solidFill>
                    <a:latin typeface="Times New Roman"/>
                    <a:cs typeface="Times New Roman"/>
                  </a:rPr>
                </a:br>
                <a:r>
                  <a:rPr lang="en-US" sz="1400" dirty="0">
                    <a:solidFill>
                      <a:srgbClr val="000000"/>
                    </a:solidFill>
                    <a:latin typeface="Times New Roman"/>
                    <a:cs typeface="Times New Roman"/>
                  </a:rPr>
                  <a:t> I/O view</a:t>
                </a:r>
              </a:p>
              <a:p>
                <a:pPr>
                  <a:spcBef>
                    <a:spcPts val="600"/>
                  </a:spcBef>
                </a:pPr>
                <a:r>
                  <a:rPr lang="en-US" sz="1400" dirty="0">
                    <a:solidFill>
                      <a:srgbClr val="000000"/>
                    </a:solidFill>
                    <a:latin typeface="Times New Roman"/>
                    <a:cs typeface="Times New Roman"/>
                  </a:rPr>
                  <a:t>(in this course)</a:t>
                </a:r>
              </a:p>
            </p:txBody>
          </p:sp>
          <p:sp>
            <p:nvSpPr>
              <p:cNvPr id="59" name="Right Brace 58"/>
              <p:cNvSpPr/>
              <p:nvPr/>
            </p:nvSpPr>
            <p:spPr bwMode="auto">
              <a:xfrm>
                <a:off x="6469391" y="2872926"/>
                <a:ext cx="296637" cy="2042269"/>
              </a:xfrm>
              <a:prstGeom prst="rightBrace">
                <a:avLst>
                  <a:gd name="adj1" fmla="val 71280"/>
                  <a:gd name="adj2" fmla="val 50000"/>
                </a:avLst>
              </a:prstGeom>
              <a:noFill/>
              <a:ln w="9525" cap="flat" cmpd="sng" algn="ctr">
                <a:solidFill>
                  <a:schemeClr val="tx1"/>
                </a:solidFill>
                <a:prstDash val="solid"/>
                <a:round/>
                <a:headEnd type="none" w="med" len="med"/>
                <a:tailEnd type="none" w="med" len="med"/>
              </a:ln>
              <a:effectLst/>
            </p:spPr>
            <p:txBody>
              <a:bodyPr/>
              <a:lstStyle/>
              <a:p>
                <a:endParaRPr lang="en-US" dirty="0">
                  <a:solidFill>
                    <a:srgbClr val="000000"/>
                  </a:solidFill>
                  <a:latin typeface="Times New Roman"/>
                  <a:cs typeface="Times New Roman"/>
                </a:endParaRPr>
              </a:p>
            </p:txBody>
          </p:sp>
        </p:grpSp>
        <p:sp>
          <p:nvSpPr>
            <p:cNvPr id="54" name="Rounded Rectangle 53">
              <a:extLst>
                <a:ext uri="{FF2B5EF4-FFF2-40B4-BE49-F238E27FC236}">
                  <a16:creationId xmlns:a16="http://schemas.microsoft.com/office/drawing/2014/main" id="{0E07B226-28EB-F14D-AD26-DB1DCC81564A}"/>
                </a:ext>
              </a:extLst>
            </p:cNvPr>
            <p:cNvSpPr/>
            <p:nvPr/>
          </p:nvSpPr>
          <p:spPr bwMode="auto">
            <a:xfrm>
              <a:off x="2850927" y="2795799"/>
              <a:ext cx="3578554" cy="2242410"/>
            </a:xfrm>
            <a:prstGeom prst="roundRect">
              <a:avLst/>
            </a:prstGeom>
            <a:solidFill>
              <a:srgbClr val="FFCC66">
                <a:alpha val="3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Times New Roman"/>
                <a:ea typeface="ＭＳ Ｐゴシック" charset="-128"/>
                <a:cs typeface="Times New Roman"/>
              </a:endParaRPr>
            </a:p>
          </p:txBody>
        </p:sp>
      </p:grpSp>
      <p:grpSp>
        <p:nvGrpSpPr>
          <p:cNvPr id="2" name="Group 1">
            <a:extLst>
              <a:ext uri="{FF2B5EF4-FFF2-40B4-BE49-F238E27FC236}">
                <a16:creationId xmlns:a16="http://schemas.microsoft.com/office/drawing/2014/main" id="{94032694-00C8-404D-912B-D0B4B7E97808}"/>
              </a:ext>
            </a:extLst>
          </p:cNvPr>
          <p:cNvGrpSpPr/>
          <p:nvPr/>
        </p:nvGrpSpPr>
        <p:grpSpPr>
          <a:xfrm>
            <a:off x="4234358" y="2477186"/>
            <a:ext cx="2251056" cy="2238565"/>
            <a:chOff x="4234358" y="2477186"/>
            <a:chExt cx="2251056" cy="2238565"/>
          </a:xfrm>
        </p:grpSpPr>
        <p:pic>
          <p:nvPicPr>
            <p:cNvPr id="53" name="Picture 52">
              <a:extLst>
                <a:ext uri="{FF2B5EF4-FFF2-40B4-BE49-F238E27FC236}">
                  <a16:creationId xmlns:a16="http://schemas.microsoft.com/office/drawing/2014/main" id="{EC0B53EB-E2C1-BD43-8FD1-1BF57223C2B9}"/>
                </a:ext>
              </a:extLst>
            </p:cNvPr>
            <p:cNvPicPr>
              <a:picLocks noChangeAspect="1"/>
            </p:cNvPicPr>
            <p:nvPr/>
          </p:nvPicPr>
          <p:blipFill>
            <a:blip r:embed="rId7"/>
            <a:stretch>
              <a:fillRect/>
            </a:stretch>
          </p:blipFill>
          <p:spPr>
            <a:xfrm>
              <a:off x="6037225" y="4199813"/>
              <a:ext cx="448189" cy="515938"/>
            </a:xfrm>
            <a:prstGeom prst="rect">
              <a:avLst/>
            </a:prstGeom>
          </p:spPr>
        </p:pic>
        <p:pic>
          <p:nvPicPr>
            <p:cNvPr id="55" name="Picture 54">
              <a:extLst>
                <a:ext uri="{FF2B5EF4-FFF2-40B4-BE49-F238E27FC236}">
                  <a16:creationId xmlns:a16="http://schemas.microsoft.com/office/drawing/2014/main" id="{1A0F4B31-F9B5-9046-90FF-E60E71C696FB}"/>
                </a:ext>
              </a:extLst>
            </p:cNvPr>
            <p:cNvPicPr>
              <a:picLocks noChangeAspect="1"/>
            </p:cNvPicPr>
            <p:nvPr/>
          </p:nvPicPr>
          <p:blipFill>
            <a:blip r:embed="rId7"/>
            <a:stretch>
              <a:fillRect/>
            </a:stretch>
          </p:blipFill>
          <p:spPr>
            <a:xfrm>
              <a:off x="5901444" y="2550355"/>
              <a:ext cx="448189" cy="515938"/>
            </a:xfrm>
            <a:prstGeom prst="rect">
              <a:avLst/>
            </a:prstGeom>
          </p:spPr>
        </p:pic>
        <p:pic>
          <p:nvPicPr>
            <p:cNvPr id="56" name="Picture 55">
              <a:extLst>
                <a:ext uri="{FF2B5EF4-FFF2-40B4-BE49-F238E27FC236}">
                  <a16:creationId xmlns:a16="http://schemas.microsoft.com/office/drawing/2014/main" id="{A635411E-7FF1-2F42-86C2-A06F12434E1D}"/>
                </a:ext>
              </a:extLst>
            </p:cNvPr>
            <p:cNvPicPr>
              <a:picLocks noChangeAspect="1"/>
            </p:cNvPicPr>
            <p:nvPr/>
          </p:nvPicPr>
          <p:blipFill>
            <a:blip r:embed="rId7"/>
            <a:stretch>
              <a:fillRect/>
            </a:stretch>
          </p:blipFill>
          <p:spPr>
            <a:xfrm>
              <a:off x="4234358" y="2477186"/>
              <a:ext cx="448189" cy="515938"/>
            </a:xfrm>
            <a:prstGeom prst="rect">
              <a:avLst/>
            </a:prstGeom>
          </p:spPr>
        </p:pic>
        <p:pic>
          <p:nvPicPr>
            <p:cNvPr id="60" name="Picture 59">
              <a:extLst>
                <a:ext uri="{FF2B5EF4-FFF2-40B4-BE49-F238E27FC236}">
                  <a16:creationId xmlns:a16="http://schemas.microsoft.com/office/drawing/2014/main" id="{001A24B6-7D65-8143-82B4-27F32CDCD75D}"/>
                </a:ext>
              </a:extLst>
            </p:cNvPr>
            <p:cNvPicPr>
              <a:picLocks noChangeAspect="1"/>
            </p:cNvPicPr>
            <p:nvPr/>
          </p:nvPicPr>
          <p:blipFill>
            <a:blip r:embed="rId7"/>
            <a:stretch>
              <a:fillRect/>
            </a:stretch>
          </p:blipFill>
          <p:spPr>
            <a:xfrm>
              <a:off x="4344375" y="4138759"/>
              <a:ext cx="448189" cy="515938"/>
            </a:xfrm>
            <a:prstGeom prst="rect">
              <a:avLst/>
            </a:prstGeom>
          </p:spPr>
        </p:pic>
      </p:grpSp>
    </p:spTree>
    <p:extLst>
      <p:ext uri="{BB962C8B-B14F-4D97-AF65-F5344CB8AC3E}">
        <p14:creationId xmlns:p14="http://schemas.microsoft.com/office/powerpoint/2010/main" val="9064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r>
              <a:rPr kumimoji="0" lang="en-US" dirty="0"/>
              <a:t>Graphics</a:t>
            </a:r>
          </a:p>
        </p:txBody>
      </p:sp>
      <p:sp>
        <p:nvSpPr>
          <p:cNvPr id="60420" name="Rectangle 3"/>
          <p:cNvSpPr>
            <a:spLocks noGrp="1" noChangeArrowheads="1"/>
          </p:cNvSpPr>
          <p:nvPr>
            <p:ph type="body" idx="1"/>
          </p:nvPr>
        </p:nvSpPr>
        <p:spPr>
          <a:xfrm>
            <a:off x="492131" y="1227102"/>
            <a:ext cx="7848600" cy="431424"/>
          </a:xfrm>
        </p:spPr>
        <p:txBody>
          <a:bodyPr/>
          <a:lstStyle/>
          <a:p>
            <a:pPr marL="0" indent="0">
              <a:lnSpc>
                <a:spcPct val="100000"/>
              </a:lnSpc>
              <a:spcBef>
                <a:spcPts val="1200"/>
              </a:spcBef>
            </a:pPr>
            <a:r>
              <a:rPr kumimoji="0" lang="en-US" u="sng" dirty="0">
                <a:solidFill>
                  <a:srgbClr val="000000"/>
                </a:solidFill>
                <a:latin typeface="Times New Roman"/>
                <a:cs typeface="Times New Roman"/>
              </a:rPr>
              <a:t>Example:</a:t>
            </a:r>
            <a:r>
              <a:rPr kumimoji="0" lang="en-US" dirty="0">
                <a:solidFill>
                  <a:srgbClr val="000000"/>
                </a:solidFill>
                <a:latin typeface="Times New Roman"/>
                <a:cs typeface="Times New Roman"/>
              </a:rPr>
              <a:t> the </a:t>
            </a:r>
            <a:r>
              <a:rPr kumimoji="0" lang="en-US" dirty="0">
                <a:solidFill>
                  <a:schemeClr val="tx1"/>
                </a:solidFill>
                <a:latin typeface="Times New Roman"/>
                <a:cs typeface="Times New Roman"/>
              </a:rPr>
              <a:t>self-replicating “Sierpinski triangle”</a:t>
            </a:r>
          </a:p>
        </p:txBody>
      </p:sp>
      <p:sp>
        <p:nvSpPr>
          <p:cNvPr id="26" name="Rectangle 3"/>
          <p:cNvSpPr txBox="1">
            <a:spLocks noChangeArrowheads="1"/>
          </p:cNvSpPr>
          <p:nvPr/>
        </p:nvSpPr>
        <p:spPr>
          <a:xfrm>
            <a:off x="511060" y="698331"/>
            <a:ext cx="7829671" cy="512089"/>
          </a:xfrm>
          <a:prstGeom prst="rect">
            <a:avLst/>
          </a:prstGeom>
        </p:spPr>
        <p:txBody>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r>
              <a:rPr kumimoji="0" lang="en-US" sz="2000" dirty="0">
                <a:solidFill>
                  <a:schemeClr val="tx1"/>
                </a:solidFill>
                <a:latin typeface="Times New Roman"/>
                <a:cs typeface="Times New Roman"/>
              </a:rPr>
              <a:t>Fractals:</a:t>
            </a:r>
            <a:r>
              <a:rPr kumimoji="0" lang="en-US" dirty="0">
                <a:solidFill>
                  <a:schemeClr val="tx1"/>
                </a:solidFill>
                <a:latin typeface="Times New Roman"/>
                <a:cs typeface="Times New Roman"/>
              </a:rPr>
              <a:t> self-replicating patterns</a:t>
            </a:r>
          </a:p>
          <a:p>
            <a:pPr lvl="1"/>
            <a:endParaRPr kumimoji="0" lang="en-US" dirty="0">
              <a:latin typeface="Times New Roman"/>
              <a:cs typeface="Times New Roman"/>
            </a:endParaRPr>
          </a:p>
        </p:txBody>
      </p:sp>
      <p:graphicFrame>
        <p:nvGraphicFramePr>
          <p:cNvPr id="2" name="Object 2">
            <a:extLst>
              <a:ext uri="{FF2B5EF4-FFF2-40B4-BE49-F238E27FC236}">
                <a16:creationId xmlns:a16="http://schemas.microsoft.com/office/drawing/2014/main" id="{D8EE98A5-DADA-79F7-4E41-45087BF7F180}"/>
              </a:ext>
            </a:extLst>
          </p:cNvPr>
          <p:cNvGraphicFramePr>
            <a:graphicFrameLocks noChangeAspect="1"/>
          </p:cNvGraphicFramePr>
          <p:nvPr>
            <p:extLst>
              <p:ext uri="{D42A27DB-BD31-4B8C-83A1-F6EECF244321}">
                <p14:modId xmlns:p14="http://schemas.microsoft.com/office/powerpoint/2010/main" val="293541710"/>
              </p:ext>
            </p:extLst>
          </p:nvPr>
        </p:nvGraphicFramePr>
        <p:xfrm>
          <a:off x="4732200" y="2291173"/>
          <a:ext cx="3492535" cy="3097212"/>
        </p:xfrm>
        <a:graphic>
          <a:graphicData uri="http://schemas.openxmlformats.org/presentationml/2006/ole">
            <mc:AlternateContent xmlns:mc="http://schemas.openxmlformats.org/markup-compatibility/2006">
              <mc:Choice xmlns:v="urn:schemas-microsoft-com:vml" Requires="v">
                <p:oleObj name="Photo Editor Photo" r:id="rId3" imgW="6230220" imgH="6238095" progId="">
                  <p:embed/>
                </p:oleObj>
              </mc:Choice>
              <mc:Fallback>
                <p:oleObj name="Photo Editor Photo" r:id="rId3" imgW="6230220" imgH="6238095" progId="">
                  <p:embed/>
                  <p:pic>
                    <p:nvPicPr>
                      <p:cNvPr id="21" name="Object 2"/>
                      <p:cNvPicPr>
                        <a:picLocks noChangeAspect="1" noChangeArrowheads="1"/>
                      </p:cNvPicPr>
                      <p:nvPr/>
                    </p:nvPicPr>
                    <p:blipFill>
                      <a:blip r:embed="rId4">
                        <a:extLst>
                          <a:ext uri="{28A0092B-C50C-407E-A947-70E740481C1C}">
                            <a14:useLocalDpi xmlns:a14="http://schemas.microsoft.com/office/drawing/2010/main" val="0"/>
                          </a:ext>
                        </a:extLst>
                      </a:blip>
                      <a:srcRect t="11690" r="826" b="458"/>
                      <a:stretch>
                        <a:fillRect/>
                      </a:stretch>
                    </p:blipFill>
                    <p:spPr bwMode="auto">
                      <a:xfrm>
                        <a:off x="4732200" y="2291173"/>
                        <a:ext cx="3492535" cy="3097212"/>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965443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Gaussian distribution</a:t>
            </a:r>
          </a:p>
        </p:txBody>
      </p:sp>
      <p:sp>
        <p:nvSpPr>
          <p:cNvPr id="5" name="Slide Number Placeholder 4"/>
          <p:cNvSpPr>
            <a:spLocks noGrp="1"/>
          </p:cNvSpPr>
          <p:nvPr>
            <p:ph type="sldNum" sz="quarter" idx="10"/>
          </p:nvPr>
        </p:nvSpPr>
        <p:spPr/>
        <p:txBody>
          <a:bodyPr/>
          <a:lstStyle/>
          <a:p>
            <a:pPr>
              <a:defRPr/>
            </a:pPr>
            <a:fld id="{A0FA62AD-8B9F-3042-9EC9-EBDCC2F161CF}" type="slidenum">
              <a:rPr lang="en-US"/>
              <a:pPr>
                <a:defRPr/>
              </a:pPr>
              <a:t>40</a:t>
            </a:fld>
            <a:endParaRPr lang="en-US" sz="1400" dirty="0"/>
          </a:p>
        </p:txBody>
      </p:sp>
      <p:sp>
        <p:nvSpPr>
          <p:cNvPr id="6" name="Slide Number Placeholder 3"/>
          <p:cNvSpPr txBox="1">
            <a:spLocks/>
          </p:cNvSpPr>
          <p:nvPr/>
        </p:nvSpPr>
        <p:spPr bwMode="auto">
          <a:xfrm>
            <a:off x="7239000" y="6629400"/>
            <a:ext cx="1905000" cy="2286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r" rtl="0" eaLnBrk="0" fontAlgn="base" hangingPunct="0">
              <a:spcBef>
                <a:spcPct val="0"/>
              </a:spcBef>
              <a:spcAft>
                <a:spcPct val="0"/>
              </a:spcAft>
              <a:defRPr kumimoji="1" sz="800"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a:lstStyle>
          <a:p>
            <a:fld id="{F12EF929-7307-274C-A0FC-D8C3628E0709}" type="slidenum">
              <a:rPr lang="en-US" sz="600"/>
              <a:pPr/>
              <a:t>40</a:t>
            </a:fld>
            <a:endParaRPr lang="en-US" sz="1100" dirty="0"/>
          </a:p>
        </p:txBody>
      </p:sp>
      <p:sp>
        <p:nvSpPr>
          <p:cNvPr id="7" name="Rectangle 3"/>
          <p:cNvSpPr txBox="1">
            <a:spLocks noChangeArrowheads="1"/>
          </p:cNvSpPr>
          <p:nvPr/>
        </p:nvSpPr>
        <p:spPr bwMode="auto">
          <a:xfrm>
            <a:off x="609600" y="914400"/>
            <a:ext cx="8022638" cy="227371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a:lnSpc>
                <a:spcPct val="100000"/>
              </a:lnSpc>
              <a:spcBef>
                <a:spcPts val="1200"/>
              </a:spcBef>
            </a:pPr>
            <a:r>
              <a:rPr kumimoji="0" lang="en-US" sz="2000" dirty="0"/>
              <a:t>Standard Gaussian distribution</a:t>
            </a:r>
          </a:p>
          <a:p>
            <a:pPr lvl="1">
              <a:lnSpc>
                <a:spcPct val="100000"/>
              </a:lnSpc>
              <a:spcBef>
                <a:spcPts val="1200"/>
              </a:spcBef>
            </a:pPr>
            <a:r>
              <a:rPr kumimoji="0" lang="en-US" sz="1800" dirty="0"/>
              <a:t>"Bell curve”</a:t>
            </a:r>
          </a:p>
          <a:p>
            <a:pPr lvl="1">
              <a:lnSpc>
                <a:spcPct val="100000"/>
              </a:lnSpc>
              <a:spcBef>
                <a:spcPts val="1200"/>
              </a:spcBef>
            </a:pPr>
            <a:r>
              <a:rPr kumimoji="0" lang="en-US" sz="1800" dirty="0"/>
              <a:t>Models / predicts how values are distributed in numerous social and physical science phenomena.</a:t>
            </a:r>
          </a:p>
          <a:p>
            <a:pPr>
              <a:lnSpc>
                <a:spcPct val="100000"/>
              </a:lnSpc>
              <a:spcBef>
                <a:spcPts val="1200"/>
              </a:spcBef>
            </a:pPr>
            <a:endParaRPr kumimoji="0" lang="en-US" sz="1800" dirty="0"/>
          </a:p>
        </p:txBody>
      </p:sp>
      <p:grpSp>
        <p:nvGrpSpPr>
          <p:cNvPr id="21" name="Group 20"/>
          <p:cNvGrpSpPr/>
          <p:nvPr/>
        </p:nvGrpSpPr>
        <p:grpSpPr>
          <a:xfrm>
            <a:off x="734482" y="3252278"/>
            <a:ext cx="2489286" cy="3005750"/>
            <a:chOff x="3667812" y="1893067"/>
            <a:chExt cx="3292437" cy="3731640"/>
          </a:xfrm>
        </p:grpSpPr>
        <p:pic>
          <p:nvPicPr>
            <p:cNvPr id="22" name="Picture 21"/>
            <p:cNvPicPr>
              <a:picLocks noChangeAspect="1"/>
            </p:cNvPicPr>
            <p:nvPr/>
          </p:nvPicPr>
          <p:blipFill rotWithShape="1">
            <a:blip r:embed="rId2"/>
            <a:srcRect l="64641"/>
            <a:stretch/>
          </p:blipFill>
          <p:spPr>
            <a:xfrm>
              <a:off x="5452874" y="1893067"/>
              <a:ext cx="1507375" cy="3731640"/>
            </a:xfrm>
            <a:prstGeom prst="rect">
              <a:avLst/>
            </a:prstGeom>
          </p:spPr>
        </p:pic>
        <p:pic>
          <p:nvPicPr>
            <p:cNvPr id="23" name="Picture 22"/>
            <p:cNvPicPr>
              <a:picLocks noChangeAspect="1"/>
            </p:cNvPicPr>
            <p:nvPr/>
          </p:nvPicPr>
          <p:blipFill rotWithShape="1">
            <a:blip r:embed="rId2"/>
            <a:srcRect l="1903" r="55808"/>
            <a:stretch/>
          </p:blipFill>
          <p:spPr>
            <a:xfrm>
              <a:off x="3667812" y="1893067"/>
              <a:ext cx="1802823" cy="3731640"/>
            </a:xfrm>
            <a:prstGeom prst="rect">
              <a:avLst/>
            </a:prstGeom>
          </p:spPr>
        </p:pic>
      </p:grpSp>
      <p:grpSp>
        <p:nvGrpSpPr>
          <p:cNvPr id="3" name="Group 2"/>
          <p:cNvGrpSpPr/>
          <p:nvPr/>
        </p:nvGrpSpPr>
        <p:grpSpPr>
          <a:xfrm>
            <a:off x="3152775" y="3148153"/>
            <a:ext cx="5341938" cy="3425684"/>
            <a:chOff x="3152775" y="3148153"/>
            <a:chExt cx="5341938" cy="3425684"/>
          </a:xfrm>
        </p:grpSpPr>
        <p:pic>
          <p:nvPicPr>
            <p:cNvPr id="20" name="Picture 19" descr="2000px-Standard_deviation_diagram.svg.png"/>
            <p:cNvPicPr>
              <a:picLocks noChangeAspect="1"/>
            </p:cNvPicPr>
            <p:nvPr/>
          </p:nvPicPr>
          <p:blipFill>
            <a:blip r:embed="rId3"/>
            <a:stretch>
              <a:fillRect/>
            </a:stretch>
          </p:blipFill>
          <p:spPr>
            <a:xfrm>
              <a:off x="3417887" y="3501335"/>
              <a:ext cx="5076826" cy="2538413"/>
            </a:xfrm>
            <a:prstGeom prst="rect">
              <a:avLst/>
            </a:prstGeom>
          </p:spPr>
        </p:pic>
        <p:grpSp>
          <p:nvGrpSpPr>
            <p:cNvPr id="4" name="Group 3"/>
            <p:cNvGrpSpPr/>
            <p:nvPr/>
          </p:nvGrpSpPr>
          <p:grpSpPr>
            <a:xfrm>
              <a:off x="3152775" y="3148153"/>
              <a:ext cx="4948412" cy="3425684"/>
              <a:chOff x="3152775" y="3148153"/>
              <a:chExt cx="4948412" cy="3425684"/>
            </a:xfrm>
          </p:grpSpPr>
          <p:sp>
            <p:nvSpPr>
              <p:cNvPr id="11" name="Rectangle 7"/>
              <p:cNvSpPr>
                <a:spLocks noChangeArrowheads="1"/>
              </p:cNvSpPr>
              <p:nvPr/>
            </p:nvSpPr>
            <p:spPr bwMode="auto">
              <a:xfrm>
                <a:off x="5318022" y="5975163"/>
                <a:ext cx="546100" cy="214313"/>
              </a:xfrm>
              <a:prstGeom prst="rect">
                <a:avLst/>
              </a:prstGeom>
              <a:solidFill>
                <a:schemeClr val="bg1"/>
              </a:solidFill>
              <a:ln w="15875">
                <a:noFill/>
                <a:miter lim="800000"/>
                <a:headEnd/>
                <a:tailEnd/>
              </a:ln>
              <a:effectLst/>
            </p:spPr>
            <p:txBody>
              <a:bodyPr wrap="none" lIns="92075" tIns="46038" rIns="92075" bIns="46038" anchor="ctr">
                <a:prstTxWarp prst="textNoShape">
                  <a:avLst/>
                </a:prstTxWarp>
              </a:bodyPr>
              <a:lstStyle/>
              <a:p>
                <a:pPr algn="ctr"/>
                <a:r>
                  <a:rPr kumimoji="1" lang="en-US" sz="1200" dirty="0">
                    <a:solidFill>
                      <a:schemeClr val="hlink"/>
                    </a:solidFill>
                  </a:rPr>
                  <a:t>420</a:t>
                </a:r>
              </a:p>
            </p:txBody>
          </p:sp>
          <p:sp>
            <p:nvSpPr>
              <p:cNvPr id="12" name="Rectangle 8"/>
              <p:cNvSpPr>
                <a:spLocks noChangeArrowheads="1"/>
              </p:cNvSpPr>
              <p:nvPr/>
            </p:nvSpPr>
            <p:spPr bwMode="auto">
              <a:xfrm>
                <a:off x="4681734" y="5961520"/>
                <a:ext cx="546100" cy="214312"/>
              </a:xfrm>
              <a:prstGeom prst="rect">
                <a:avLst/>
              </a:prstGeom>
              <a:solidFill>
                <a:schemeClr val="bg1"/>
              </a:solidFill>
              <a:ln w="15875">
                <a:noFill/>
                <a:miter lim="800000"/>
                <a:headEnd/>
                <a:tailEnd/>
              </a:ln>
              <a:effectLst/>
            </p:spPr>
            <p:txBody>
              <a:bodyPr wrap="none" lIns="92075" tIns="46038" rIns="92075" bIns="46038" anchor="ctr">
                <a:prstTxWarp prst="textNoShape">
                  <a:avLst/>
                </a:prstTxWarp>
              </a:bodyPr>
              <a:lstStyle/>
              <a:p>
                <a:pPr algn="ctr"/>
                <a:r>
                  <a:rPr kumimoji="1" lang="en-US" sz="1200" dirty="0">
                    <a:solidFill>
                      <a:schemeClr val="hlink"/>
                    </a:solidFill>
                  </a:rPr>
                  <a:t>310</a:t>
                </a:r>
              </a:p>
            </p:txBody>
          </p:sp>
          <p:sp>
            <p:nvSpPr>
              <p:cNvPr id="13" name="Rectangle 9"/>
              <p:cNvSpPr>
                <a:spLocks noChangeArrowheads="1"/>
              </p:cNvSpPr>
              <p:nvPr/>
            </p:nvSpPr>
            <p:spPr bwMode="auto">
              <a:xfrm>
                <a:off x="3589337" y="6359525"/>
                <a:ext cx="546100" cy="214312"/>
              </a:xfrm>
              <a:prstGeom prst="rect">
                <a:avLst/>
              </a:prstGeom>
              <a:solidFill>
                <a:schemeClr val="bg1"/>
              </a:solidFill>
              <a:ln w="15875">
                <a:noFill/>
                <a:miter lim="800000"/>
                <a:headEnd/>
                <a:tailEnd/>
              </a:ln>
              <a:effectLst/>
            </p:spPr>
            <p:txBody>
              <a:bodyPr wrap="none" lIns="92075" tIns="46038" rIns="92075" bIns="46038" anchor="ctr">
                <a:prstTxWarp prst="textNoShape">
                  <a:avLst/>
                </a:prstTxWarp>
              </a:bodyPr>
              <a:lstStyle/>
              <a:p>
                <a:pPr algn="ctr"/>
                <a:r>
                  <a:rPr kumimoji="1" lang="en-US" sz="800" dirty="0">
                    <a:solidFill>
                      <a:schemeClr val="hlink"/>
                    </a:solidFill>
                  </a:rPr>
                  <a:t> </a:t>
                </a:r>
              </a:p>
            </p:txBody>
          </p:sp>
          <p:sp>
            <p:nvSpPr>
              <p:cNvPr id="14" name="Rectangle 10"/>
              <p:cNvSpPr>
                <a:spLocks noChangeArrowheads="1"/>
              </p:cNvSpPr>
              <p:nvPr/>
            </p:nvSpPr>
            <p:spPr bwMode="auto">
              <a:xfrm>
                <a:off x="3152775" y="6345237"/>
                <a:ext cx="546100" cy="215900"/>
              </a:xfrm>
              <a:prstGeom prst="rect">
                <a:avLst/>
              </a:prstGeom>
              <a:solidFill>
                <a:schemeClr val="bg1"/>
              </a:solidFill>
              <a:ln w="15875">
                <a:noFill/>
                <a:miter lim="800000"/>
                <a:headEnd/>
                <a:tailEnd/>
              </a:ln>
              <a:effectLst/>
            </p:spPr>
            <p:txBody>
              <a:bodyPr wrap="none" lIns="92075" tIns="46038" rIns="92075" bIns="46038" anchor="ctr">
                <a:prstTxWarp prst="textNoShape">
                  <a:avLst/>
                </a:prstTxWarp>
              </a:bodyPr>
              <a:lstStyle/>
              <a:p>
                <a:pPr algn="ctr"/>
                <a:endParaRPr kumimoji="1" lang="en-US" sz="800" dirty="0"/>
              </a:p>
            </p:txBody>
          </p:sp>
          <p:sp>
            <p:nvSpPr>
              <p:cNvPr id="15" name="Rectangle 11"/>
              <p:cNvSpPr>
                <a:spLocks noChangeArrowheads="1"/>
              </p:cNvSpPr>
              <p:nvPr/>
            </p:nvSpPr>
            <p:spPr bwMode="auto">
              <a:xfrm>
                <a:off x="5944904" y="5967870"/>
                <a:ext cx="465138" cy="214312"/>
              </a:xfrm>
              <a:prstGeom prst="rect">
                <a:avLst/>
              </a:prstGeom>
              <a:solidFill>
                <a:schemeClr val="bg1"/>
              </a:solidFill>
              <a:ln w="15875">
                <a:noFill/>
                <a:miter lim="800000"/>
                <a:headEnd/>
                <a:tailEnd/>
              </a:ln>
              <a:effectLst/>
            </p:spPr>
            <p:txBody>
              <a:bodyPr wrap="none" lIns="92075" tIns="46038" rIns="92075" bIns="46038" anchor="ctr">
                <a:prstTxWarp prst="textNoShape">
                  <a:avLst/>
                </a:prstTxWarp>
              </a:bodyPr>
              <a:lstStyle/>
              <a:p>
                <a:pPr algn="ctr"/>
                <a:r>
                  <a:rPr kumimoji="1" lang="en-US" sz="1200" dirty="0">
                    <a:solidFill>
                      <a:schemeClr val="hlink"/>
                    </a:solidFill>
                  </a:rPr>
                  <a:t>530</a:t>
                </a:r>
              </a:p>
            </p:txBody>
          </p:sp>
          <p:sp>
            <p:nvSpPr>
              <p:cNvPr id="16" name="Rectangle 12"/>
              <p:cNvSpPr>
                <a:spLocks noChangeArrowheads="1"/>
              </p:cNvSpPr>
              <p:nvPr/>
            </p:nvSpPr>
            <p:spPr bwMode="auto">
              <a:xfrm>
                <a:off x="6509230" y="5973576"/>
                <a:ext cx="465138" cy="214312"/>
              </a:xfrm>
              <a:prstGeom prst="rect">
                <a:avLst/>
              </a:prstGeom>
              <a:solidFill>
                <a:schemeClr val="bg1"/>
              </a:solidFill>
              <a:ln w="15875">
                <a:noFill/>
                <a:miter lim="800000"/>
                <a:headEnd/>
                <a:tailEnd/>
              </a:ln>
              <a:effectLst/>
            </p:spPr>
            <p:txBody>
              <a:bodyPr wrap="none" lIns="92075" tIns="46038" rIns="92075" bIns="46038" anchor="ctr">
                <a:prstTxWarp prst="textNoShape">
                  <a:avLst/>
                </a:prstTxWarp>
              </a:bodyPr>
              <a:lstStyle/>
              <a:p>
                <a:pPr algn="ctr"/>
                <a:r>
                  <a:rPr kumimoji="1" lang="en-US" sz="1200" dirty="0">
                    <a:solidFill>
                      <a:schemeClr val="hlink"/>
                    </a:solidFill>
                  </a:rPr>
                  <a:t>640</a:t>
                </a:r>
              </a:p>
            </p:txBody>
          </p:sp>
          <p:sp>
            <p:nvSpPr>
              <p:cNvPr id="17" name="Rectangle 13"/>
              <p:cNvSpPr>
                <a:spLocks noChangeArrowheads="1"/>
              </p:cNvSpPr>
              <p:nvPr/>
            </p:nvSpPr>
            <p:spPr bwMode="auto">
              <a:xfrm>
                <a:off x="7084175" y="5959235"/>
                <a:ext cx="465137" cy="214312"/>
              </a:xfrm>
              <a:prstGeom prst="rect">
                <a:avLst/>
              </a:prstGeom>
              <a:solidFill>
                <a:schemeClr val="bg1"/>
              </a:solidFill>
              <a:ln w="15875">
                <a:noFill/>
                <a:miter lim="800000"/>
                <a:headEnd/>
                <a:tailEnd/>
              </a:ln>
              <a:effectLst/>
            </p:spPr>
            <p:txBody>
              <a:bodyPr wrap="none" lIns="92075" tIns="46038" rIns="92075" bIns="46038" anchor="ctr">
                <a:prstTxWarp prst="textNoShape">
                  <a:avLst/>
                </a:prstTxWarp>
              </a:bodyPr>
              <a:lstStyle/>
              <a:p>
                <a:pPr algn="ctr"/>
                <a:r>
                  <a:rPr kumimoji="1" lang="en-US" sz="1200" dirty="0">
                    <a:solidFill>
                      <a:schemeClr val="hlink"/>
                    </a:solidFill>
                  </a:rPr>
                  <a:t>750</a:t>
                </a:r>
              </a:p>
            </p:txBody>
          </p:sp>
          <p:sp>
            <p:nvSpPr>
              <p:cNvPr id="18" name="Rectangle 14"/>
              <p:cNvSpPr>
                <a:spLocks noChangeArrowheads="1"/>
              </p:cNvSpPr>
              <p:nvPr/>
            </p:nvSpPr>
            <p:spPr bwMode="auto">
              <a:xfrm>
                <a:off x="5956300" y="6359525"/>
                <a:ext cx="465137" cy="214312"/>
              </a:xfrm>
              <a:prstGeom prst="rect">
                <a:avLst/>
              </a:prstGeom>
              <a:solidFill>
                <a:schemeClr val="bg1"/>
              </a:solidFill>
              <a:ln w="15875">
                <a:noFill/>
                <a:miter lim="800000"/>
                <a:headEnd/>
                <a:tailEnd/>
              </a:ln>
              <a:effectLst/>
            </p:spPr>
            <p:txBody>
              <a:bodyPr wrap="none" lIns="92075" tIns="46038" rIns="92075" bIns="46038" anchor="ctr">
                <a:prstTxWarp prst="textNoShape">
                  <a:avLst/>
                </a:prstTxWarp>
              </a:bodyPr>
              <a:lstStyle/>
              <a:p>
                <a:pPr algn="ctr"/>
                <a:r>
                  <a:rPr kumimoji="1" lang="en-US" sz="800" dirty="0">
                    <a:solidFill>
                      <a:schemeClr val="hlink"/>
                    </a:solidFill>
                  </a:rPr>
                  <a:t> </a:t>
                </a:r>
              </a:p>
            </p:txBody>
          </p:sp>
          <p:sp>
            <p:nvSpPr>
              <p:cNvPr id="19" name="Rectangle 15"/>
              <p:cNvSpPr>
                <a:spLocks noChangeArrowheads="1"/>
              </p:cNvSpPr>
              <p:nvPr/>
            </p:nvSpPr>
            <p:spPr bwMode="auto">
              <a:xfrm>
                <a:off x="6408737" y="6310312"/>
                <a:ext cx="328613" cy="250825"/>
              </a:xfrm>
              <a:prstGeom prst="rect">
                <a:avLst/>
              </a:prstGeom>
              <a:solidFill>
                <a:schemeClr val="bg1"/>
              </a:solidFill>
              <a:ln w="15875">
                <a:noFill/>
                <a:miter lim="800000"/>
                <a:headEnd/>
                <a:tailEnd/>
              </a:ln>
              <a:effectLst/>
            </p:spPr>
            <p:txBody>
              <a:bodyPr wrap="none" lIns="92075" tIns="46038" rIns="92075" bIns="46038" anchor="ctr">
                <a:prstTxWarp prst="textNoShape">
                  <a:avLst/>
                </a:prstTxWarp>
              </a:bodyPr>
              <a:lstStyle/>
              <a:p>
                <a:pPr algn="ctr"/>
                <a:endParaRPr kumimoji="1" lang="en-US" sz="800" dirty="0">
                  <a:solidFill>
                    <a:schemeClr val="hlink"/>
                  </a:solidFill>
                </a:endParaRPr>
              </a:p>
            </p:txBody>
          </p:sp>
          <p:sp>
            <p:nvSpPr>
              <p:cNvPr id="24" name="Rectangle 3"/>
              <p:cNvSpPr txBox="1">
                <a:spLocks noChangeArrowheads="1"/>
              </p:cNvSpPr>
              <p:nvPr/>
            </p:nvSpPr>
            <p:spPr bwMode="auto">
              <a:xfrm>
                <a:off x="4041096" y="3148153"/>
                <a:ext cx="4060091"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rPr>
                  <a:t>mean </a:t>
                </a:r>
                <a:r>
                  <a:rPr kumimoji="0" lang="en-US" sz="1400" dirty="0">
                    <a:solidFill>
                      <a:schemeClr val="tx1"/>
                    </a:solidFill>
                    <a:latin typeface="Times New Roman"/>
                    <a:cs typeface="Times New Roman"/>
                    <a:sym typeface="Symbol" charset="2"/>
                  </a:rPr>
                  <a:t> </a:t>
                </a:r>
                <a:r>
                  <a:rPr kumimoji="0" lang="en-US" sz="1400" dirty="0">
                    <a:solidFill>
                      <a:schemeClr val="tx1"/>
                    </a:solidFill>
                    <a:latin typeface="Times New Roman"/>
                    <a:cs typeface="Times New Roman"/>
                  </a:rPr>
                  <a:t>= 530</a:t>
                </a:r>
                <a:r>
                  <a:rPr kumimoji="0" lang="en-US" sz="1400" dirty="0">
                    <a:solidFill>
                      <a:schemeClr val="tx1"/>
                    </a:solidFill>
                  </a:rPr>
                  <a:t> and standard deviation </a:t>
                </a:r>
                <a:r>
                  <a:rPr kumimoji="0" lang="en-US" sz="1400" dirty="0">
                    <a:solidFill>
                      <a:schemeClr val="tx1"/>
                    </a:solidFill>
                    <a:latin typeface="Times New Roman"/>
                    <a:cs typeface="Times New Roman"/>
                    <a:sym typeface="Symbol" charset="2"/>
                  </a:rPr>
                  <a:t></a:t>
                </a:r>
                <a:r>
                  <a:rPr kumimoji="0" lang="en-US" sz="1400" dirty="0">
                    <a:solidFill>
                      <a:schemeClr val="tx1"/>
                    </a:solidFill>
                    <a:latin typeface="Times New Roman"/>
                    <a:cs typeface="Times New Roman"/>
                  </a:rPr>
                  <a:t> = 110</a:t>
                </a:r>
                <a:endParaRPr kumimoji="0" lang="en-US" sz="1400" dirty="0">
                  <a:solidFill>
                    <a:schemeClr val="tx1"/>
                  </a:solidFill>
                </a:endParaRPr>
              </a:p>
            </p:txBody>
          </p:sp>
        </p:grpSp>
      </p:grpSp>
    </p:spTree>
    <p:extLst>
      <p:ext uri="{BB962C8B-B14F-4D97-AF65-F5344CB8AC3E}">
        <p14:creationId xmlns:p14="http://schemas.microsoft.com/office/powerpoint/2010/main" val="881101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3" name="Picture 2" descr="Cinema Display HD"/>
          <p:cNvPicPr>
            <a:picLocks noChangeAspect="1" noChangeArrowheads="1"/>
          </p:cNvPicPr>
          <p:nvPr/>
        </p:nvPicPr>
        <p:blipFill rotWithShape="1">
          <a:blip r:embed="rId3"/>
          <a:srcRect t="20550"/>
          <a:stretch/>
        </p:blipFill>
        <p:spPr bwMode="auto">
          <a:xfrm>
            <a:off x="422686" y="771648"/>
            <a:ext cx="1255426" cy="781538"/>
          </a:xfrm>
          <a:prstGeom prst="rect">
            <a:avLst/>
          </a:prstGeom>
          <a:noFill/>
          <a:ln w="9525">
            <a:noFill/>
            <a:miter lim="800000"/>
            <a:headEnd/>
            <a:tailEnd/>
          </a:ln>
        </p:spPr>
      </p:pic>
      <p:sp>
        <p:nvSpPr>
          <p:cNvPr id="17410" name="Slide Number Placeholder 4"/>
          <p:cNvSpPr>
            <a:spLocks noGrp="1"/>
          </p:cNvSpPr>
          <p:nvPr>
            <p:ph type="sldNum" sz="quarter" idx="10"/>
          </p:nvPr>
        </p:nvSpPr>
        <p:spPr>
          <a:noFill/>
        </p:spPr>
        <p:txBody>
          <a:bodyPr/>
          <a:lstStyle/>
          <a:p>
            <a:fld id="{D773982E-F715-474C-9425-C82EC08C50EE}" type="slidenum">
              <a:rPr lang="en-US" smtClean="0">
                <a:solidFill>
                  <a:srgbClr val="000000"/>
                </a:solidFill>
                <a:latin typeface="Times New Roman"/>
                <a:cs typeface="Times New Roman"/>
              </a:rPr>
              <a:pPr/>
              <a:t>41</a:t>
            </a:fld>
            <a:endParaRPr lang="en-US" sz="1400" dirty="0">
              <a:solidFill>
                <a:srgbClr val="000000"/>
              </a:solidFill>
              <a:latin typeface="Times New Roman"/>
              <a:cs typeface="Times New Roman"/>
            </a:endParaRPr>
          </a:p>
        </p:txBody>
      </p:sp>
      <p:sp>
        <p:nvSpPr>
          <p:cNvPr id="17411" name="Rectangle 3"/>
          <p:cNvSpPr>
            <a:spLocks noGrp="1" noChangeArrowheads="1"/>
          </p:cNvSpPr>
          <p:nvPr>
            <p:ph type="title"/>
          </p:nvPr>
        </p:nvSpPr>
        <p:spPr/>
        <p:txBody>
          <a:bodyPr/>
          <a:lstStyle/>
          <a:p>
            <a:r>
              <a:rPr kumimoji="0" lang="en-US" dirty="0"/>
              <a:t>Revisiting the big picture</a:t>
            </a:r>
          </a:p>
        </p:txBody>
      </p:sp>
      <p:sp>
        <p:nvSpPr>
          <p:cNvPr id="3" name="Rounded Rectangle 2"/>
          <p:cNvSpPr/>
          <p:nvPr/>
        </p:nvSpPr>
        <p:spPr bwMode="auto">
          <a:xfrm>
            <a:off x="4157538" y="3544919"/>
            <a:ext cx="979646" cy="666956"/>
          </a:xfrm>
          <a:prstGeom prst="roundRect">
            <a:avLst/>
          </a:prstGeom>
          <a:solidFill>
            <a:srgbClr val="FFE1D0"/>
          </a:solidFill>
          <a:ln w="9525" cap="flat" cmpd="sng" algn="ctr">
            <a:no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ts val="1640"/>
              </a:lnSpc>
              <a:spcBef>
                <a:spcPts val="0"/>
              </a:spcBef>
              <a:spcAft>
                <a:spcPct val="0"/>
              </a:spcAft>
              <a:buClrTx/>
              <a:buSzTx/>
              <a:buFontTx/>
              <a:buNone/>
              <a:tabLst/>
            </a:pPr>
            <a:r>
              <a:rPr kumimoji="0" lang="en-US" sz="1400" b="1" dirty="0">
                <a:solidFill>
                  <a:srgbClr val="000000"/>
                </a:solidFill>
                <a:latin typeface="Arial"/>
                <a:ea typeface="ＭＳ Ｐゴシック" charset="-128"/>
                <a:cs typeface="Arial"/>
              </a:rPr>
              <a:t>y</a:t>
            </a:r>
            <a:r>
              <a:rPr kumimoji="0" lang="en-US" sz="1400" b="1" i="0" u="none" strike="noStrike" cap="none" normalizeH="0" baseline="0" dirty="0">
                <a:ln>
                  <a:noFill/>
                </a:ln>
                <a:solidFill>
                  <a:srgbClr val="000000"/>
                </a:solidFill>
                <a:effectLst/>
                <a:latin typeface="Arial"/>
                <a:ea typeface="ＭＳ Ｐゴシック" charset="-128"/>
                <a:cs typeface="Arial"/>
              </a:rPr>
              <a:t>our Java program</a:t>
            </a:r>
          </a:p>
        </p:txBody>
      </p:sp>
      <p:grpSp>
        <p:nvGrpSpPr>
          <p:cNvPr id="10" name="Group 9"/>
          <p:cNvGrpSpPr/>
          <p:nvPr/>
        </p:nvGrpSpPr>
        <p:grpSpPr>
          <a:xfrm>
            <a:off x="1644040" y="2681062"/>
            <a:ext cx="2800694" cy="863856"/>
            <a:chOff x="1644040" y="2681062"/>
            <a:chExt cx="2800694" cy="863856"/>
          </a:xfrm>
        </p:grpSpPr>
        <p:sp>
          <p:nvSpPr>
            <p:cNvPr id="26" name="Line 6"/>
            <p:cNvSpPr>
              <a:spLocks noChangeShapeType="1"/>
            </p:cNvSpPr>
            <p:nvPr/>
          </p:nvSpPr>
          <p:spPr bwMode="auto">
            <a:xfrm flipH="1" flipV="1">
              <a:off x="2965005" y="2681062"/>
              <a:ext cx="283251" cy="19186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sz="1400" dirty="0">
                <a:solidFill>
                  <a:srgbClr val="000000"/>
                </a:solidFill>
                <a:latin typeface="Times New Roman"/>
                <a:cs typeface="Times New Roman"/>
              </a:endParaRPr>
            </a:p>
          </p:txBody>
        </p:sp>
        <p:grpSp>
          <p:nvGrpSpPr>
            <p:cNvPr id="6" name="Group 5"/>
            <p:cNvGrpSpPr/>
            <p:nvPr/>
          </p:nvGrpSpPr>
          <p:grpSpPr>
            <a:xfrm>
              <a:off x="1644040" y="2845574"/>
              <a:ext cx="2800694" cy="699344"/>
              <a:chOff x="1644040" y="2845574"/>
              <a:chExt cx="2800694" cy="699344"/>
            </a:xfrm>
          </p:grpSpPr>
          <p:sp>
            <p:nvSpPr>
              <p:cNvPr id="35" name="Rounded Rectangle 34"/>
              <p:cNvSpPr/>
              <p:nvPr/>
            </p:nvSpPr>
            <p:spPr bwMode="auto">
              <a:xfrm>
                <a:off x="3042048" y="2904414"/>
                <a:ext cx="1402686" cy="388771"/>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Arial"/>
                    <a:ea typeface="ＭＳ Ｐゴシック" charset="-128"/>
                    <a:cs typeface="Arial"/>
                  </a:rPr>
                  <a:t>standard draw</a:t>
                </a:r>
              </a:p>
            </p:txBody>
          </p:sp>
          <p:sp>
            <p:nvSpPr>
              <p:cNvPr id="25" name="Line 6"/>
              <p:cNvSpPr>
                <a:spLocks noChangeShapeType="1"/>
              </p:cNvSpPr>
              <p:nvPr/>
            </p:nvSpPr>
            <p:spPr bwMode="auto">
              <a:xfrm flipH="1" flipV="1">
                <a:off x="3846738" y="3353054"/>
                <a:ext cx="283251" cy="19186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sz="1400" dirty="0">
                  <a:solidFill>
                    <a:srgbClr val="000000"/>
                  </a:solidFill>
                  <a:latin typeface="Times New Roman"/>
                  <a:cs typeface="Times New Roman"/>
                </a:endParaRPr>
              </a:p>
            </p:txBody>
          </p:sp>
          <p:sp>
            <p:nvSpPr>
              <p:cNvPr id="29" name="Text Box 8"/>
              <p:cNvSpPr txBox="1">
                <a:spLocks noChangeArrowheads="1"/>
              </p:cNvSpPr>
              <p:nvPr/>
            </p:nvSpPr>
            <p:spPr bwMode="auto">
              <a:xfrm>
                <a:off x="1644040" y="2845574"/>
                <a:ext cx="1164907" cy="430887"/>
              </a:xfrm>
              <a:prstGeom prst="rect">
                <a:avLst/>
              </a:prstGeom>
              <a:noFill/>
              <a:ln w="15875">
                <a:noFill/>
                <a:miter lim="800000"/>
                <a:headEnd/>
                <a:tailEnd/>
              </a:ln>
            </p:spPr>
            <p:txBody>
              <a:bodyPr wrap="square" lIns="0" tIns="0" rIns="0" bIns="0">
                <a:prstTxWarp prst="textNoShape">
                  <a:avLst/>
                </a:prstTxWarp>
                <a:spAutoFit/>
              </a:bodyPr>
              <a:lstStyle/>
              <a:p>
                <a:pPr algn="r" defTabSz="1019175">
                  <a:spcBef>
                    <a:spcPct val="50000"/>
                  </a:spcBef>
                </a:pPr>
                <a:r>
                  <a:rPr lang="en-US" sz="1400" dirty="0">
                    <a:solidFill>
                      <a:srgbClr val="000000"/>
                    </a:solidFill>
                    <a:latin typeface="Times New Roman"/>
                    <a:cs typeface="Times New Roman"/>
                  </a:rPr>
                  <a:t>friendly </a:t>
                </a:r>
                <a:br>
                  <a:rPr lang="en-US" sz="1400" dirty="0">
                    <a:solidFill>
                      <a:srgbClr val="000000"/>
                    </a:solidFill>
                    <a:latin typeface="Times New Roman"/>
                    <a:cs typeface="Times New Roman"/>
                  </a:rPr>
                </a:br>
                <a:r>
                  <a:rPr lang="en-US" sz="1400" dirty="0">
                    <a:solidFill>
                      <a:srgbClr val="000000"/>
                    </a:solidFill>
                    <a:latin typeface="Times New Roman"/>
                    <a:cs typeface="Times New Roman"/>
                  </a:rPr>
                  <a:t>abstraction</a:t>
                </a:r>
                <a:endParaRPr kumimoji="1" lang="en-US" sz="1400" dirty="0">
                  <a:solidFill>
                    <a:srgbClr val="000000"/>
                  </a:solidFill>
                  <a:latin typeface="Times New Roman"/>
                  <a:cs typeface="Times New Roman"/>
                </a:endParaRPr>
              </a:p>
            </p:txBody>
          </p:sp>
        </p:grpSp>
      </p:grpSp>
      <p:grpSp>
        <p:nvGrpSpPr>
          <p:cNvPr id="5" name="Group 4"/>
          <p:cNvGrpSpPr/>
          <p:nvPr/>
        </p:nvGrpSpPr>
        <p:grpSpPr>
          <a:xfrm>
            <a:off x="1314762" y="2126263"/>
            <a:ext cx="2193904" cy="616354"/>
            <a:chOff x="1314762" y="2126263"/>
            <a:chExt cx="2193904" cy="616354"/>
          </a:xfrm>
        </p:grpSpPr>
        <p:sp>
          <p:nvSpPr>
            <p:cNvPr id="36" name="Rounded Rectangle 35"/>
            <p:cNvSpPr/>
            <p:nvPr/>
          </p:nvSpPr>
          <p:spPr bwMode="auto">
            <a:xfrm>
              <a:off x="2165504" y="2318127"/>
              <a:ext cx="1343162" cy="356320"/>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Java I/O libray</a:t>
              </a:r>
            </a:p>
          </p:txBody>
        </p:sp>
        <p:sp>
          <p:nvSpPr>
            <p:cNvPr id="27" name="Line 6"/>
            <p:cNvSpPr>
              <a:spLocks noChangeShapeType="1"/>
            </p:cNvSpPr>
            <p:nvPr/>
          </p:nvSpPr>
          <p:spPr bwMode="auto">
            <a:xfrm flipH="1" flipV="1">
              <a:off x="2142661" y="2126263"/>
              <a:ext cx="283251" cy="19186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sz="1400" dirty="0">
                <a:solidFill>
                  <a:srgbClr val="000000"/>
                </a:solidFill>
                <a:latin typeface="Times New Roman"/>
                <a:cs typeface="Times New Roman"/>
              </a:endParaRPr>
            </a:p>
          </p:txBody>
        </p:sp>
        <p:sp>
          <p:nvSpPr>
            <p:cNvPr id="30" name="Text Box 8"/>
            <p:cNvSpPr txBox="1">
              <a:spLocks noChangeArrowheads="1"/>
            </p:cNvSpPr>
            <p:nvPr/>
          </p:nvSpPr>
          <p:spPr bwMode="auto">
            <a:xfrm>
              <a:off x="1314762" y="2311730"/>
              <a:ext cx="726699" cy="430887"/>
            </a:xfrm>
            <a:prstGeom prst="rect">
              <a:avLst/>
            </a:prstGeom>
            <a:noFill/>
            <a:ln w="15875">
              <a:noFill/>
              <a:miter lim="800000"/>
              <a:headEnd/>
              <a:tailEnd/>
            </a:ln>
          </p:spPr>
          <p:txBody>
            <a:bodyPr wrap="square" lIns="0" tIns="0" rIns="0" bIns="0">
              <a:prstTxWarp prst="textNoShape">
                <a:avLst/>
              </a:prstTxWarp>
              <a:spAutoFit/>
            </a:bodyPr>
            <a:lstStyle/>
            <a:p>
              <a:pPr algn="r" defTabSz="1019175">
                <a:spcBef>
                  <a:spcPct val="50000"/>
                </a:spcBef>
              </a:pPr>
              <a:r>
                <a:rPr lang="en-US" sz="1400" dirty="0">
                  <a:solidFill>
                    <a:srgbClr val="000000"/>
                  </a:solidFill>
                  <a:latin typeface="Times New Roman"/>
                  <a:cs typeface="Times New Roman"/>
                </a:rPr>
                <a:t>part of</a:t>
              </a:r>
              <a:br>
                <a:rPr lang="en-US" sz="1400" dirty="0">
                  <a:solidFill>
                    <a:srgbClr val="000000"/>
                  </a:solidFill>
                  <a:latin typeface="Times New Roman"/>
                  <a:cs typeface="Times New Roman"/>
                </a:rPr>
              </a:br>
              <a:r>
                <a:rPr lang="en-US" sz="1400" dirty="0">
                  <a:solidFill>
                    <a:srgbClr val="000000"/>
                  </a:solidFill>
                  <a:latin typeface="Times New Roman"/>
                  <a:cs typeface="Times New Roman"/>
                </a:rPr>
                <a:t> the JDK</a:t>
              </a:r>
              <a:endParaRPr kumimoji="1" lang="en-US" sz="1400" dirty="0">
                <a:solidFill>
                  <a:srgbClr val="000000"/>
                </a:solidFill>
                <a:latin typeface="Times New Roman"/>
                <a:cs typeface="Times New Roman"/>
              </a:endParaRPr>
            </a:p>
          </p:txBody>
        </p:sp>
      </p:grpSp>
      <p:grpSp>
        <p:nvGrpSpPr>
          <p:cNvPr id="4" name="Group 3"/>
          <p:cNvGrpSpPr/>
          <p:nvPr/>
        </p:nvGrpSpPr>
        <p:grpSpPr>
          <a:xfrm>
            <a:off x="198963" y="1457254"/>
            <a:ext cx="2395987" cy="677376"/>
            <a:chOff x="198963" y="1457254"/>
            <a:chExt cx="2395987" cy="677376"/>
          </a:xfrm>
        </p:grpSpPr>
        <p:sp>
          <p:nvSpPr>
            <p:cNvPr id="37" name="Rounded Rectangle 36"/>
            <p:cNvSpPr/>
            <p:nvPr/>
          </p:nvSpPr>
          <p:spPr bwMode="auto">
            <a:xfrm>
              <a:off x="1361158" y="1748935"/>
              <a:ext cx="1233792" cy="351786"/>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device driver</a:t>
              </a:r>
            </a:p>
          </p:txBody>
        </p:sp>
        <p:sp>
          <p:nvSpPr>
            <p:cNvPr id="28" name="Line 6"/>
            <p:cNvSpPr>
              <a:spLocks noChangeShapeType="1"/>
            </p:cNvSpPr>
            <p:nvPr/>
          </p:nvSpPr>
          <p:spPr bwMode="auto">
            <a:xfrm flipH="1" flipV="1">
              <a:off x="1417703" y="1457254"/>
              <a:ext cx="283251" cy="19186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sz="1400" dirty="0">
                <a:solidFill>
                  <a:srgbClr val="000000"/>
                </a:solidFill>
                <a:latin typeface="Times New Roman"/>
                <a:cs typeface="Times New Roman"/>
              </a:endParaRPr>
            </a:p>
          </p:txBody>
        </p:sp>
        <p:sp>
          <p:nvSpPr>
            <p:cNvPr id="31" name="Text Box 8"/>
            <p:cNvSpPr txBox="1">
              <a:spLocks noChangeArrowheads="1"/>
            </p:cNvSpPr>
            <p:nvPr/>
          </p:nvSpPr>
          <p:spPr bwMode="auto">
            <a:xfrm>
              <a:off x="198963" y="1703743"/>
              <a:ext cx="1088730" cy="430887"/>
            </a:xfrm>
            <a:prstGeom prst="rect">
              <a:avLst/>
            </a:prstGeom>
            <a:noFill/>
            <a:ln w="15875">
              <a:noFill/>
              <a:miter lim="800000"/>
              <a:headEnd/>
              <a:tailEnd/>
            </a:ln>
          </p:spPr>
          <p:txBody>
            <a:bodyPr wrap="square" lIns="0" tIns="0" rIns="0" bIns="0">
              <a:prstTxWarp prst="textNoShape">
                <a:avLst/>
              </a:prstTxWarp>
              <a:spAutoFit/>
            </a:bodyPr>
            <a:lstStyle/>
            <a:p>
              <a:pPr algn="r" defTabSz="1019175">
                <a:spcBef>
                  <a:spcPct val="50000"/>
                </a:spcBef>
              </a:pPr>
              <a:r>
                <a:rPr lang="en-US" sz="1400" dirty="0">
                  <a:solidFill>
                    <a:srgbClr val="000000"/>
                  </a:solidFill>
                  <a:latin typeface="Times New Roman"/>
                  <a:cs typeface="Times New Roman"/>
                </a:rPr>
                <a:t>part of</a:t>
              </a:r>
              <a:br>
                <a:rPr lang="en-US" sz="1400" dirty="0">
                  <a:solidFill>
                    <a:srgbClr val="000000"/>
                  </a:solidFill>
                  <a:latin typeface="Times New Roman"/>
                  <a:cs typeface="Times New Roman"/>
                </a:rPr>
              </a:br>
              <a:r>
                <a:rPr lang="en-US" sz="1400" dirty="0">
                  <a:solidFill>
                    <a:srgbClr val="000000"/>
                  </a:solidFill>
                  <a:latin typeface="Times New Roman"/>
                  <a:cs typeface="Times New Roman"/>
                </a:rPr>
                <a:t>the host OS</a:t>
              </a:r>
              <a:endParaRPr kumimoji="1" lang="en-US" sz="1400" dirty="0">
                <a:solidFill>
                  <a:srgbClr val="000000"/>
                </a:solidFill>
                <a:latin typeface="Times New Roman"/>
                <a:cs typeface="Times New Roman"/>
              </a:endParaRPr>
            </a:p>
          </p:txBody>
        </p:sp>
      </p:grpSp>
      <p:grpSp>
        <p:nvGrpSpPr>
          <p:cNvPr id="7" name="Group 6"/>
          <p:cNvGrpSpPr/>
          <p:nvPr/>
        </p:nvGrpSpPr>
        <p:grpSpPr>
          <a:xfrm>
            <a:off x="4906641" y="771649"/>
            <a:ext cx="3541928" cy="2773270"/>
            <a:chOff x="4906641" y="771649"/>
            <a:chExt cx="3541928" cy="2773270"/>
          </a:xfrm>
        </p:grpSpPr>
        <p:pic>
          <p:nvPicPr>
            <p:cNvPr id="17420" name="Picture 11" descr="The image “http://www.egtechnology.com/keyboard/keyboard.gif” cannot be displayed, because it contains errors."/>
            <p:cNvPicPr>
              <a:picLocks noChangeAspect="1" noChangeArrowheads="1"/>
            </p:cNvPicPr>
            <p:nvPr/>
          </p:nvPicPr>
          <p:blipFill>
            <a:blip r:embed="rId4"/>
            <a:srcRect l="4332" t="10001"/>
            <a:stretch>
              <a:fillRect/>
            </a:stretch>
          </p:blipFill>
          <p:spPr bwMode="auto">
            <a:xfrm>
              <a:off x="7334161" y="771649"/>
              <a:ext cx="1114408" cy="559748"/>
            </a:xfrm>
            <a:prstGeom prst="rect">
              <a:avLst/>
            </a:prstGeom>
            <a:noFill/>
            <a:ln w="9525">
              <a:noFill/>
              <a:miter lim="800000"/>
              <a:headEnd/>
              <a:tailEnd/>
            </a:ln>
          </p:spPr>
        </p:pic>
        <p:sp>
          <p:nvSpPr>
            <p:cNvPr id="17" name="Rounded Rectangle 16"/>
            <p:cNvSpPr/>
            <p:nvPr/>
          </p:nvSpPr>
          <p:spPr bwMode="auto">
            <a:xfrm>
              <a:off x="4906641" y="2872926"/>
              <a:ext cx="1218898" cy="388771"/>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Arial"/>
                  <a:ea typeface="ＭＳ Ｐゴシック" charset="-128"/>
                  <a:cs typeface="Arial"/>
                </a:rPr>
                <a:t>standard input</a:t>
              </a:r>
            </a:p>
          </p:txBody>
        </p:sp>
        <p:sp>
          <p:nvSpPr>
            <p:cNvPr id="18" name="Rounded Rectangle 17"/>
            <p:cNvSpPr/>
            <p:nvPr/>
          </p:nvSpPr>
          <p:spPr bwMode="auto">
            <a:xfrm>
              <a:off x="5639255" y="2318127"/>
              <a:ext cx="1343162" cy="356320"/>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Java I/O libray</a:t>
              </a:r>
            </a:p>
          </p:txBody>
        </p:sp>
        <p:sp>
          <p:nvSpPr>
            <p:cNvPr id="19" name="Rounded Rectangle 18"/>
            <p:cNvSpPr/>
            <p:nvPr/>
          </p:nvSpPr>
          <p:spPr bwMode="auto">
            <a:xfrm>
              <a:off x="6429481" y="1748935"/>
              <a:ext cx="1233792" cy="351786"/>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device driver</a:t>
              </a:r>
            </a:p>
          </p:txBody>
        </p:sp>
        <p:sp>
          <p:nvSpPr>
            <p:cNvPr id="41" name="Line 6"/>
            <p:cNvSpPr>
              <a:spLocks noChangeShapeType="1"/>
            </p:cNvSpPr>
            <p:nvPr/>
          </p:nvSpPr>
          <p:spPr bwMode="auto">
            <a:xfrm flipV="1">
              <a:off x="7239000" y="1412369"/>
              <a:ext cx="339561" cy="28163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2" name="Line 6"/>
            <p:cNvSpPr>
              <a:spLocks noChangeShapeType="1"/>
            </p:cNvSpPr>
            <p:nvPr/>
          </p:nvSpPr>
          <p:spPr bwMode="auto">
            <a:xfrm flipV="1">
              <a:off x="6429481" y="2100721"/>
              <a:ext cx="220916" cy="217406"/>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3" name="Line 6"/>
            <p:cNvSpPr>
              <a:spLocks noChangeShapeType="1"/>
            </p:cNvSpPr>
            <p:nvPr/>
          </p:nvSpPr>
          <p:spPr bwMode="auto">
            <a:xfrm flipV="1">
              <a:off x="5756403" y="2658797"/>
              <a:ext cx="253690" cy="214129"/>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4" name="Line 6"/>
            <p:cNvSpPr>
              <a:spLocks noChangeShapeType="1"/>
            </p:cNvSpPr>
            <p:nvPr/>
          </p:nvSpPr>
          <p:spPr bwMode="auto">
            <a:xfrm flipV="1">
              <a:off x="5028703" y="3263285"/>
              <a:ext cx="339561" cy="281634"/>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grpSp>
      <p:grpSp>
        <p:nvGrpSpPr>
          <p:cNvPr id="8" name="Group 7"/>
          <p:cNvGrpSpPr/>
          <p:nvPr/>
        </p:nvGrpSpPr>
        <p:grpSpPr>
          <a:xfrm>
            <a:off x="344244" y="4211875"/>
            <a:ext cx="4209966" cy="2646125"/>
            <a:chOff x="344244" y="4211875"/>
            <a:chExt cx="4209966" cy="2646125"/>
          </a:xfrm>
        </p:grpSpPr>
        <p:pic>
          <p:nvPicPr>
            <p:cNvPr id="17414" name="Picture 5" descr="The image “http://www.vstore.com/products/m220/p1829220/large.jpg” cannot be displayed, because it contains errors."/>
            <p:cNvPicPr>
              <a:picLocks noChangeAspect="1" noChangeArrowheads="1"/>
            </p:cNvPicPr>
            <p:nvPr/>
          </p:nvPicPr>
          <p:blipFill>
            <a:blip r:embed="rId5"/>
            <a:srcRect/>
            <a:stretch>
              <a:fillRect/>
            </a:stretch>
          </p:blipFill>
          <p:spPr bwMode="auto">
            <a:xfrm>
              <a:off x="344244" y="5932488"/>
              <a:ext cx="946150" cy="925512"/>
            </a:xfrm>
            <a:prstGeom prst="rect">
              <a:avLst/>
            </a:prstGeom>
            <a:noFill/>
            <a:ln w="9525">
              <a:noFill/>
              <a:miter lim="800000"/>
              <a:headEnd/>
              <a:tailEnd/>
            </a:ln>
          </p:spPr>
        </p:pic>
        <p:sp>
          <p:nvSpPr>
            <p:cNvPr id="20" name="Rounded Rectangle 19"/>
            <p:cNvSpPr/>
            <p:nvPr/>
          </p:nvSpPr>
          <p:spPr bwMode="auto">
            <a:xfrm>
              <a:off x="3169601" y="4521366"/>
              <a:ext cx="1384609" cy="388771"/>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Arial"/>
                  <a:ea typeface="ＭＳ Ｐゴシック" charset="-128"/>
                  <a:cs typeface="Arial"/>
                </a:rPr>
                <a:t>standard audio</a:t>
              </a:r>
            </a:p>
          </p:txBody>
        </p:sp>
        <p:sp>
          <p:nvSpPr>
            <p:cNvPr id="21" name="Rounded Rectangle 20"/>
            <p:cNvSpPr/>
            <p:nvPr/>
          </p:nvSpPr>
          <p:spPr bwMode="auto">
            <a:xfrm>
              <a:off x="2234031" y="5180149"/>
              <a:ext cx="1343162" cy="356320"/>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Java I/O libray</a:t>
              </a:r>
            </a:p>
          </p:txBody>
        </p:sp>
        <p:sp>
          <p:nvSpPr>
            <p:cNvPr id="22" name="Rounded Rectangle 21"/>
            <p:cNvSpPr/>
            <p:nvPr/>
          </p:nvSpPr>
          <p:spPr bwMode="auto">
            <a:xfrm>
              <a:off x="1617135" y="5756595"/>
              <a:ext cx="1233792" cy="351786"/>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device driver</a:t>
              </a:r>
            </a:p>
          </p:txBody>
        </p:sp>
        <p:sp>
          <p:nvSpPr>
            <p:cNvPr id="45" name="Line 6"/>
            <p:cNvSpPr>
              <a:spLocks noChangeShapeType="1"/>
            </p:cNvSpPr>
            <p:nvPr/>
          </p:nvSpPr>
          <p:spPr bwMode="auto">
            <a:xfrm flipH="1">
              <a:off x="3883344" y="4211875"/>
              <a:ext cx="274194" cy="278003"/>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6" name="Line 6"/>
            <p:cNvSpPr>
              <a:spLocks noChangeShapeType="1"/>
            </p:cNvSpPr>
            <p:nvPr/>
          </p:nvSpPr>
          <p:spPr bwMode="auto">
            <a:xfrm flipH="1">
              <a:off x="3106631" y="4915195"/>
              <a:ext cx="274194" cy="278003"/>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7" name="Line 6"/>
            <p:cNvSpPr>
              <a:spLocks noChangeShapeType="1"/>
            </p:cNvSpPr>
            <p:nvPr/>
          </p:nvSpPr>
          <p:spPr bwMode="auto">
            <a:xfrm flipH="1">
              <a:off x="2380149" y="5545423"/>
              <a:ext cx="274194" cy="278003"/>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8" name="Line 6"/>
            <p:cNvSpPr>
              <a:spLocks noChangeShapeType="1"/>
            </p:cNvSpPr>
            <p:nvPr/>
          </p:nvSpPr>
          <p:spPr bwMode="auto">
            <a:xfrm flipH="1">
              <a:off x="1280606" y="5975826"/>
              <a:ext cx="274194" cy="278003"/>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grpSp>
      <p:grpSp>
        <p:nvGrpSpPr>
          <p:cNvPr id="9" name="Group 8"/>
          <p:cNvGrpSpPr/>
          <p:nvPr/>
        </p:nvGrpSpPr>
        <p:grpSpPr>
          <a:xfrm>
            <a:off x="4784110" y="4248421"/>
            <a:ext cx="4045433" cy="2609579"/>
            <a:chOff x="4784110" y="4248421"/>
            <a:chExt cx="4045433" cy="2609579"/>
          </a:xfrm>
        </p:grpSpPr>
        <p:pic>
          <p:nvPicPr>
            <p:cNvPr id="32" name="Picture 18" descr="The image “http://laseronlinenet.verizonsupersite.com/nss-folder/pictures/printer.jpg” cannot be displayed, because it contains errors."/>
            <p:cNvPicPr>
              <a:picLocks noChangeAspect="1" noChangeArrowheads="1"/>
            </p:cNvPicPr>
            <p:nvPr/>
          </p:nvPicPr>
          <p:blipFill>
            <a:blip r:embed="rId6"/>
            <a:srcRect/>
            <a:stretch>
              <a:fillRect/>
            </a:stretch>
          </p:blipFill>
          <p:spPr bwMode="auto">
            <a:xfrm>
              <a:off x="7824655" y="6022975"/>
              <a:ext cx="1004888" cy="835025"/>
            </a:xfrm>
            <a:prstGeom prst="rect">
              <a:avLst/>
            </a:prstGeom>
            <a:noFill/>
            <a:ln w="9525">
              <a:noFill/>
              <a:miter lim="800000"/>
              <a:headEnd/>
              <a:tailEnd/>
            </a:ln>
          </p:spPr>
        </p:pic>
        <p:sp>
          <p:nvSpPr>
            <p:cNvPr id="33" name="Rounded Rectangle 32"/>
            <p:cNvSpPr/>
            <p:nvPr/>
          </p:nvSpPr>
          <p:spPr bwMode="auto">
            <a:xfrm>
              <a:off x="4784110" y="4526424"/>
              <a:ext cx="1450079" cy="388771"/>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Arial"/>
                  <a:ea typeface="ＭＳ Ｐゴシック" charset="-128"/>
                  <a:cs typeface="Arial"/>
                </a:rPr>
                <a:t>standard output</a:t>
              </a:r>
            </a:p>
          </p:txBody>
        </p:sp>
        <p:sp>
          <p:nvSpPr>
            <p:cNvPr id="34" name="Rounded Rectangle 33"/>
            <p:cNvSpPr/>
            <p:nvPr/>
          </p:nvSpPr>
          <p:spPr bwMode="auto">
            <a:xfrm>
              <a:off x="5756403" y="5193198"/>
              <a:ext cx="1343162" cy="356320"/>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Java I/O libray</a:t>
              </a:r>
            </a:p>
          </p:txBody>
        </p:sp>
        <p:sp>
          <p:nvSpPr>
            <p:cNvPr id="38" name="Rounded Rectangle 37"/>
            <p:cNvSpPr/>
            <p:nvPr/>
          </p:nvSpPr>
          <p:spPr bwMode="auto">
            <a:xfrm>
              <a:off x="6622104" y="5776440"/>
              <a:ext cx="1233792" cy="351786"/>
            </a:xfrm>
            <a:prstGeom prst="roundRect">
              <a:avLst/>
            </a:prstGeom>
            <a:solidFill>
              <a:schemeClr val="bg1">
                <a:lumMod val="85000"/>
              </a:schemeClr>
            </a:solidFill>
            <a:ln w="9525" cap="flat" cmpd="sng" algn="ctr">
              <a:solidFill>
                <a:schemeClr val="bg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a:lnSpc>
                  <a:spcPts val="1640"/>
                </a:lnSpc>
                <a:spcBef>
                  <a:spcPts val="0"/>
                </a:spcBef>
              </a:pPr>
              <a:r>
                <a:rPr kumimoji="0" lang="en-US" sz="1400" dirty="0">
                  <a:solidFill>
                    <a:srgbClr val="000000"/>
                  </a:solidFill>
                  <a:latin typeface="Times New Roman"/>
                  <a:ea typeface="ＭＳ Ｐゴシック" charset="-128"/>
                  <a:cs typeface="Times New Roman"/>
                </a:rPr>
                <a:t>device driver</a:t>
              </a:r>
            </a:p>
          </p:txBody>
        </p:sp>
        <p:sp>
          <p:nvSpPr>
            <p:cNvPr id="39" name="Line 6"/>
            <p:cNvSpPr>
              <a:spLocks noChangeShapeType="1"/>
            </p:cNvSpPr>
            <p:nvPr/>
          </p:nvSpPr>
          <p:spPr bwMode="auto">
            <a:xfrm>
              <a:off x="5047438" y="4248421"/>
              <a:ext cx="320826" cy="241457"/>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0" name="Line 6"/>
            <p:cNvSpPr>
              <a:spLocks noChangeShapeType="1"/>
            </p:cNvSpPr>
            <p:nvPr/>
          </p:nvSpPr>
          <p:spPr bwMode="auto">
            <a:xfrm>
              <a:off x="5756403" y="4949179"/>
              <a:ext cx="287417" cy="244019"/>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49" name="Line 6"/>
            <p:cNvSpPr>
              <a:spLocks noChangeShapeType="1"/>
            </p:cNvSpPr>
            <p:nvPr/>
          </p:nvSpPr>
          <p:spPr bwMode="auto">
            <a:xfrm>
              <a:off x="6622103" y="5558821"/>
              <a:ext cx="268477" cy="217619"/>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sp>
          <p:nvSpPr>
            <p:cNvPr id="50" name="Line 6"/>
            <p:cNvSpPr>
              <a:spLocks noChangeShapeType="1"/>
            </p:cNvSpPr>
            <p:nvPr/>
          </p:nvSpPr>
          <p:spPr bwMode="auto">
            <a:xfrm>
              <a:off x="7523062" y="6128227"/>
              <a:ext cx="332833" cy="202600"/>
            </a:xfrm>
            <a:prstGeom prst="line">
              <a:avLst/>
            </a:prstGeom>
            <a:noFill/>
            <a:ln w="15875">
              <a:solidFill>
                <a:srgbClr val="000090"/>
              </a:solidFill>
              <a:round/>
              <a:headEnd/>
              <a:tailEnd type="triangle" w="med" len="lg"/>
            </a:ln>
          </p:spPr>
          <p:txBody>
            <a:bodyPr wrap="none" lIns="92075" tIns="46038" rIns="92075" bIns="46038" anchor="ctr">
              <a:prstTxWarp prst="textNoShape">
                <a:avLst/>
              </a:prstTxWarp>
            </a:bodyPr>
            <a:lstStyle/>
            <a:p>
              <a:endParaRPr lang="en-US" dirty="0">
                <a:solidFill>
                  <a:srgbClr val="000000"/>
                </a:solidFill>
                <a:latin typeface="Times New Roman"/>
                <a:cs typeface="Times New Roman"/>
              </a:endParaRPr>
            </a:p>
          </p:txBody>
        </p:sp>
      </p:grpSp>
      <p:sp>
        <p:nvSpPr>
          <p:cNvPr id="51" name="TextBox 50"/>
          <p:cNvSpPr txBox="1"/>
          <p:nvPr/>
        </p:nvSpPr>
        <p:spPr>
          <a:xfrm>
            <a:off x="3197304" y="5320294"/>
            <a:ext cx="3113437" cy="1010533"/>
          </a:xfrm>
          <a:prstGeom prst="rect">
            <a:avLst/>
          </a:prstGeom>
          <a:noFill/>
        </p:spPr>
        <p:txBody>
          <a:bodyPr wrap="square" rtlCol="0">
            <a:spAutoFit/>
          </a:bodyPr>
          <a:lstStyle/>
          <a:p>
            <a:pPr algn="ctr">
              <a:lnSpc>
                <a:spcPts val="2400"/>
              </a:lnSpc>
            </a:pPr>
            <a:r>
              <a:rPr lang="en-US" dirty="0">
                <a:solidFill>
                  <a:srgbClr val="000000"/>
                </a:solidFill>
                <a:latin typeface="Times New Roman"/>
                <a:cs typeface="Times New Roman"/>
              </a:rPr>
              <a:t>Same basic</a:t>
            </a:r>
            <a:br>
              <a:rPr lang="en-US" dirty="0">
                <a:solidFill>
                  <a:srgbClr val="000000"/>
                </a:solidFill>
                <a:latin typeface="Times New Roman"/>
                <a:cs typeface="Times New Roman"/>
              </a:rPr>
            </a:br>
            <a:r>
              <a:rPr lang="en-US" dirty="0">
                <a:solidFill>
                  <a:srgbClr val="000000"/>
                </a:solidFill>
                <a:latin typeface="Times New Roman"/>
                <a:cs typeface="Times New Roman"/>
              </a:rPr>
              <a:t>software hierarchy</a:t>
            </a:r>
            <a:br>
              <a:rPr lang="en-US" dirty="0">
                <a:solidFill>
                  <a:srgbClr val="000000"/>
                </a:solidFill>
                <a:latin typeface="Times New Roman"/>
                <a:cs typeface="Times New Roman"/>
              </a:rPr>
            </a:br>
            <a:r>
              <a:rPr lang="en-US" dirty="0">
                <a:solidFill>
                  <a:srgbClr val="000000"/>
                </a:solidFill>
                <a:latin typeface="Times New Roman"/>
                <a:cs typeface="Times New Roman"/>
              </a:rPr>
              <a:t>for every I/O device</a:t>
            </a:r>
          </a:p>
        </p:txBody>
      </p:sp>
      <p:grpSp>
        <p:nvGrpSpPr>
          <p:cNvPr id="55" name="Group 54"/>
          <p:cNvGrpSpPr/>
          <p:nvPr/>
        </p:nvGrpSpPr>
        <p:grpSpPr>
          <a:xfrm>
            <a:off x="2850927" y="2795799"/>
            <a:ext cx="5282904" cy="2242410"/>
            <a:chOff x="2850927" y="2795799"/>
            <a:chExt cx="5282904" cy="2242410"/>
          </a:xfrm>
        </p:grpSpPr>
        <p:sp>
          <p:nvSpPr>
            <p:cNvPr id="56" name="Rounded Rectangle 55"/>
            <p:cNvSpPr/>
            <p:nvPr/>
          </p:nvSpPr>
          <p:spPr bwMode="auto">
            <a:xfrm>
              <a:off x="2850927" y="2795799"/>
              <a:ext cx="3578554" cy="2242410"/>
            </a:xfrm>
            <a:prstGeom prst="roundRect">
              <a:avLst/>
            </a:prstGeom>
            <a:solidFill>
              <a:srgbClr val="FFCC66">
                <a:alpha val="32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rgbClr val="000000"/>
                </a:solidFill>
                <a:effectLst/>
                <a:latin typeface="Times New Roman"/>
                <a:ea typeface="ＭＳ Ｐゴシック" charset="-128"/>
                <a:cs typeface="Times New Roman"/>
              </a:endParaRPr>
            </a:p>
          </p:txBody>
        </p:sp>
        <p:grpSp>
          <p:nvGrpSpPr>
            <p:cNvPr id="57" name="Group 56"/>
            <p:cNvGrpSpPr/>
            <p:nvPr/>
          </p:nvGrpSpPr>
          <p:grpSpPr>
            <a:xfrm>
              <a:off x="6469391" y="2872926"/>
              <a:ext cx="1664440" cy="2042269"/>
              <a:chOff x="6469391" y="2872926"/>
              <a:chExt cx="1664440" cy="2042269"/>
            </a:xfrm>
          </p:grpSpPr>
          <p:sp>
            <p:nvSpPr>
              <p:cNvPr id="58" name="TextBox 57"/>
              <p:cNvSpPr txBox="1"/>
              <p:nvPr/>
            </p:nvSpPr>
            <p:spPr>
              <a:xfrm>
                <a:off x="6855424" y="3457838"/>
                <a:ext cx="1278407" cy="738664"/>
              </a:xfrm>
              <a:prstGeom prst="rect">
                <a:avLst/>
              </a:prstGeom>
              <a:noFill/>
            </p:spPr>
            <p:txBody>
              <a:bodyPr wrap="square" rtlCol="0">
                <a:spAutoFit/>
              </a:bodyPr>
              <a:lstStyle/>
              <a:p>
                <a:pPr>
                  <a:spcBef>
                    <a:spcPts val="1800"/>
                  </a:spcBef>
                </a:pPr>
                <a:r>
                  <a:rPr lang="en-US" sz="1400" dirty="0">
                    <a:solidFill>
                      <a:srgbClr val="000000"/>
                    </a:solidFill>
                    <a:latin typeface="Times New Roman"/>
                    <a:cs typeface="Times New Roman"/>
                  </a:rPr>
                  <a:t>application programmer’s</a:t>
                </a:r>
                <a:br>
                  <a:rPr lang="en-US" sz="1400" dirty="0">
                    <a:solidFill>
                      <a:srgbClr val="000000"/>
                    </a:solidFill>
                    <a:latin typeface="Times New Roman"/>
                    <a:cs typeface="Times New Roman"/>
                  </a:rPr>
                </a:br>
                <a:r>
                  <a:rPr lang="en-US" sz="1400" dirty="0">
                    <a:solidFill>
                      <a:srgbClr val="000000"/>
                    </a:solidFill>
                    <a:latin typeface="Times New Roman"/>
                    <a:cs typeface="Times New Roman"/>
                  </a:rPr>
                  <a:t> “world view”</a:t>
                </a:r>
              </a:p>
            </p:txBody>
          </p:sp>
          <p:sp>
            <p:nvSpPr>
              <p:cNvPr id="59" name="Right Brace 58"/>
              <p:cNvSpPr/>
              <p:nvPr/>
            </p:nvSpPr>
            <p:spPr bwMode="auto">
              <a:xfrm>
                <a:off x="6469391" y="2872926"/>
                <a:ext cx="296637" cy="2042269"/>
              </a:xfrm>
              <a:prstGeom prst="rightBrace">
                <a:avLst>
                  <a:gd name="adj1" fmla="val 71280"/>
                  <a:gd name="adj2" fmla="val 50000"/>
                </a:avLst>
              </a:prstGeom>
              <a:noFill/>
              <a:ln w="9525" cap="flat" cmpd="sng" algn="ctr">
                <a:solidFill>
                  <a:schemeClr val="tx1"/>
                </a:solidFill>
                <a:prstDash val="solid"/>
                <a:round/>
                <a:headEnd type="none" w="med" len="med"/>
                <a:tailEnd type="none" w="med" len="med"/>
              </a:ln>
              <a:effectLst/>
            </p:spPr>
            <p:txBody>
              <a:bodyPr/>
              <a:lstStyle/>
              <a:p>
                <a:endParaRPr lang="en-US" dirty="0">
                  <a:solidFill>
                    <a:srgbClr val="000000"/>
                  </a:solidFill>
                  <a:latin typeface="Times New Roman"/>
                  <a:cs typeface="Times New Roman"/>
                </a:endParaRPr>
              </a:p>
            </p:txBody>
          </p:sp>
        </p:grpSp>
      </p:grpSp>
    </p:spTree>
    <p:extLst>
      <p:ext uri="{BB962C8B-B14F-4D97-AF65-F5344CB8AC3E}">
        <p14:creationId xmlns:p14="http://schemas.microsoft.com/office/powerpoint/2010/main" val="2683091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4"/>
          <p:cNvSpPr>
            <a:spLocks noGrp="1"/>
          </p:cNvSpPr>
          <p:nvPr>
            <p:ph type="sldNum" sz="quarter" idx="10"/>
          </p:nvPr>
        </p:nvSpPr>
        <p:spPr>
          <a:noFill/>
        </p:spPr>
        <p:txBody>
          <a:bodyPr/>
          <a:lstStyle/>
          <a:p>
            <a:fld id="{D773982E-F715-474C-9425-C82EC08C50EE}" type="slidenum">
              <a:rPr lang="en-US" smtClean="0">
                <a:solidFill>
                  <a:srgbClr val="000000"/>
                </a:solidFill>
                <a:latin typeface="Times New Roman"/>
                <a:cs typeface="Times New Roman"/>
              </a:rPr>
              <a:pPr/>
              <a:t>42</a:t>
            </a:fld>
            <a:endParaRPr lang="en-US" sz="1400" dirty="0">
              <a:solidFill>
                <a:srgbClr val="000000"/>
              </a:solidFill>
              <a:latin typeface="Times New Roman"/>
              <a:cs typeface="Times New Roman"/>
            </a:endParaRPr>
          </a:p>
        </p:txBody>
      </p:sp>
      <p:sp>
        <p:nvSpPr>
          <p:cNvPr id="17411" name="Rectangle 3"/>
          <p:cNvSpPr>
            <a:spLocks noGrp="1" noChangeArrowheads="1"/>
          </p:cNvSpPr>
          <p:nvPr>
            <p:ph type="title"/>
          </p:nvPr>
        </p:nvSpPr>
        <p:spPr/>
        <p:txBody>
          <a:bodyPr/>
          <a:lstStyle/>
          <a:p>
            <a:r>
              <a:rPr kumimoji="0" lang="en-US" dirty="0"/>
              <a:t>Revisiting the big picture</a:t>
            </a:r>
          </a:p>
        </p:txBody>
      </p:sp>
      <p:pic>
        <p:nvPicPr>
          <p:cNvPr id="14" name="Picture 13"/>
          <p:cNvPicPr>
            <a:picLocks noChangeAspect="1"/>
          </p:cNvPicPr>
          <p:nvPr/>
        </p:nvPicPr>
        <p:blipFill>
          <a:blip r:embed="rId3"/>
          <a:stretch>
            <a:fillRect/>
          </a:stretch>
        </p:blipFill>
        <p:spPr>
          <a:xfrm>
            <a:off x="3890875" y="1273409"/>
            <a:ext cx="4462533" cy="3191594"/>
          </a:xfrm>
          <a:prstGeom prst="rect">
            <a:avLst/>
          </a:prstGeom>
        </p:spPr>
      </p:pic>
      <p:sp>
        <p:nvSpPr>
          <p:cNvPr id="55" name="Rectangle 3"/>
          <p:cNvSpPr txBox="1">
            <a:spLocks noChangeArrowheads="1"/>
          </p:cNvSpPr>
          <p:nvPr/>
        </p:nvSpPr>
        <p:spPr bwMode="auto">
          <a:xfrm>
            <a:off x="490871" y="1004832"/>
            <a:ext cx="3231326" cy="3933038"/>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114300" lvl="1" indent="0">
              <a:lnSpc>
                <a:spcPct val="100000"/>
              </a:lnSpc>
              <a:spcBef>
                <a:spcPts val="1200"/>
              </a:spcBef>
              <a:buNone/>
            </a:pPr>
            <a:r>
              <a:rPr kumimoji="0" lang="en-US" sz="2000" u="sng" dirty="0">
                <a:solidFill>
                  <a:srgbClr val="000000"/>
                </a:solidFill>
                <a:latin typeface="Times New Roman"/>
                <a:cs typeface="Times New Roman"/>
              </a:rPr>
              <a:t>Practical observations:</a:t>
            </a:r>
          </a:p>
          <a:p>
            <a:pPr lvl="1">
              <a:lnSpc>
                <a:spcPct val="100000"/>
              </a:lnSpc>
              <a:spcBef>
                <a:spcPts val="1200"/>
              </a:spcBef>
              <a:buSzPct val="100000"/>
              <a:buFont typeface="Arial"/>
              <a:buChar char="•"/>
            </a:pPr>
            <a:r>
              <a:rPr kumimoji="0" lang="en-US" dirty="0">
                <a:solidFill>
                  <a:srgbClr val="000000"/>
                </a:solidFill>
                <a:latin typeface="Times New Roman"/>
                <a:cs typeface="Times New Roman"/>
              </a:rPr>
              <a:t>strict separation between hardware and software</a:t>
            </a:r>
          </a:p>
          <a:p>
            <a:pPr lvl="1">
              <a:lnSpc>
                <a:spcPct val="100000"/>
              </a:lnSpc>
              <a:spcBef>
                <a:spcPts val="1200"/>
              </a:spcBef>
              <a:buSzPct val="100000"/>
              <a:buFont typeface="Arial"/>
              <a:buChar char="•"/>
            </a:pPr>
            <a:r>
              <a:rPr kumimoji="0" lang="en-US" dirty="0">
                <a:solidFill>
                  <a:srgbClr val="000000"/>
                </a:solidFill>
                <a:latin typeface="Times New Roman"/>
                <a:cs typeface="Times New Roman"/>
              </a:rPr>
              <a:t>as the hardware changes, there is no need to touch the application software: we just need a new device driver</a:t>
            </a:r>
          </a:p>
          <a:p>
            <a:pPr lvl="1">
              <a:lnSpc>
                <a:spcPct val="100000"/>
              </a:lnSpc>
              <a:spcBef>
                <a:spcPts val="1200"/>
              </a:spcBef>
              <a:buSzPct val="100000"/>
              <a:buFont typeface="Arial"/>
              <a:buChar char="•"/>
            </a:pPr>
            <a:r>
              <a:rPr kumimoji="0" lang="en-US" dirty="0">
                <a:solidFill>
                  <a:srgbClr val="000000"/>
                </a:solidFill>
                <a:latin typeface="Times New Roman"/>
                <a:cs typeface="Times New Roman"/>
              </a:rPr>
              <a:t>the power of abstractions</a:t>
            </a:r>
          </a:p>
          <a:p>
            <a:pPr marL="114300" lvl="1" indent="0">
              <a:lnSpc>
                <a:spcPct val="100000"/>
              </a:lnSpc>
              <a:spcBef>
                <a:spcPts val="1200"/>
              </a:spcBef>
              <a:buSzPct val="100000"/>
              <a:buNone/>
            </a:pPr>
            <a:r>
              <a:rPr kumimoji="0" lang="en-US" sz="2000" u="sng" dirty="0">
                <a:solidFill>
                  <a:srgbClr val="000000"/>
                </a:solidFill>
                <a:latin typeface="Times New Roman"/>
                <a:cs typeface="Times New Roman"/>
              </a:rPr>
              <a:t>Theoretical observation:</a:t>
            </a:r>
          </a:p>
          <a:p>
            <a:pPr marL="114300" lvl="1" indent="0">
              <a:lnSpc>
                <a:spcPct val="100000"/>
              </a:lnSpc>
              <a:spcBef>
                <a:spcPts val="1200"/>
              </a:spcBef>
              <a:buSzPct val="100000"/>
              <a:buNone/>
            </a:pPr>
            <a:r>
              <a:rPr kumimoji="0" lang="en-US" dirty="0">
                <a:solidFill>
                  <a:srgbClr val="000000"/>
                </a:solidFill>
                <a:latin typeface="Times New Roman"/>
                <a:cs typeface="Times New Roman"/>
              </a:rPr>
              <a:t>a computer program is a finite machine that can process an infinite stream of data</a:t>
            </a:r>
          </a:p>
          <a:p>
            <a:pPr marL="114300" lvl="1" indent="0">
              <a:buNone/>
            </a:pPr>
            <a:endParaRPr kumimoji="0" lang="en-US" dirty="0">
              <a:solidFill>
                <a:srgbClr val="000000"/>
              </a:solidFill>
              <a:latin typeface="Times New Roman"/>
              <a:cs typeface="Times New Roman"/>
            </a:endParaRPr>
          </a:p>
        </p:txBody>
      </p:sp>
      <p:sp>
        <p:nvSpPr>
          <p:cNvPr id="56" name="Rectangle 3"/>
          <p:cNvSpPr txBox="1">
            <a:spLocks noChangeArrowheads="1"/>
          </p:cNvSpPr>
          <p:nvPr/>
        </p:nvSpPr>
        <p:spPr bwMode="auto">
          <a:xfrm>
            <a:off x="1018128" y="5605742"/>
            <a:ext cx="7072164" cy="59123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114300" lvl="1" indent="0">
              <a:lnSpc>
                <a:spcPct val="100000"/>
              </a:lnSpc>
              <a:spcBef>
                <a:spcPts val="1200"/>
              </a:spcBef>
              <a:buNone/>
            </a:pPr>
            <a:r>
              <a:rPr kumimoji="0" lang="en-US" sz="2000" dirty="0">
                <a:solidFill>
                  <a:srgbClr val="000000"/>
                </a:solidFill>
                <a:latin typeface="Times New Roman"/>
                <a:cs typeface="Times New Roman"/>
              </a:rPr>
              <a:t>These are some of the most important observations in applied CS</a:t>
            </a:r>
            <a:endParaRPr kumimoji="0" lang="en-US" dirty="0">
              <a:solidFill>
                <a:srgbClr val="000000"/>
              </a:solidFill>
              <a:latin typeface="Times New Roman"/>
              <a:cs typeface="Times New Roman"/>
            </a:endParaRPr>
          </a:p>
        </p:txBody>
      </p:sp>
    </p:spTree>
    <p:extLst>
      <p:ext uri="{BB962C8B-B14F-4D97-AF65-F5344CB8AC3E}">
        <p14:creationId xmlns:p14="http://schemas.microsoft.com/office/powerpoint/2010/main" val="232841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build="p" bldLvl="2"/>
      <p:bldP spid="5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p:txBody>
          <a:bodyPr/>
          <a:lstStyle/>
          <a:p>
            <a:r>
              <a:rPr kumimoji="0" lang="en-US" dirty="0"/>
              <a:t>Tunes (</a:t>
            </a:r>
            <a:r>
              <a:rPr kumimoji="0" lang="he-IL" dirty="0"/>
              <a:t>לחנים</a:t>
            </a:r>
            <a:r>
              <a:rPr kumimoji="0" lang="en-US" dirty="0"/>
              <a:t>)</a:t>
            </a:r>
            <a:endParaRPr kumimoji="0" lang="en-US" sz="1800" b="1" dirty="0"/>
          </a:p>
        </p:txBody>
      </p:sp>
      <p:sp>
        <p:nvSpPr>
          <p:cNvPr id="10" name="Rectangle 9"/>
          <p:cNvSpPr>
            <a:spLocks noChangeArrowheads="1"/>
          </p:cNvSpPr>
          <p:nvPr/>
        </p:nvSpPr>
        <p:spPr bwMode="auto">
          <a:xfrm>
            <a:off x="6301851" y="916255"/>
            <a:ext cx="2437147" cy="5708585"/>
          </a:xfrm>
          <a:prstGeom prst="rect">
            <a:avLst/>
          </a:prstGeom>
          <a:solidFill>
            <a:srgbClr val="E9E9E9"/>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82880" tIns="136800" rIns="182880" bIns="91440" anchor="t" anchorCtr="0">
            <a:prstTxWarp prst="textNoShape">
              <a:avLst/>
            </a:prstTxWarp>
            <a:noAutofit/>
          </a:bodyPr>
          <a:lstStyle/>
          <a:p>
            <a:r>
              <a:rPr lang="en-US" sz="1200" dirty="0">
                <a:solidFill>
                  <a:srgbClr val="000000"/>
                </a:solidFill>
                <a:latin typeface="Menlo"/>
                <a:ea typeface="Menlo"/>
                <a:cs typeface="Menlo"/>
              </a:rPr>
              <a:t>% </a:t>
            </a:r>
            <a:r>
              <a:rPr lang="en-US" sz="1200" b="1" dirty="0">
                <a:latin typeface="Menlo"/>
                <a:ea typeface="Menlo"/>
                <a:cs typeface="Menlo"/>
              </a:rPr>
              <a:t>more elise.txt</a:t>
            </a:r>
          </a:p>
          <a:p>
            <a:r>
              <a:rPr lang="en-US" sz="1200" dirty="0">
                <a:latin typeface="Menlo"/>
                <a:ea typeface="Menlo"/>
                <a:cs typeface="Menlo"/>
              </a:rPr>
              <a:t>7 .3</a:t>
            </a:r>
          </a:p>
          <a:p>
            <a:r>
              <a:rPr lang="en-US" sz="1200" dirty="0">
                <a:latin typeface="Menlo"/>
                <a:ea typeface="Menlo"/>
                <a:cs typeface="Menlo"/>
              </a:rPr>
              <a:t>6 .3</a:t>
            </a:r>
          </a:p>
          <a:p>
            <a:r>
              <a:rPr lang="en-US" sz="1200" dirty="0">
                <a:latin typeface="Menlo"/>
                <a:ea typeface="Menlo"/>
                <a:cs typeface="Menlo"/>
              </a:rPr>
              <a:t>7 .3</a:t>
            </a:r>
          </a:p>
          <a:p>
            <a:r>
              <a:rPr lang="en-US" sz="1200" dirty="0">
                <a:latin typeface="Menlo"/>
                <a:ea typeface="Menlo"/>
                <a:cs typeface="Menlo"/>
              </a:rPr>
              <a:t>6 .3</a:t>
            </a:r>
          </a:p>
          <a:p>
            <a:r>
              <a:rPr lang="en-US" sz="1200" dirty="0">
                <a:latin typeface="Menlo"/>
                <a:ea typeface="Menlo"/>
                <a:cs typeface="Menlo"/>
              </a:rPr>
              <a:t>7 .3</a:t>
            </a:r>
          </a:p>
          <a:p>
            <a:r>
              <a:rPr lang="en-US" sz="1200" dirty="0">
                <a:latin typeface="Menlo"/>
                <a:ea typeface="Menlo"/>
                <a:cs typeface="Menlo"/>
              </a:rPr>
              <a:t>2 .3</a:t>
            </a:r>
          </a:p>
          <a:p>
            <a:r>
              <a:rPr lang="en-US" sz="1200" dirty="0">
                <a:latin typeface="Menlo"/>
                <a:ea typeface="Menlo"/>
                <a:cs typeface="Menlo"/>
              </a:rPr>
              <a:t>5 .3</a:t>
            </a:r>
          </a:p>
          <a:p>
            <a:r>
              <a:rPr lang="en-US" sz="1200" dirty="0">
                <a:latin typeface="Menlo"/>
                <a:ea typeface="Menlo"/>
                <a:cs typeface="Menlo"/>
              </a:rPr>
              <a:t>3 .3</a:t>
            </a:r>
          </a:p>
          <a:p>
            <a:r>
              <a:rPr lang="en-US" sz="1200" dirty="0">
                <a:latin typeface="Menlo"/>
                <a:ea typeface="Menlo"/>
                <a:cs typeface="Menlo"/>
              </a:rPr>
              <a:t>0 1.0</a:t>
            </a:r>
          </a:p>
          <a:p>
            <a:endParaRPr lang="en-US" sz="1200" dirty="0">
              <a:latin typeface="Menlo"/>
              <a:ea typeface="Menlo"/>
              <a:cs typeface="Menlo"/>
            </a:endParaRPr>
          </a:p>
          <a:p>
            <a:r>
              <a:rPr lang="en-US" sz="1200" dirty="0">
                <a:latin typeface="Menlo"/>
                <a:ea typeface="Menlo"/>
                <a:cs typeface="Menlo"/>
              </a:rPr>
              <a:t>0 .3</a:t>
            </a:r>
          </a:p>
          <a:p>
            <a:r>
              <a:rPr lang="en-US" sz="1200" dirty="0">
                <a:latin typeface="Menlo"/>
                <a:ea typeface="Menlo"/>
                <a:cs typeface="Menlo"/>
              </a:rPr>
              <a:t>2 .3</a:t>
            </a:r>
          </a:p>
          <a:p>
            <a:r>
              <a:rPr lang="en-US" sz="1200" dirty="0">
                <a:latin typeface="Menlo"/>
                <a:ea typeface="Menlo"/>
                <a:cs typeface="Menlo"/>
              </a:rPr>
              <a:t>11 .3</a:t>
            </a:r>
          </a:p>
          <a:p>
            <a:r>
              <a:rPr lang="en-US" sz="1200" dirty="0">
                <a:latin typeface="Menlo"/>
                <a:ea typeface="Menlo"/>
                <a:cs typeface="Menlo"/>
              </a:rPr>
              <a:t>2 .3</a:t>
            </a:r>
          </a:p>
          <a:p>
            <a:r>
              <a:rPr lang="en-US" sz="1200" dirty="0">
                <a:latin typeface="Menlo"/>
                <a:ea typeface="Menlo"/>
                <a:cs typeface="Menlo"/>
              </a:rPr>
              <a:t>3 .3</a:t>
            </a:r>
          </a:p>
          <a:p>
            <a:endParaRPr lang="en-US" sz="1200" dirty="0">
              <a:latin typeface="Menlo"/>
              <a:ea typeface="Menlo"/>
              <a:cs typeface="Menlo"/>
            </a:endParaRPr>
          </a:p>
          <a:p>
            <a:r>
              <a:rPr lang="en-US" sz="1200" dirty="0">
                <a:latin typeface="Menlo"/>
                <a:ea typeface="Menlo"/>
                <a:cs typeface="Menlo"/>
              </a:rPr>
              <a:t>7 .3</a:t>
            </a:r>
          </a:p>
          <a:p>
            <a:r>
              <a:rPr lang="en-US" sz="1200" dirty="0">
                <a:latin typeface="Menlo"/>
                <a:ea typeface="Menlo"/>
                <a:cs typeface="Menlo"/>
              </a:rPr>
              <a:t>6 .3</a:t>
            </a:r>
          </a:p>
          <a:p>
            <a:r>
              <a:rPr lang="en-US" sz="1200" dirty="0">
                <a:latin typeface="Menlo"/>
                <a:ea typeface="Menlo"/>
                <a:cs typeface="Menlo"/>
              </a:rPr>
              <a:t>7 .3</a:t>
            </a:r>
          </a:p>
          <a:p>
            <a:r>
              <a:rPr lang="en-US" sz="1200" dirty="0">
                <a:latin typeface="Menlo"/>
                <a:ea typeface="Menlo"/>
                <a:cs typeface="Menlo"/>
              </a:rPr>
              <a:t>6 .3</a:t>
            </a:r>
          </a:p>
          <a:p>
            <a:r>
              <a:rPr lang="en-US" sz="1200" dirty="0">
                <a:latin typeface="Menlo"/>
                <a:ea typeface="Menlo"/>
                <a:cs typeface="Menlo"/>
              </a:rPr>
              <a:t>7 .3</a:t>
            </a:r>
          </a:p>
          <a:p>
            <a:endParaRPr lang="en-US" sz="1200" dirty="0">
              <a:latin typeface="Menlo"/>
              <a:ea typeface="Menlo"/>
              <a:cs typeface="Menlo"/>
            </a:endParaRPr>
          </a:p>
          <a:p>
            <a:endParaRPr lang="en-US" sz="1200" dirty="0">
              <a:latin typeface="Menlo"/>
              <a:ea typeface="Menlo"/>
              <a:cs typeface="Menlo"/>
            </a:endParaRPr>
          </a:p>
          <a:p>
            <a:endParaRPr lang="en-US" sz="1200" dirty="0">
              <a:latin typeface="Menlo"/>
              <a:ea typeface="Menlo"/>
              <a:cs typeface="Menlo"/>
            </a:endParaRPr>
          </a:p>
          <a:p>
            <a:endParaRPr lang="en-US" sz="1200" dirty="0">
              <a:latin typeface="Menlo"/>
              <a:ea typeface="Menlo"/>
              <a:cs typeface="Menlo"/>
            </a:endParaRPr>
          </a:p>
        </p:txBody>
      </p:sp>
      <p:sp>
        <p:nvSpPr>
          <p:cNvPr id="8" name="Rectangle 7"/>
          <p:cNvSpPr>
            <a:spLocks noChangeArrowheads="1"/>
          </p:cNvSpPr>
          <p:nvPr/>
        </p:nvSpPr>
        <p:spPr bwMode="auto">
          <a:xfrm>
            <a:off x="626328" y="826284"/>
            <a:ext cx="4232111" cy="2104203"/>
          </a:xfrm>
          <a:prstGeom prst="rect">
            <a:avLst/>
          </a:prstGeom>
          <a:solidFill>
            <a:srgbClr val="E9E9E9"/>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82880" tIns="136800" rIns="182880" bIns="91440" anchor="t" anchorCtr="0">
            <a:prstTxWarp prst="textNoShape">
              <a:avLst/>
            </a:prstTxWarp>
            <a:noAutofit/>
          </a:bodyPr>
          <a:lstStyle/>
          <a:p>
            <a:r>
              <a:rPr lang="it-IT" sz="1200" dirty="0"/>
              <a:t>B D C A</a:t>
            </a:r>
            <a:br>
              <a:rPr lang="it-IT" sz="1200" dirty="0"/>
            </a:br>
            <a:r>
              <a:rPr lang="it-IT" sz="1200" dirty="0"/>
              <a:t>A B</a:t>
            </a:r>
            <a:br>
              <a:rPr lang="it-IT" sz="1200" dirty="0"/>
            </a:br>
            <a:r>
              <a:rPr lang="it-IT" sz="1200" dirty="0"/>
              <a:t>C B A</a:t>
            </a:r>
            <a:br>
              <a:rPr lang="it-IT" sz="1200" dirty="0">
                <a:solidFill>
                  <a:srgbClr val="000000"/>
                </a:solidFill>
                <a:latin typeface="Menlo"/>
                <a:ea typeface="Menlo"/>
                <a:cs typeface="Menlo"/>
              </a:rPr>
            </a:br>
            <a:endParaRPr lang="en-US" sz="1200" dirty="0">
              <a:solidFill>
                <a:srgbClr val="000000"/>
              </a:solidFill>
              <a:latin typeface="Menlo"/>
              <a:ea typeface="Menlo"/>
              <a:cs typeface="Menlo"/>
            </a:endParaRPr>
          </a:p>
        </p:txBody>
      </p:sp>
      <p:pic>
        <p:nvPicPr>
          <p:cNvPr id="11" name="Picture 10" descr="Picture 17.png"/>
          <p:cNvPicPr>
            <a:picLocks noChangeAspect="1"/>
          </p:cNvPicPr>
          <p:nvPr/>
        </p:nvPicPr>
        <p:blipFill rotWithShape="1">
          <a:blip r:embed="rId3"/>
          <a:srcRect l="28250" r="45169" b="13037"/>
          <a:stretch/>
        </p:blipFill>
        <p:spPr>
          <a:xfrm>
            <a:off x="1236382" y="3642880"/>
            <a:ext cx="2255210" cy="2981960"/>
          </a:xfrm>
          <a:prstGeom prst="rect">
            <a:avLst/>
          </a:prstGeom>
        </p:spPr>
      </p:pic>
    </p:spTree>
    <p:extLst>
      <p:ext uri="{BB962C8B-B14F-4D97-AF65-F5344CB8AC3E}">
        <p14:creationId xmlns:p14="http://schemas.microsoft.com/office/powerpoint/2010/main" val="419417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Picture 200">
            <a:extLst>
              <a:ext uri="{FF2B5EF4-FFF2-40B4-BE49-F238E27FC236}">
                <a16:creationId xmlns:a16="http://schemas.microsoft.com/office/drawing/2014/main" id="{E97B2983-512D-7245-8981-E24E2AB3990D}"/>
              </a:ext>
            </a:extLst>
          </p:cNvPr>
          <p:cNvPicPr>
            <a:picLocks noChangeAspect="1"/>
          </p:cNvPicPr>
          <p:nvPr/>
        </p:nvPicPr>
        <p:blipFill rotWithShape="1">
          <a:blip r:embed="rId3"/>
          <a:srcRect l="13622" t="57087" r="45993" b="29409"/>
          <a:stretch/>
        </p:blipFill>
        <p:spPr>
          <a:xfrm>
            <a:off x="51309" y="3678844"/>
            <a:ext cx="5417582" cy="1127410"/>
          </a:xfrm>
          <a:prstGeom prst="rect">
            <a:avLst/>
          </a:prstGeom>
        </p:spPr>
      </p:pic>
      <p:sp>
        <p:nvSpPr>
          <p:cNvPr id="2" name="Title 1"/>
          <p:cNvSpPr>
            <a:spLocks noGrp="1"/>
          </p:cNvSpPr>
          <p:nvPr>
            <p:ph type="title"/>
          </p:nvPr>
        </p:nvSpPr>
        <p:spPr/>
        <p:txBody>
          <a:bodyPr/>
          <a:lstStyle/>
          <a:p>
            <a:r>
              <a:rPr lang="en-US" dirty="0"/>
              <a:t>Sampling</a:t>
            </a:r>
          </a:p>
        </p:txBody>
      </p:sp>
      <p:sp>
        <p:nvSpPr>
          <p:cNvPr id="12" name="Rectangle 16"/>
          <p:cNvSpPr>
            <a:spLocks noChangeArrowheads="1"/>
          </p:cNvSpPr>
          <p:nvPr/>
        </p:nvSpPr>
        <p:spPr bwMode="auto">
          <a:xfrm>
            <a:off x="626608" y="5559751"/>
            <a:ext cx="3934240" cy="427969"/>
          </a:xfrm>
          <a:prstGeom prst="rect">
            <a:avLst/>
          </a:prstGeom>
          <a:solidFill>
            <a:schemeClr val="bg1"/>
          </a:solidFill>
          <a:ln w="9525">
            <a:noFill/>
            <a:miter lim="800000"/>
            <a:headEnd/>
            <a:tailEnd type="none" w="sm" len="sm"/>
          </a:ln>
        </p:spPr>
        <p:txBody>
          <a:bodyPr wrap="square">
            <a:prstTxWarp prst="textNoShape">
              <a:avLst/>
            </a:prstTxWarp>
            <a:noAutofit/>
          </a:bodyPr>
          <a:lstStyle/>
          <a:p>
            <a:endParaRPr lang="en-US" sz="1200" dirty="0">
              <a:solidFill>
                <a:srgbClr val="000000"/>
              </a:solidFill>
              <a:latin typeface="Times New Roman"/>
              <a:cs typeface="Times New Roman"/>
            </a:endParaRPr>
          </a:p>
        </p:txBody>
      </p:sp>
      <p:cxnSp>
        <p:nvCxnSpPr>
          <p:cNvPr id="4" name="Straight Connector 3">
            <a:extLst>
              <a:ext uri="{FF2B5EF4-FFF2-40B4-BE49-F238E27FC236}">
                <a16:creationId xmlns:a16="http://schemas.microsoft.com/office/drawing/2014/main" id="{E77B4AAB-243D-FA42-A8A2-5A6EFD22A062}"/>
              </a:ext>
            </a:extLst>
          </p:cNvPr>
          <p:cNvCxnSpPr>
            <a:cxnSpLocks/>
          </p:cNvCxnSpPr>
          <p:nvPr/>
        </p:nvCxnSpPr>
        <p:spPr bwMode="auto">
          <a:xfrm>
            <a:off x="369289" y="5172014"/>
            <a:ext cx="5415378" cy="0"/>
          </a:xfrm>
          <a:prstGeom prst="line">
            <a:avLst/>
          </a:prstGeom>
          <a:solidFill>
            <a:schemeClr val="tx2"/>
          </a:solidFill>
          <a:ln w="19050" cap="flat" cmpd="sng" algn="ctr">
            <a:solidFill>
              <a:schemeClr val="tx1"/>
            </a:solidFill>
            <a:prstDash val="solid"/>
            <a:round/>
            <a:headEnd type="none" w="med" len="med"/>
            <a:tailEnd type="triangle" w="lg" len="med"/>
          </a:ln>
          <a:effectLst/>
        </p:spPr>
      </p:cxnSp>
      <p:cxnSp>
        <p:nvCxnSpPr>
          <p:cNvPr id="28" name="Straight Connector 27">
            <a:extLst>
              <a:ext uri="{FF2B5EF4-FFF2-40B4-BE49-F238E27FC236}">
                <a16:creationId xmlns:a16="http://schemas.microsoft.com/office/drawing/2014/main" id="{9C6DA60E-9CCE-5F42-83DA-1B7BFCE661C2}"/>
              </a:ext>
            </a:extLst>
          </p:cNvPr>
          <p:cNvCxnSpPr>
            <a:cxnSpLocks/>
          </p:cNvCxnSpPr>
          <p:nvPr/>
        </p:nvCxnSpPr>
        <p:spPr bwMode="auto">
          <a:xfrm flipV="1">
            <a:off x="985792" y="5070414"/>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EC2C5D46-D6F5-F84E-ABA5-D56AEA562233}"/>
              </a:ext>
            </a:extLst>
          </p:cNvPr>
          <p:cNvCxnSpPr>
            <a:cxnSpLocks/>
          </p:cNvCxnSpPr>
          <p:nvPr/>
        </p:nvCxnSpPr>
        <p:spPr bwMode="auto">
          <a:xfrm flipV="1">
            <a:off x="1331231" y="5070414"/>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4E800FFE-39AC-1544-8E47-636A0EA220D4}"/>
              </a:ext>
            </a:extLst>
          </p:cNvPr>
          <p:cNvCxnSpPr>
            <a:cxnSpLocks/>
          </p:cNvCxnSpPr>
          <p:nvPr/>
        </p:nvCxnSpPr>
        <p:spPr bwMode="auto">
          <a:xfrm flipV="1">
            <a:off x="1676669" y="5071800"/>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00FA7F1-314C-3C4F-A66B-39593B147FD1}"/>
              </a:ext>
            </a:extLst>
          </p:cNvPr>
          <p:cNvCxnSpPr>
            <a:cxnSpLocks/>
          </p:cNvCxnSpPr>
          <p:nvPr/>
        </p:nvCxnSpPr>
        <p:spPr bwMode="auto">
          <a:xfrm flipV="1">
            <a:off x="2022108" y="5071800"/>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2FDE39E8-2572-0A46-B940-71204128BD62}"/>
              </a:ext>
            </a:extLst>
          </p:cNvPr>
          <p:cNvCxnSpPr>
            <a:cxnSpLocks/>
          </p:cNvCxnSpPr>
          <p:nvPr/>
        </p:nvCxnSpPr>
        <p:spPr bwMode="auto">
          <a:xfrm flipV="1">
            <a:off x="2367547" y="5071800"/>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C59F6785-E2CA-CA47-A395-BF768A8493BB}"/>
              </a:ext>
            </a:extLst>
          </p:cNvPr>
          <p:cNvCxnSpPr>
            <a:cxnSpLocks/>
          </p:cNvCxnSpPr>
          <p:nvPr/>
        </p:nvCxnSpPr>
        <p:spPr bwMode="auto">
          <a:xfrm flipV="1">
            <a:off x="2707915" y="5070644"/>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66252FCB-303A-A049-94BD-D87AC5B012EE}"/>
              </a:ext>
            </a:extLst>
          </p:cNvPr>
          <p:cNvCxnSpPr>
            <a:cxnSpLocks/>
          </p:cNvCxnSpPr>
          <p:nvPr/>
        </p:nvCxnSpPr>
        <p:spPr bwMode="auto">
          <a:xfrm flipV="1">
            <a:off x="3053354" y="5070644"/>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024C733B-4535-8248-9C92-5EBB24647EA8}"/>
              </a:ext>
            </a:extLst>
          </p:cNvPr>
          <p:cNvCxnSpPr>
            <a:cxnSpLocks/>
          </p:cNvCxnSpPr>
          <p:nvPr/>
        </p:nvCxnSpPr>
        <p:spPr bwMode="auto">
          <a:xfrm flipV="1">
            <a:off x="3398793" y="5070644"/>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A842821F-BECC-F744-A423-E5C0D67AA7A9}"/>
              </a:ext>
            </a:extLst>
          </p:cNvPr>
          <p:cNvCxnSpPr>
            <a:cxnSpLocks/>
          </p:cNvCxnSpPr>
          <p:nvPr/>
        </p:nvCxnSpPr>
        <p:spPr bwMode="auto">
          <a:xfrm flipV="1">
            <a:off x="3744231" y="5072030"/>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2C68CCAB-F751-7C47-94A8-46962E8D7614}"/>
              </a:ext>
            </a:extLst>
          </p:cNvPr>
          <p:cNvCxnSpPr>
            <a:cxnSpLocks/>
          </p:cNvCxnSpPr>
          <p:nvPr/>
        </p:nvCxnSpPr>
        <p:spPr bwMode="auto">
          <a:xfrm flipV="1">
            <a:off x="4089670" y="5072030"/>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8BDB42CF-1E47-AC4A-8FF0-6DEE7B39AE13}"/>
              </a:ext>
            </a:extLst>
          </p:cNvPr>
          <p:cNvCxnSpPr>
            <a:cxnSpLocks/>
          </p:cNvCxnSpPr>
          <p:nvPr/>
        </p:nvCxnSpPr>
        <p:spPr bwMode="auto">
          <a:xfrm flipV="1">
            <a:off x="4435109" y="5072030"/>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FF65825A-4C3D-3140-924B-BC07AD517303}"/>
              </a:ext>
            </a:extLst>
          </p:cNvPr>
          <p:cNvCxnSpPr>
            <a:cxnSpLocks/>
          </p:cNvCxnSpPr>
          <p:nvPr/>
        </p:nvCxnSpPr>
        <p:spPr bwMode="auto">
          <a:xfrm flipV="1">
            <a:off x="4778012" y="5070414"/>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703694E-30D7-824C-9702-0877667C1F77}"/>
              </a:ext>
            </a:extLst>
          </p:cNvPr>
          <p:cNvCxnSpPr>
            <a:cxnSpLocks/>
          </p:cNvCxnSpPr>
          <p:nvPr/>
        </p:nvCxnSpPr>
        <p:spPr bwMode="auto">
          <a:xfrm flipV="1">
            <a:off x="5123451" y="5070414"/>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B51E915E-8274-0A41-8997-3951538EFD56}"/>
              </a:ext>
            </a:extLst>
          </p:cNvPr>
          <p:cNvCxnSpPr>
            <a:cxnSpLocks/>
          </p:cNvCxnSpPr>
          <p:nvPr/>
        </p:nvCxnSpPr>
        <p:spPr bwMode="auto">
          <a:xfrm flipV="1">
            <a:off x="5468890" y="5071800"/>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sp>
        <p:nvSpPr>
          <p:cNvPr id="15" name="Oval 14">
            <a:extLst>
              <a:ext uri="{FF2B5EF4-FFF2-40B4-BE49-F238E27FC236}">
                <a16:creationId xmlns:a16="http://schemas.microsoft.com/office/drawing/2014/main" id="{9B0B5744-581B-674C-97D9-8CC805CDCBB1}"/>
              </a:ext>
            </a:extLst>
          </p:cNvPr>
          <p:cNvSpPr/>
          <p:nvPr/>
        </p:nvSpPr>
        <p:spPr bwMode="auto">
          <a:xfrm>
            <a:off x="564464" y="3905362"/>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49" name="Oval 148">
            <a:extLst>
              <a:ext uri="{FF2B5EF4-FFF2-40B4-BE49-F238E27FC236}">
                <a16:creationId xmlns:a16="http://schemas.microsoft.com/office/drawing/2014/main" id="{49C76D5E-9865-9B47-89A2-6F1DAB91BA0D}"/>
              </a:ext>
            </a:extLst>
          </p:cNvPr>
          <p:cNvSpPr/>
          <p:nvPr/>
        </p:nvSpPr>
        <p:spPr bwMode="auto">
          <a:xfrm>
            <a:off x="1252518" y="392609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3" name="Oval 152">
            <a:extLst>
              <a:ext uri="{FF2B5EF4-FFF2-40B4-BE49-F238E27FC236}">
                <a16:creationId xmlns:a16="http://schemas.microsoft.com/office/drawing/2014/main" id="{A33C1F29-4DA2-3D4A-8D3D-C372E70E6369}"/>
              </a:ext>
            </a:extLst>
          </p:cNvPr>
          <p:cNvSpPr/>
          <p:nvPr/>
        </p:nvSpPr>
        <p:spPr bwMode="auto">
          <a:xfrm>
            <a:off x="1609255" y="441711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4" name="Oval 153">
            <a:extLst>
              <a:ext uri="{FF2B5EF4-FFF2-40B4-BE49-F238E27FC236}">
                <a16:creationId xmlns:a16="http://schemas.microsoft.com/office/drawing/2014/main" id="{4F6411DE-010F-5748-AC29-7CFEDF65682B}"/>
              </a:ext>
            </a:extLst>
          </p:cNvPr>
          <p:cNvSpPr/>
          <p:nvPr/>
        </p:nvSpPr>
        <p:spPr bwMode="auto">
          <a:xfrm>
            <a:off x="1955274" y="4523742"/>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5" name="Oval 154">
            <a:extLst>
              <a:ext uri="{FF2B5EF4-FFF2-40B4-BE49-F238E27FC236}">
                <a16:creationId xmlns:a16="http://schemas.microsoft.com/office/drawing/2014/main" id="{89656135-5208-C34D-90DE-F3C5EF8E6D03}"/>
              </a:ext>
            </a:extLst>
          </p:cNvPr>
          <p:cNvSpPr/>
          <p:nvPr/>
        </p:nvSpPr>
        <p:spPr bwMode="auto">
          <a:xfrm>
            <a:off x="2297309" y="4229700"/>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9" name="Oval 158">
            <a:extLst>
              <a:ext uri="{FF2B5EF4-FFF2-40B4-BE49-F238E27FC236}">
                <a16:creationId xmlns:a16="http://schemas.microsoft.com/office/drawing/2014/main" id="{36790703-F22A-BE45-9569-7A6BEA9448C4}"/>
              </a:ext>
            </a:extLst>
          </p:cNvPr>
          <p:cNvSpPr/>
          <p:nvPr/>
        </p:nvSpPr>
        <p:spPr bwMode="auto">
          <a:xfrm>
            <a:off x="2631208" y="3731005"/>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1" name="Oval 160">
            <a:extLst>
              <a:ext uri="{FF2B5EF4-FFF2-40B4-BE49-F238E27FC236}">
                <a16:creationId xmlns:a16="http://schemas.microsoft.com/office/drawing/2014/main" id="{F0573189-A41C-2D4B-81A3-F441C4BD0BF5}"/>
              </a:ext>
            </a:extLst>
          </p:cNvPr>
          <p:cNvSpPr/>
          <p:nvPr/>
        </p:nvSpPr>
        <p:spPr bwMode="auto">
          <a:xfrm>
            <a:off x="3319262" y="4094231"/>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5" name="Oval 164">
            <a:extLst>
              <a:ext uri="{FF2B5EF4-FFF2-40B4-BE49-F238E27FC236}">
                <a16:creationId xmlns:a16="http://schemas.microsoft.com/office/drawing/2014/main" id="{6A385482-3BD1-4048-9EB6-241062831E5E}"/>
              </a:ext>
            </a:extLst>
          </p:cNvPr>
          <p:cNvSpPr/>
          <p:nvPr/>
        </p:nvSpPr>
        <p:spPr bwMode="auto">
          <a:xfrm>
            <a:off x="3670494" y="4515941"/>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6" name="Oval 165">
            <a:extLst>
              <a:ext uri="{FF2B5EF4-FFF2-40B4-BE49-F238E27FC236}">
                <a16:creationId xmlns:a16="http://schemas.microsoft.com/office/drawing/2014/main" id="{A2CE866A-DC82-434D-BDD7-A75AE44D4445}"/>
              </a:ext>
            </a:extLst>
          </p:cNvPr>
          <p:cNvSpPr/>
          <p:nvPr/>
        </p:nvSpPr>
        <p:spPr bwMode="auto">
          <a:xfrm>
            <a:off x="4015931" y="4463780"/>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7" name="Oval 166">
            <a:extLst>
              <a:ext uri="{FF2B5EF4-FFF2-40B4-BE49-F238E27FC236}">
                <a16:creationId xmlns:a16="http://schemas.microsoft.com/office/drawing/2014/main" id="{3F96748B-4C9A-964E-9E41-7EF37B251C89}"/>
              </a:ext>
            </a:extLst>
          </p:cNvPr>
          <p:cNvSpPr/>
          <p:nvPr/>
        </p:nvSpPr>
        <p:spPr bwMode="auto">
          <a:xfrm>
            <a:off x="4358548" y="3979751"/>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5" name="Oval 174">
            <a:extLst>
              <a:ext uri="{FF2B5EF4-FFF2-40B4-BE49-F238E27FC236}">
                <a16:creationId xmlns:a16="http://schemas.microsoft.com/office/drawing/2014/main" id="{3F6FF6D2-4FAF-5F47-B565-14476E70CF7A}"/>
              </a:ext>
            </a:extLst>
          </p:cNvPr>
          <p:cNvSpPr/>
          <p:nvPr/>
        </p:nvSpPr>
        <p:spPr bwMode="auto">
          <a:xfrm>
            <a:off x="5049809" y="3831415"/>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cxnSp>
        <p:nvCxnSpPr>
          <p:cNvPr id="180" name="Straight Connector 179">
            <a:extLst>
              <a:ext uri="{FF2B5EF4-FFF2-40B4-BE49-F238E27FC236}">
                <a16:creationId xmlns:a16="http://schemas.microsoft.com/office/drawing/2014/main" id="{3D32394B-DBB7-084D-BDAF-F5595C5D1790}"/>
              </a:ext>
            </a:extLst>
          </p:cNvPr>
          <p:cNvCxnSpPr>
            <a:cxnSpLocks/>
          </p:cNvCxnSpPr>
          <p:nvPr/>
        </p:nvCxnSpPr>
        <p:spPr bwMode="auto">
          <a:xfrm flipV="1">
            <a:off x="637689" y="3408041"/>
            <a:ext cx="0" cy="1935432"/>
          </a:xfrm>
          <a:prstGeom prst="line">
            <a:avLst/>
          </a:prstGeom>
          <a:solidFill>
            <a:schemeClr val="tx2"/>
          </a:solidFill>
          <a:ln w="19050" cap="flat" cmpd="sng" algn="ctr">
            <a:solidFill>
              <a:schemeClr val="tx1"/>
            </a:solidFill>
            <a:prstDash val="solid"/>
            <a:round/>
            <a:headEnd type="none" w="med" len="med"/>
            <a:tailEnd type="triangle" w="lg" len="med"/>
          </a:ln>
          <a:effectLst/>
        </p:spPr>
      </p:cxnSp>
      <p:sp>
        <p:nvSpPr>
          <p:cNvPr id="184" name="Rectangle 3">
            <a:extLst>
              <a:ext uri="{FF2B5EF4-FFF2-40B4-BE49-F238E27FC236}">
                <a16:creationId xmlns:a16="http://schemas.microsoft.com/office/drawing/2014/main" id="{3504E447-5646-9D47-AB1C-A8D67710D0E3}"/>
              </a:ext>
            </a:extLst>
          </p:cNvPr>
          <p:cNvSpPr txBox="1">
            <a:spLocks noChangeArrowheads="1"/>
          </p:cNvSpPr>
          <p:nvPr/>
        </p:nvSpPr>
        <p:spPr bwMode="auto">
          <a:xfrm>
            <a:off x="5570643" y="5223171"/>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x</a:t>
            </a:r>
          </a:p>
        </p:txBody>
      </p:sp>
      <p:sp>
        <p:nvSpPr>
          <p:cNvPr id="185" name="Rectangle 3">
            <a:extLst>
              <a:ext uri="{FF2B5EF4-FFF2-40B4-BE49-F238E27FC236}">
                <a16:creationId xmlns:a16="http://schemas.microsoft.com/office/drawing/2014/main" id="{23B30A6B-A4C5-EE47-B569-423DAAD289A2}"/>
              </a:ext>
            </a:extLst>
          </p:cNvPr>
          <p:cNvSpPr txBox="1">
            <a:spLocks noChangeArrowheads="1"/>
          </p:cNvSpPr>
          <p:nvPr/>
        </p:nvSpPr>
        <p:spPr bwMode="auto">
          <a:xfrm>
            <a:off x="287274" y="4234035"/>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y</a:t>
            </a:r>
          </a:p>
        </p:txBody>
      </p:sp>
      <p:sp>
        <p:nvSpPr>
          <p:cNvPr id="186" name="Rectangle 3">
            <a:extLst>
              <a:ext uri="{FF2B5EF4-FFF2-40B4-BE49-F238E27FC236}">
                <a16:creationId xmlns:a16="http://schemas.microsoft.com/office/drawing/2014/main" id="{6EE5A28E-36AE-8448-939F-D05192BCEB28}"/>
              </a:ext>
            </a:extLst>
          </p:cNvPr>
          <p:cNvSpPr txBox="1">
            <a:spLocks noChangeArrowheads="1"/>
          </p:cNvSpPr>
          <p:nvPr/>
        </p:nvSpPr>
        <p:spPr bwMode="auto">
          <a:xfrm>
            <a:off x="497858" y="5274257"/>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0</a:t>
            </a:r>
          </a:p>
        </p:txBody>
      </p:sp>
      <p:sp>
        <p:nvSpPr>
          <p:cNvPr id="187" name="Rectangle 3">
            <a:extLst>
              <a:ext uri="{FF2B5EF4-FFF2-40B4-BE49-F238E27FC236}">
                <a16:creationId xmlns:a16="http://schemas.microsoft.com/office/drawing/2014/main" id="{6CD96FA3-3593-D44C-B8B9-F4EC2C931115}"/>
              </a:ext>
            </a:extLst>
          </p:cNvPr>
          <p:cNvSpPr txBox="1">
            <a:spLocks noChangeArrowheads="1"/>
          </p:cNvSpPr>
          <p:nvPr/>
        </p:nvSpPr>
        <p:spPr bwMode="auto">
          <a:xfrm>
            <a:off x="842029" y="5268989"/>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1</a:t>
            </a:r>
          </a:p>
        </p:txBody>
      </p:sp>
      <p:sp>
        <p:nvSpPr>
          <p:cNvPr id="188" name="Rectangle 3">
            <a:extLst>
              <a:ext uri="{FF2B5EF4-FFF2-40B4-BE49-F238E27FC236}">
                <a16:creationId xmlns:a16="http://schemas.microsoft.com/office/drawing/2014/main" id="{C1BCBBBA-E78F-F04F-AD87-AD35932C40FD}"/>
              </a:ext>
            </a:extLst>
          </p:cNvPr>
          <p:cNvSpPr txBox="1">
            <a:spLocks noChangeArrowheads="1"/>
          </p:cNvSpPr>
          <p:nvPr/>
        </p:nvSpPr>
        <p:spPr bwMode="auto">
          <a:xfrm>
            <a:off x="1189370" y="5274985"/>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2</a:t>
            </a:r>
          </a:p>
        </p:txBody>
      </p:sp>
      <p:sp>
        <p:nvSpPr>
          <p:cNvPr id="189" name="Rectangle 3">
            <a:extLst>
              <a:ext uri="{FF2B5EF4-FFF2-40B4-BE49-F238E27FC236}">
                <a16:creationId xmlns:a16="http://schemas.microsoft.com/office/drawing/2014/main" id="{C6BA32AB-F764-4346-9D41-B339C3AC8431}"/>
              </a:ext>
            </a:extLst>
          </p:cNvPr>
          <p:cNvSpPr txBox="1">
            <a:spLocks noChangeArrowheads="1"/>
          </p:cNvSpPr>
          <p:nvPr/>
        </p:nvSpPr>
        <p:spPr bwMode="auto">
          <a:xfrm>
            <a:off x="1533541" y="5267459"/>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3</a:t>
            </a:r>
          </a:p>
        </p:txBody>
      </p:sp>
      <p:sp>
        <p:nvSpPr>
          <p:cNvPr id="190" name="Rectangle 3">
            <a:extLst>
              <a:ext uri="{FF2B5EF4-FFF2-40B4-BE49-F238E27FC236}">
                <a16:creationId xmlns:a16="http://schemas.microsoft.com/office/drawing/2014/main" id="{BC52CDAF-C39D-2B47-ADDD-FBD35D6CA403}"/>
              </a:ext>
            </a:extLst>
          </p:cNvPr>
          <p:cNvSpPr txBox="1">
            <a:spLocks noChangeArrowheads="1"/>
          </p:cNvSpPr>
          <p:nvPr/>
        </p:nvSpPr>
        <p:spPr bwMode="auto">
          <a:xfrm>
            <a:off x="1892626" y="5266820"/>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4</a:t>
            </a:r>
          </a:p>
        </p:txBody>
      </p:sp>
      <p:sp>
        <p:nvSpPr>
          <p:cNvPr id="191" name="Rectangle 3">
            <a:extLst>
              <a:ext uri="{FF2B5EF4-FFF2-40B4-BE49-F238E27FC236}">
                <a16:creationId xmlns:a16="http://schemas.microsoft.com/office/drawing/2014/main" id="{6E66AF7E-1385-794D-AB41-0A418C7CE6A2}"/>
              </a:ext>
            </a:extLst>
          </p:cNvPr>
          <p:cNvSpPr txBox="1">
            <a:spLocks noChangeArrowheads="1"/>
          </p:cNvSpPr>
          <p:nvPr/>
        </p:nvSpPr>
        <p:spPr bwMode="auto">
          <a:xfrm>
            <a:off x="2236797" y="5277050"/>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5</a:t>
            </a:r>
          </a:p>
        </p:txBody>
      </p:sp>
      <p:sp>
        <p:nvSpPr>
          <p:cNvPr id="192" name="Rectangle 3">
            <a:extLst>
              <a:ext uri="{FF2B5EF4-FFF2-40B4-BE49-F238E27FC236}">
                <a16:creationId xmlns:a16="http://schemas.microsoft.com/office/drawing/2014/main" id="{8FB14E69-E300-FC42-9CFC-DAAD26E325F3}"/>
              </a:ext>
            </a:extLst>
          </p:cNvPr>
          <p:cNvSpPr txBox="1">
            <a:spLocks noChangeArrowheads="1"/>
          </p:cNvSpPr>
          <p:nvPr/>
        </p:nvSpPr>
        <p:spPr bwMode="auto">
          <a:xfrm>
            <a:off x="2584138" y="5283046"/>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6</a:t>
            </a:r>
          </a:p>
        </p:txBody>
      </p:sp>
      <p:sp>
        <p:nvSpPr>
          <p:cNvPr id="193" name="Rectangle 3">
            <a:extLst>
              <a:ext uri="{FF2B5EF4-FFF2-40B4-BE49-F238E27FC236}">
                <a16:creationId xmlns:a16="http://schemas.microsoft.com/office/drawing/2014/main" id="{D34B9A09-93F8-194C-B267-86D435809892}"/>
              </a:ext>
            </a:extLst>
          </p:cNvPr>
          <p:cNvSpPr txBox="1">
            <a:spLocks noChangeArrowheads="1"/>
          </p:cNvSpPr>
          <p:nvPr/>
        </p:nvSpPr>
        <p:spPr bwMode="auto">
          <a:xfrm>
            <a:off x="2928309" y="5275520"/>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7</a:t>
            </a:r>
          </a:p>
        </p:txBody>
      </p:sp>
      <p:sp>
        <p:nvSpPr>
          <p:cNvPr id="194" name="Rectangle 3">
            <a:extLst>
              <a:ext uri="{FF2B5EF4-FFF2-40B4-BE49-F238E27FC236}">
                <a16:creationId xmlns:a16="http://schemas.microsoft.com/office/drawing/2014/main" id="{EBC8CA32-66A8-B741-B819-A048945B0DC2}"/>
              </a:ext>
            </a:extLst>
          </p:cNvPr>
          <p:cNvSpPr txBox="1">
            <a:spLocks noChangeArrowheads="1"/>
          </p:cNvSpPr>
          <p:nvPr/>
        </p:nvSpPr>
        <p:spPr bwMode="auto">
          <a:xfrm>
            <a:off x="3258455" y="5266820"/>
            <a:ext cx="587531"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a:t>
            </a:r>
          </a:p>
        </p:txBody>
      </p:sp>
      <p:graphicFrame>
        <p:nvGraphicFramePr>
          <p:cNvPr id="197" name="Object 196">
            <a:extLst>
              <a:ext uri="{FF2B5EF4-FFF2-40B4-BE49-F238E27FC236}">
                <a16:creationId xmlns:a16="http://schemas.microsoft.com/office/drawing/2014/main" id="{4F1D13F5-7FF7-2E4D-ADE7-C311624D6BC0}"/>
              </a:ext>
            </a:extLst>
          </p:cNvPr>
          <p:cNvGraphicFramePr>
            <a:graphicFrameLocks noChangeAspect="1"/>
          </p:cNvGraphicFramePr>
          <p:nvPr>
            <p:extLst>
              <p:ext uri="{D42A27DB-BD31-4B8C-83A1-F6EECF244321}">
                <p14:modId xmlns:p14="http://schemas.microsoft.com/office/powerpoint/2010/main" val="1730357487"/>
              </p:ext>
            </p:extLst>
          </p:nvPr>
        </p:nvGraphicFramePr>
        <p:xfrm>
          <a:off x="5949745" y="3805021"/>
          <a:ext cx="1888891" cy="606804"/>
        </p:xfrm>
        <a:graphic>
          <a:graphicData uri="http://schemas.openxmlformats.org/presentationml/2006/ole">
            <mc:AlternateContent xmlns:mc="http://schemas.openxmlformats.org/markup-compatibility/2006">
              <mc:Choice xmlns:v="urn:schemas-microsoft-com:vml" Requires="v">
                <p:oleObj name="Equation" r:id="rId4" imgW="1422400" imgH="457200" progId="Equation.3">
                  <p:embed/>
                </p:oleObj>
              </mc:Choice>
              <mc:Fallback>
                <p:oleObj name="Equation" r:id="rId4" imgW="1422400" imgH="457200" progId="Equation.3">
                  <p:embed/>
                  <p:pic>
                    <p:nvPicPr>
                      <p:cNvPr id="7" name="Object 6"/>
                      <p:cNvPicPr/>
                      <p:nvPr/>
                    </p:nvPicPr>
                    <p:blipFill>
                      <a:blip r:embed="rId5"/>
                      <a:stretch>
                        <a:fillRect/>
                      </a:stretch>
                    </p:blipFill>
                    <p:spPr>
                      <a:xfrm>
                        <a:off x="5949745" y="3805021"/>
                        <a:ext cx="1888891" cy="606804"/>
                      </a:xfrm>
                      <a:prstGeom prst="rect">
                        <a:avLst/>
                      </a:prstGeom>
                    </p:spPr>
                  </p:pic>
                </p:oleObj>
              </mc:Fallback>
            </mc:AlternateContent>
          </a:graphicData>
        </a:graphic>
      </p:graphicFrame>
      <p:sp>
        <p:nvSpPr>
          <p:cNvPr id="199" name="TextBox 198">
            <a:extLst>
              <a:ext uri="{FF2B5EF4-FFF2-40B4-BE49-F238E27FC236}">
                <a16:creationId xmlns:a16="http://schemas.microsoft.com/office/drawing/2014/main" id="{01B075E0-B356-7E47-B572-CE1C54EA041C}"/>
              </a:ext>
            </a:extLst>
          </p:cNvPr>
          <p:cNvSpPr txBox="1"/>
          <p:nvPr/>
        </p:nvSpPr>
        <p:spPr>
          <a:xfrm>
            <a:off x="6539269" y="5431516"/>
            <a:ext cx="184731" cy="369332"/>
          </a:xfrm>
          <a:prstGeom prst="rect">
            <a:avLst/>
          </a:prstGeom>
          <a:noFill/>
        </p:spPr>
        <p:txBody>
          <a:bodyPr wrap="none" rtlCol="0">
            <a:spAutoFit/>
          </a:bodyPr>
          <a:lstStyle/>
          <a:p>
            <a:endParaRPr lang="en-IL"/>
          </a:p>
        </p:txBody>
      </p:sp>
      <mc:AlternateContent xmlns:mc="http://schemas.openxmlformats.org/markup-compatibility/2006" xmlns:a14="http://schemas.microsoft.com/office/drawing/2010/main">
        <mc:Choice Requires="a14">
          <p:sp>
            <p:nvSpPr>
              <p:cNvPr id="204" name="Rounded Rectangular Callout 203">
                <a:extLst>
                  <a:ext uri="{FF2B5EF4-FFF2-40B4-BE49-F238E27FC236}">
                    <a16:creationId xmlns:a16="http://schemas.microsoft.com/office/drawing/2014/main" id="{7AC329F0-E8E5-DF40-A18B-3B5ACB8B1938}"/>
                  </a:ext>
                </a:extLst>
              </p:cNvPr>
              <p:cNvSpPr/>
              <p:nvPr/>
            </p:nvSpPr>
            <p:spPr>
              <a:xfrm>
                <a:off x="5844227" y="4959633"/>
                <a:ext cx="3264262" cy="390826"/>
              </a:xfrm>
              <a:prstGeom prst="wedgeRoundRectCallout">
                <a:avLst>
                  <a:gd name="adj1" fmla="val 21150"/>
                  <a:gd name="adj2" fmla="val -100872"/>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tIns="46800" rIns="0" rtlCol="0" anchor="ctr" anchorCtr="0"/>
              <a:lstStyle/>
              <a:p>
                <a:pPr>
                  <a:spcBef>
                    <a:spcPts val="600"/>
                  </a:spcBef>
                </a:pPr>
                <a:r>
                  <a:rPr lang="en-US" sz="1400" dirty="0">
                    <a:solidFill>
                      <a:schemeClr val="tx1"/>
                    </a:solidFill>
                    <a:latin typeface="Times New Roman" panose="02020603050405020304" pitchFamily="18" charset="0"/>
                    <a:cs typeface="Times New Roman" panose="02020603050405020304" pitchFamily="18" charset="0"/>
                  </a:rPr>
                  <a:t>Number of x points =  </a:t>
                </a:r>
                <a14:m>
                  <m:oMath xmlns:m="http://schemas.openxmlformats.org/officeDocument/2006/math">
                    <m:r>
                      <a:rPr lang="en-US" sz="1400" i="1" smtClean="0">
                        <a:solidFill>
                          <a:schemeClr val="tx1"/>
                        </a:solidFill>
                        <a:latin typeface="Cambria Math" panose="02040503050406030204" pitchFamily="18" charset="0"/>
                        <a:cs typeface="Times New Roman" panose="02020603050405020304" pitchFamily="18" charset="0"/>
                      </a:rPr>
                      <m:t>𝑠𝑝𝑠</m:t>
                    </m:r>
                    <m:r>
                      <a:rPr lang="en-US" sz="1400" b="0" i="1" smtClean="0">
                        <a:solidFill>
                          <a:schemeClr val="tx1"/>
                        </a:solidFill>
                        <a:latin typeface="Cambria Math" panose="02040503050406030204" pitchFamily="18" charset="0"/>
                        <a:cs typeface="Times New Roman" panose="02020603050405020304" pitchFamily="18" charset="0"/>
                      </a:rPr>
                      <m:t> </m:t>
                    </m:r>
                    <m:r>
                      <a:rPr lang="en-US" sz="14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𝑑𝑢𝑟𝑎𝑡𝑖𝑜𝑛</m:t>
                    </m:r>
                    <m:r>
                      <a:rPr lang="en-US" sz="1400" i="1" smtClean="0">
                        <a:solidFill>
                          <a:schemeClr val="tx1"/>
                        </a:solidFill>
                        <a:latin typeface="Cambria Math" panose="02040503050406030204" pitchFamily="18" charset="0"/>
                        <a:cs typeface="Times New Roman" panose="02020603050405020304" pitchFamily="18" charset="0"/>
                      </a:rPr>
                      <m:t> </m:t>
                    </m:r>
                  </m:oMath>
                </a14:m>
                <a:endParaRPr 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4" name="Rounded Rectangular Callout 203">
                <a:extLst>
                  <a:ext uri="{FF2B5EF4-FFF2-40B4-BE49-F238E27FC236}">
                    <a16:creationId xmlns:a16="http://schemas.microsoft.com/office/drawing/2014/main" id="{7AC329F0-E8E5-DF40-A18B-3B5ACB8B1938}"/>
                  </a:ext>
                </a:extLst>
              </p:cNvPr>
              <p:cNvSpPr>
                <a:spLocks noRot="1" noChangeAspect="1" noMove="1" noResize="1" noEditPoints="1" noAdjustHandles="1" noChangeArrowheads="1" noChangeShapeType="1" noTextEdit="1"/>
              </p:cNvSpPr>
              <p:nvPr/>
            </p:nvSpPr>
            <p:spPr>
              <a:xfrm>
                <a:off x="5844227" y="4959633"/>
                <a:ext cx="3264262" cy="390826"/>
              </a:xfrm>
              <a:prstGeom prst="wedgeRoundRectCallout">
                <a:avLst>
                  <a:gd name="adj1" fmla="val 21150"/>
                  <a:gd name="adj2" fmla="val -100872"/>
                  <a:gd name="adj3" fmla="val 16667"/>
                </a:avLst>
              </a:prstGeom>
              <a:blipFill>
                <a:blip r:embed="rId7"/>
                <a:stretch>
                  <a:fillRect b="-4167"/>
                </a:stretch>
              </a:blipFill>
              <a:ln>
                <a:noFill/>
              </a:ln>
              <a:effectLst/>
            </p:spPr>
            <p:txBody>
              <a:bodyPr/>
              <a:lstStyle/>
              <a:p>
                <a:r>
                  <a:rPr lang="en-IL">
                    <a:noFill/>
                  </a:rPr>
                  <a:t> </a:t>
                </a:r>
              </a:p>
            </p:txBody>
          </p:sp>
        </mc:Fallback>
      </mc:AlternateContent>
      <p:sp>
        <p:nvSpPr>
          <p:cNvPr id="210" name="Oval 209">
            <a:extLst>
              <a:ext uri="{FF2B5EF4-FFF2-40B4-BE49-F238E27FC236}">
                <a16:creationId xmlns:a16="http://schemas.microsoft.com/office/drawing/2014/main" id="{A4135DE0-A325-2D42-8692-A2EED254596C}"/>
              </a:ext>
            </a:extLst>
          </p:cNvPr>
          <p:cNvSpPr/>
          <p:nvPr/>
        </p:nvSpPr>
        <p:spPr bwMode="auto">
          <a:xfrm>
            <a:off x="5398652" y="4343671"/>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211" name="Rectangle 3">
            <a:extLst>
              <a:ext uri="{FF2B5EF4-FFF2-40B4-BE49-F238E27FC236}">
                <a16:creationId xmlns:a16="http://schemas.microsoft.com/office/drawing/2014/main" id="{1A60FE8A-9A31-7441-99F1-65010F040BD1}"/>
              </a:ext>
            </a:extLst>
          </p:cNvPr>
          <p:cNvSpPr txBox="1">
            <a:spLocks noChangeArrowheads="1"/>
          </p:cNvSpPr>
          <p:nvPr/>
        </p:nvSpPr>
        <p:spPr bwMode="auto">
          <a:xfrm>
            <a:off x="565195" y="729217"/>
            <a:ext cx="8411853" cy="40549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720725" indent="-720725">
              <a:lnSpc>
                <a:spcPts val="2400"/>
              </a:lnSpc>
              <a:spcBef>
                <a:spcPts val="600"/>
              </a:spcBef>
            </a:pPr>
            <a:r>
              <a:rPr kumimoji="0" lang="en-US" sz="1800" u="sng" dirty="0">
                <a:solidFill>
                  <a:schemeClr val="tx1"/>
                </a:solidFill>
                <a:latin typeface="Times New Roman"/>
                <a:cs typeface="Times New Roman"/>
              </a:rPr>
              <a:t>Abstraction:</a:t>
            </a:r>
            <a:r>
              <a:rPr kumimoji="0" lang="en-US" sz="1800" dirty="0">
                <a:solidFill>
                  <a:schemeClr val="tx1"/>
                </a:solidFill>
                <a:latin typeface="Times New Roman"/>
                <a:cs typeface="Times New Roman"/>
              </a:rPr>
              <a:t>  </a:t>
            </a:r>
            <a:r>
              <a:rPr kumimoji="0" lang="en-US" sz="1600" dirty="0">
                <a:solidFill>
                  <a:schemeClr val="tx1"/>
                </a:solidFill>
                <a:latin typeface="Times New Roman"/>
                <a:cs typeface="Times New Roman"/>
              </a:rPr>
              <a:t>Play the note C </a:t>
            </a:r>
            <a:r>
              <a:rPr kumimoji="0" lang="en-US" sz="1200" dirty="0">
                <a:solidFill>
                  <a:schemeClr val="tx1"/>
                </a:solidFill>
                <a:latin typeface="Times New Roman"/>
                <a:cs typeface="Times New Roman"/>
              </a:rPr>
              <a:t>(523.35 </a:t>
            </a:r>
            <a:r>
              <a:rPr kumimoji="0" lang="en-US" sz="1200" i="1" dirty="0">
                <a:solidFill>
                  <a:schemeClr val="tx1"/>
                </a:solidFill>
                <a:latin typeface="Times New Roman"/>
                <a:cs typeface="Times New Roman"/>
              </a:rPr>
              <a:t>hz</a:t>
            </a:r>
            <a:r>
              <a:rPr kumimoji="0" lang="en-US" sz="1200" dirty="0">
                <a:solidFill>
                  <a:schemeClr val="tx1"/>
                </a:solidFill>
                <a:latin typeface="Times New Roman"/>
                <a:cs typeface="Times New Roman"/>
              </a:rPr>
              <a:t>)</a:t>
            </a:r>
            <a:r>
              <a:rPr kumimoji="0" lang="en-US" sz="1600" dirty="0">
                <a:solidFill>
                  <a:schemeClr val="tx1"/>
                </a:solidFill>
                <a:latin typeface="Times New Roman"/>
                <a:cs typeface="Times New Roman"/>
              </a:rPr>
              <a:t> for 2 seconds</a:t>
            </a:r>
            <a:endParaRPr kumimoji="0" lang="en-US" sz="1800" dirty="0">
              <a:solidFill>
                <a:schemeClr val="tx1"/>
              </a:solidFill>
              <a:latin typeface="Times New Roman"/>
              <a:cs typeface="Times New Roman"/>
            </a:endParaRPr>
          </a:p>
        </p:txBody>
      </p:sp>
      <p:sp>
        <p:nvSpPr>
          <p:cNvPr id="212" name="Rectangle 3">
            <a:extLst>
              <a:ext uri="{FF2B5EF4-FFF2-40B4-BE49-F238E27FC236}">
                <a16:creationId xmlns:a16="http://schemas.microsoft.com/office/drawing/2014/main" id="{26A128A8-968A-CD42-8DEF-F16985D4A08F}"/>
              </a:ext>
            </a:extLst>
          </p:cNvPr>
          <p:cNvSpPr txBox="1">
            <a:spLocks noChangeArrowheads="1"/>
          </p:cNvSpPr>
          <p:nvPr/>
        </p:nvSpPr>
        <p:spPr bwMode="auto">
          <a:xfrm>
            <a:off x="565195" y="1175597"/>
            <a:ext cx="8411853" cy="64447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720725" indent="-720725">
              <a:lnSpc>
                <a:spcPct val="100000"/>
              </a:lnSpc>
              <a:spcBef>
                <a:spcPts val="1800"/>
              </a:spcBef>
            </a:pPr>
            <a:r>
              <a:rPr kumimoji="0" lang="en-US" sz="1800" u="sng" dirty="0">
                <a:solidFill>
                  <a:schemeClr val="tx1"/>
                </a:solidFill>
                <a:latin typeface="Times New Roman"/>
                <a:cs typeface="Times New Roman"/>
              </a:rPr>
              <a:t>Math</a:t>
            </a:r>
            <a:r>
              <a:rPr kumimoji="0" lang="en-US" sz="1800" dirty="0">
                <a:solidFill>
                  <a:schemeClr val="tx1"/>
                </a:solidFill>
                <a:latin typeface="Times New Roman"/>
                <a:cs typeface="Times New Roman"/>
              </a:rPr>
              <a:t>: </a:t>
            </a:r>
            <a:r>
              <a:rPr kumimoji="0" lang="en-US" sz="1600" dirty="0">
                <a:solidFill>
                  <a:schemeClr val="tx1"/>
                </a:solidFill>
                <a:latin typeface="Times New Roman"/>
                <a:cs typeface="Times New Roman"/>
              </a:rPr>
              <a:t>Sine wave properties:   </a:t>
            </a:r>
            <a:r>
              <a:rPr kumimoji="0" lang="en-US" sz="1600" i="1" dirty="0">
                <a:solidFill>
                  <a:schemeClr val="tx1"/>
                </a:solidFill>
                <a:latin typeface="Times New Roman"/>
                <a:cs typeface="Times New Roman"/>
              </a:rPr>
              <a:t>hz</a:t>
            </a:r>
            <a:r>
              <a:rPr kumimoji="0" lang="en-US" sz="1600" dirty="0">
                <a:solidFill>
                  <a:schemeClr val="tx1"/>
                </a:solidFill>
                <a:latin typeface="Times New Roman"/>
                <a:cs typeface="Times New Roman"/>
              </a:rPr>
              <a:t> = 523.25, duration = 2 seconds,</a:t>
            </a:r>
            <a:br>
              <a:rPr kumimoji="0" lang="en-US" sz="1600" dirty="0">
                <a:solidFill>
                  <a:schemeClr val="tx1"/>
                </a:solidFill>
                <a:latin typeface="Times New Roman"/>
                <a:cs typeface="Times New Roman"/>
              </a:rPr>
            </a:br>
            <a:r>
              <a:rPr kumimoji="0" lang="en-US" sz="1600" dirty="0">
                <a:solidFill>
                  <a:schemeClr val="tx1"/>
                </a:solidFill>
                <a:latin typeface="Times New Roman"/>
                <a:cs typeface="Times New Roman"/>
              </a:rPr>
              <a:t>                                    samples per second (sps) = 44100  </a:t>
            </a:r>
            <a:r>
              <a:rPr kumimoji="0" lang="en-US" sz="1400" dirty="0">
                <a:solidFill>
                  <a:schemeClr val="tx1"/>
                </a:solidFill>
                <a:latin typeface="Times New Roman"/>
                <a:cs typeface="Times New Roman"/>
              </a:rPr>
              <a:t>(default)</a:t>
            </a:r>
            <a:endParaRPr kumimoji="0" lang="en-US" sz="1800" dirty="0">
              <a:solidFill>
                <a:schemeClr val="tx1"/>
              </a:solidFill>
              <a:latin typeface="Times New Roman"/>
              <a:cs typeface="Times New Roman"/>
            </a:endParaRPr>
          </a:p>
        </p:txBody>
      </p:sp>
      <p:sp>
        <p:nvSpPr>
          <p:cNvPr id="213" name="Rectangle 3">
            <a:extLst>
              <a:ext uri="{FF2B5EF4-FFF2-40B4-BE49-F238E27FC236}">
                <a16:creationId xmlns:a16="http://schemas.microsoft.com/office/drawing/2014/main" id="{CBEDD933-F26B-BF4A-8A68-6FF56B06708A}"/>
              </a:ext>
            </a:extLst>
          </p:cNvPr>
          <p:cNvSpPr txBox="1">
            <a:spLocks noChangeArrowheads="1"/>
          </p:cNvSpPr>
          <p:nvPr/>
        </p:nvSpPr>
        <p:spPr bwMode="auto">
          <a:xfrm>
            <a:off x="574539" y="1644368"/>
            <a:ext cx="8411853" cy="104725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ct val="100000"/>
              </a:lnSpc>
              <a:spcBef>
                <a:spcPts val="600"/>
              </a:spcBef>
              <a:buClrTx/>
              <a:buSzPct val="100000"/>
            </a:pPr>
            <a:r>
              <a:rPr kumimoji="0" lang="en-US" sz="1800" u="sng" dirty="0">
                <a:solidFill>
                  <a:schemeClr val="tx1"/>
                </a:solidFill>
                <a:latin typeface="Times New Roman"/>
                <a:cs typeface="Times New Roman"/>
              </a:rPr>
              <a:t>Implementation:</a:t>
            </a:r>
          </a:p>
          <a:p>
            <a:pPr marL="273050" indent="-273050">
              <a:lnSpc>
                <a:spcPct val="100000"/>
              </a:lnSpc>
              <a:spcBef>
                <a:spcPts val="600"/>
              </a:spcBef>
              <a:buClrTx/>
              <a:buSzPct val="100000"/>
              <a:buFont typeface="Arial"/>
              <a:buChar char="•"/>
            </a:pPr>
            <a:r>
              <a:rPr kumimoji="0" lang="en-US" sz="1600" dirty="0">
                <a:solidFill>
                  <a:schemeClr val="tx1"/>
                </a:solidFill>
                <a:latin typeface="Times New Roman"/>
                <a:cs typeface="Times New Roman"/>
              </a:rPr>
              <a:t>Create an array (let’s call it </a:t>
            </a:r>
            <a:r>
              <a:rPr kumimoji="0" lang="en-US" sz="1200" dirty="0">
                <a:solidFill>
                  <a:schemeClr val="tx1"/>
                </a:solidFill>
                <a:latin typeface="Consolas" panose="020B0609020204030204" pitchFamily="49" charset="0"/>
                <a:cs typeface="Consolas" panose="020B0609020204030204" pitchFamily="49" charset="0"/>
              </a:rPr>
              <a:t>y</a:t>
            </a:r>
            <a:r>
              <a:rPr kumimoji="0" lang="en-US" sz="1600" dirty="0">
                <a:solidFill>
                  <a:schemeClr val="tx1"/>
                </a:solidFill>
                <a:latin typeface="Times New Roman"/>
                <a:cs typeface="Times New Roman"/>
              </a:rPr>
              <a:t>) that samples this sine wave</a:t>
            </a:r>
          </a:p>
          <a:p>
            <a:pPr marL="273050" indent="-273050">
              <a:lnSpc>
                <a:spcPct val="100000"/>
              </a:lnSpc>
              <a:spcBef>
                <a:spcPts val="600"/>
              </a:spcBef>
              <a:buClrTx/>
              <a:buSzPct val="100000"/>
              <a:buFont typeface="Arial"/>
              <a:buChar char="•"/>
            </a:pPr>
            <a:r>
              <a:rPr kumimoji="0" lang="en-US" sz="1600" dirty="0">
                <a:solidFill>
                  <a:schemeClr val="tx1"/>
                </a:solidFill>
                <a:latin typeface="Times New Roman"/>
                <a:cs typeface="Times New Roman"/>
              </a:rPr>
              <a:t>“Play the array”, using the function call  </a:t>
            </a:r>
            <a:r>
              <a:rPr lang="en-US" sz="1200" dirty="0">
                <a:solidFill>
                  <a:schemeClr val="tx1"/>
                </a:solidFill>
                <a:latin typeface="Consolas"/>
                <a:ea typeface="Monaco"/>
                <a:cs typeface="Consolas"/>
              </a:rPr>
              <a:t>StdAudio.play(y)</a:t>
            </a:r>
            <a:endParaRPr kumimoji="0" lang="en-US" sz="1200" dirty="0">
              <a:solidFill>
                <a:schemeClr val="tx1"/>
              </a:solidFill>
              <a:latin typeface="Times New Roman"/>
              <a:cs typeface="Times New Roman"/>
            </a:endParaRPr>
          </a:p>
          <a:p>
            <a:pPr>
              <a:lnSpc>
                <a:spcPct val="100000"/>
              </a:lnSpc>
              <a:spcBef>
                <a:spcPts val="1200"/>
              </a:spcBef>
            </a:pPr>
            <a:endParaRPr kumimoji="0" lang="en-US" sz="1800" dirty="0">
              <a:solidFill>
                <a:schemeClr val="tx1"/>
              </a:solidFill>
              <a:latin typeface="Times New Roman"/>
              <a:cs typeface="Times New Roman"/>
            </a:endParaRPr>
          </a:p>
        </p:txBody>
      </p:sp>
    </p:spTree>
    <p:extLst>
      <p:ext uri="{BB962C8B-B14F-4D97-AF65-F5344CB8AC3E}">
        <p14:creationId xmlns:p14="http://schemas.microsoft.com/office/powerpoint/2010/main" val="31346189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Picture 200">
            <a:extLst>
              <a:ext uri="{FF2B5EF4-FFF2-40B4-BE49-F238E27FC236}">
                <a16:creationId xmlns:a16="http://schemas.microsoft.com/office/drawing/2014/main" id="{E97B2983-512D-7245-8981-E24E2AB3990D}"/>
              </a:ext>
            </a:extLst>
          </p:cNvPr>
          <p:cNvPicPr>
            <a:picLocks noChangeAspect="1"/>
          </p:cNvPicPr>
          <p:nvPr/>
        </p:nvPicPr>
        <p:blipFill rotWithShape="1">
          <a:blip r:embed="rId3"/>
          <a:srcRect l="13622" t="57087" r="39574" b="29409"/>
          <a:stretch/>
        </p:blipFill>
        <p:spPr>
          <a:xfrm>
            <a:off x="392233" y="3669966"/>
            <a:ext cx="6278645" cy="1127410"/>
          </a:xfrm>
          <a:prstGeom prst="rect">
            <a:avLst/>
          </a:prstGeom>
        </p:spPr>
      </p:pic>
      <p:sp>
        <p:nvSpPr>
          <p:cNvPr id="2" name="Title 1"/>
          <p:cNvSpPr>
            <a:spLocks noGrp="1"/>
          </p:cNvSpPr>
          <p:nvPr>
            <p:ph type="title"/>
          </p:nvPr>
        </p:nvSpPr>
        <p:spPr/>
        <p:txBody>
          <a:bodyPr/>
          <a:lstStyle/>
          <a:p>
            <a:r>
              <a:rPr lang="en-US" dirty="0"/>
              <a:t>Pitch</a:t>
            </a:r>
          </a:p>
        </p:txBody>
      </p:sp>
      <p:sp>
        <p:nvSpPr>
          <p:cNvPr id="12" name="Rectangle 16"/>
          <p:cNvSpPr>
            <a:spLocks noChangeArrowheads="1"/>
          </p:cNvSpPr>
          <p:nvPr/>
        </p:nvSpPr>
        <p:spPr bwMode="auto">
          <a:xfrm>
            <a:off x="967533" y="5550873"/>
            <a:ext cx="3934240" cy="427969"/>
          </a:xfrm>
          <a:prstGeom prst="rect">
            <a:avLst/>
          </a:prstGeom>
          <a:solidFill>
            <a:schemeClr val="bg1"/>
          </a:solidFill>
          <a:ln w="9525">
            <a:noFill/>
            <a:miter lim="800000"/>
            <a:headEnd/>
            <a:tailEnd type="none" w="sm" len="sm"/>
          </a:ln>
        </p:spPr>
        <p:txBody>
          <a:bodyPr wrap="square">
            <a:prstTxWarp prst="textNoShape">
              <a:avLst/>
            </a:prstTxWarp>
            <a:noAutofit/>
          </a:bodyPr>
          <a:lstStyle/>
          <a:p>
            <a:endParaRPr lang="en-US" sz="1200" dirty="0">
              <a:solidFill>
                <a:srgbClr val="000000"/>
              </a:solidFill>
              <a:latin typeface="Times New Roman"/>
              <a:cs typeface="Times New Roman"/>
            </a:endParaRPr>
          </a:p>
        </p:txBody>
      </p:sp>
      <p:cxnSp>
        <p:nvCxnSpPr>
          <p:cNvPr id="4" name="Straight Connector 3">
            <a:extLst>
              <a:ext uri="{FF2B5EF4-FFF2-40B4-BE49-F238E27FC236}">
                <a16:creationId xmlns:a16="http://schemas.microsoft.com/office/drawing/2014/main" id="{E77B4AAB-243D-FA42-A8A2-5A6EFD22A062}"/>
              </a:ext>
            </a:extLst>
          </p:cNvPr>
          <p:cNvCxnSpPr>
            <a:cxnSpLocks/>
          </p:cNvCxnSpPr>
          <p:nvPr/>
        </p:nvCxnSpPr>
        <p:spPr bwMode="auto">
          <a:xfrm>
            <a:off x="284085" y="5163136"/>
            <a:ext cx="6667130" cy="0"/>
          </a:xfrm>
          <a:prstGeom prst="line">
            <a:avLst/>
          </a:prstGeom>
          <a:solidFill>
            <a:schemeClr val="tx2"/>
          </a:solidFill>
          <a:ln w="19050" cap="flat" cmpd="sng" algn="ctr">
            <a:solidFill>
              <a:schemeClr val="tx1"/>
            </a:solidFill>
            <a:prstDash val="solid"/>
            <a:round/>
            <a:headEnd type="none" w="med" len="med"/>
            <a:tailEnd type="triangle" w="lg" len="med"/>
          </a:ln>
          <a:effectLst/>
        </p:spPr>
      </p:cxnSp>
      <p:cxnSp>
        <p:nvCxnSpPr>
          <p:cNvPr id="28" name="Straight Connector 27">
            <a:extLst>
              <a:ext uri="{FF2B5EF4-FFF2-40B4-BE49-F238E27FC236}">
                <a16:creationId xmlns:a16="http://schemas.microsoft.com/office/drawing/2014/main" id="{9C6DA60E-9CCE-5F42-83DA-1B7BFCE661C2}"/>
              </a:ext>
            </a:extLst>
          </p:cNvPr>
          <p:cNvCxnSpPr>
            <a:cxnSpLocks/>
          </p:cNvCxnSpPr>
          <p:nvPr/>
        </p:nvCxnSpPr>
        <p:spPr bwMode="auto">
          <a:xfrm flipV="1">
            <a:off x="1326717" y="5061536"/>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EC2C5D46-D6F5-F84E-ABA5-D56AEA562233}"/>
              </a:ext>
            </a:extLst>
          </p:cNvPr>
          <p:cNvCxnSpPr>
            <a:cxnSpLocks/>
          </p:cNvCxnSpPr>
          <p:nvPr/>
        </p:nvCxnSpPr>
        <p:spPr bwMode="auto">
          <a:xfrm flipV="1">
            <a:off x="1672156" y="5061536"/>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4E800FFE-39AC-1544-8E47-636A0EA220D4}"/>
              </a:ext>
            </a:extLst>
          </p:cNvPr>
          <p:cNvCxnSpPr>
            <a:cxnSpLocks/>
          </p:cNvCxnSpPr>
          <p:nvPr/>
        </p:nvCxnSpPr>
        <p:spPr bwMode="auto">
          <a:xfrm flipV="1">
            <a:off x="2017594" y="506292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00FA7F1-314C-3C4F-A66B-39593B147FD1}"/>
              </a:ext>
            </a:extLst>
          </p:cNvPr>
          <p:cNvCxnSpPr>
            <a:cxnSpLocks/>
          </p:cNvCxnSpPr>
          <p:nvPr/>
        </p:nvCxnSpPr>
        <p:spPr bwMode="auto">
          <a:xfrm flipV="1">
            <a:off x="2363033" y="506292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2FDE39E8-2572-0A46-B940-71204128BD62}"/>
              </a:ext>
            </a:extLst>
          </p:cNvPr>
          <p:cNvCxnSpPr>
            <a:cxnSpLocks/>
          </p:cNvCxnSpPr>
          <p:nvPr/>
        </p:nvCxnSpPr>
        <p:spPr bwMode="auto">
          <a:xfrm flipV="1">
            <a:off x="2708472" y="506292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C59F6785-E2CA-CA47-A395-BF768A8493BB}"/>
              </a:ext>
            </a:extLst>
          </p:cNvPr>
          <p:cNvCxnSpPr>
            <a:cxnSpLocks/>
          </p:cNvCxnSpPr>
          <p:nvPr/>
        </p:nvCxnSpPr>
        <p:spPr bwMode="auto">
          <a:xfrm flipV="1">
            <a:off x="3048840" y="5061766"/>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66252FCB-303A-A049-94BD-D87AC5B012EE}"/>
              </a:ext>
            </a:extLst>
          </p:cNvPr>
          <p:cNvCxnSpPr>
            <a:cxnSpLocks/>
          </p:cNvCxnSpPr>
          <p:nvPr/>
        </p:nvCxnSpPr>
        <p:spPr bwMode="auto">
          <a:xfrm flipV="1">
            <a:off x="3394279" y="5061766"/>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024C733B-4535-8248-9C92-5EBB24647EA8}"/>
              </a:ext>
            </a:extLst>
          </p:cNvPr>
          <p:cNvCxnSpPr>
            <a:cxnSpLocks/>
          </p:cNvCxnSpPr>
          <p:nvPr/>
        </p:nvCxnSpPr>
        <p:spPr bwMode="auto">
          <a:xfrm flipV="1">
            <a:off x="3739718" y="5061766"/>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A842821F-BECC-F744-A423-E5C0D67AA7A9}"/>
              </a:ext>
            </a:extLst>
          </p:cNvPr>
          <p:cNvCxnSpPr>
            <a:cxnSpLocks/>
          </p:cNvCxnSpPr>
          <p:nvPr/>
        </p:nvCxnSpPr>
        <p:spPr bwMode="auto">
          <a:xfrm flipV="1">
            <a:off x="4085156" y="50631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2C68CCAB-F751-7C47-94A8-46962E8D7614}"/>
              </a:ext>
            </a:extLst>
          </p:cNvPr>
          <p:cNvCxnSpPr>
            <a:cxnSpLocks/>
          </p:cNvCxnSpPr>
          <p:nvPr/>
        </p:nvCxnSpPr>
        <p:spPr bwMode="auto">
          <a:xfrm flipV="1">
            <a:off x="4430595" y="50631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8BDB42CF-1E47-AC4A-8FF0-6DEE7B39AE13}"/>
              </a:ext>
            </a:extLst>
          </p:cNvPr>
          <p:cNvCxnSpPr>
            <a:cxnSpLocks/>
          </p:cNvCxnSpPr>
          <p:nvPr/>
        </p:nvCxnSpPr>
        <p:spPr bwMode="auto">
          <a:xfrm flipV="1">
            <a:off x="4776034" y="50631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FF65825A-4C3D-3140-924B-BC07AD517303}"/>
              </a:ext>
            </a:extLst>
          </p:cNvPr>
          <p:cNvCxnSpPr>
            <a:cxnSpLocks/>
          </p:cNvCxnSpPr>
          <p:nvPr/>
        </p:nvCxnSpPr>
        <p:spPr bwMode="auto">
          <a:xfrm flipV="1">
            <a:off x="5118937" y="5061536"/>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703694E-30D7-824C-9702-0877667C1F77}"/>
              </a:ext>
            </a:extLst>
          </p:cNvPr>
          <p:cNvCxnSpPr>
            <a:cxnSpLocks/>
          </p:cNvCxnSpPr>
          <p:nvPr/>
        </p:nvCxnSpPr>
        <p:spPr bwMode="auto">
          <a:xfrm flipV="1">
            <a:off x="5464376" y="5061536"/>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B51E915E-8274-0A41-8997-3951538EFD56}"/>
              </a:ext>
            </a:extLst>
          </p:cNvPr>
          <p:cNvCxnSpPr>
            <a:cxnSpLocks/>
          </p:cNvCxnSpPr>
          <p:nvPr/>
        </p:nvCxnSpPr>
        <p:spPr bwMode="auto">
          <a:xfrm flipV="1">
            <a:off x="5809815" y="506292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84B67597-D896-FA44-B780-3F780D3E0327}"/>
              </a:ext>
            </a:extLst>
          </p:cNvPr>
          <p:cNvCxnSpPr>
            <a:cxnSpLocks/>
          </p:cNvCxnSpPr>
          <p:nvPr/>
        </p:nvCxnSpPr>
        <p:spPr bwMode="auto">
          <a:xfrm flipV="1">
            <a:off x="6155253" y="506292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059F7E7E-2102-2942-8663-1ADD387A08FA}"/>
              </a:ext>
            </a:extLst>
          </p:cNvPr>
          <p:cNvCxnSpPr>
            <a:cxnSpLocks/>
          </p:cNvCxnSpPr>
          <p:nvPr/>
        </p:nvCxnSpPr>
        <p:spPr bwMode="auto">
          <a:xfrm flipV="1">
            <a:off x="6500692" y="506292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sp>
        <p:nvSpPr>
          <p:cNvPr id="15" name="Oval 14">
            <a:extLst>
              <a:ext uri="{FF2B5EF4-FFF2-40B4-BE49-F238E27FC236}">
                <a16:creationId xmlns:a16="http://schemas.microsoft.com/office/drawing/2014/main" id="{9B0B5744-581B-674C-97D9-8CC805CDCBB1}"/>
              </a:ext>
            </a:extLst>
          </p:cNvPr>
          <p:cNvSpPr/>
          <p:nvPr/>
        </p:nvSpPr>
        <p:spPr bwMode="auto">
          <a:xfrm>
            <a:off x="905389" y="3896484"/>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47" name="Oval 146">
            <a:extLst>
              <a:ext uri="{FF2B5EF4-FFF2-40B4-BE49-F238E27FC236}">
                <a16:creationId xmlns:a16="http://schemas.microsoft.com/office/drawing/2014/main" id="{8FFE74B3-96A1-5F48-8273-AF7B235EDEB6}"/>
              </a:ext>
            </a:extLst>
          </p:cNvPr>
          <p:cNvSpPr/>
          <p:nvPr/>
        </p:nvSpPr>
        <p:spPr bwMode="auto">
          <a:xfrm>
            <a:off x="1251408" y="363140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49" name="Oval 148">
            <a:extLst>
              <a:ext uri="{FF2B5EF4-FFF2-40B4-BE49-F238E27FC236}">
                <a16:creationId xmlns:a16="http://schemas.microsoft.com/office/drawing/2014/main" id="{49C76D5E-9865-9B47-89A2-6F1DAB91BA0D}"/>
              </a:ext>
            </a:extLst>
          </p:cNvPr>
          <p:cNvSpPr/>
          <p:nvPr/>
        </p:nvSpPr>
        <p:spPr bwMode="auto">
          <a:xfrm>
            <a:off x="1593443" y="3917221"/>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3" name="Oval 152">
            <a:extLst>
              <a:ext uri="{FF2B5EF4-FFF2-40B4-BE49-F238E27FC236}">
                <a16:creationId xmlns:a16="http://schemas.microsoft.com/office/drawing/2014/main" id="{A33C1F29-4DA2-3D4A-8D3D-C372E70E6369}"/>
              </a:ext>
            </a:extLst>
          </p:cNvPr>
          <p:cNvSpPr/>
          <p:nvPr/>
        </p:nvSpPr>
        <p:spPr bwMode="auto">
          <a:xfrm>
            <a:off x="1950180" y="440823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4" name="Oval 153">
            <a:extLst>
              <a:ext uri="{FF2B5EF4-FFF2-40B4-BE49-F238E27FC236}">
                <a16:creationId xmlns:a16="http://schemas.microsoft.com/office/drawing/2014/main" id="{4F6411DE-010F-5748-AC29-7CFEDF65682B}"/>
              </a:ext>
            </a:extLst>
          </p:cNvPr>
          <p:cNvSpPr/>
          <p:nvPr/>
        </p:nvSpPr>
        <p:spPr bwMode="auto">
          <a:xfrm>
            <a:off x="2296199" y="4514864"/>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5" name="Oval 154">
            <a:extLst>
              <a:ext uri="{FF2B5EF4-FFF2-40B4-BE49-F238E27FC236}">
                <a16:creationId xmlns:a16="http://schemas.microsoft.com/office/drawing/2014/main" id="{89656135-5208-C34D-90DE-F3C5EF8E6D03}"/>
              </a:ext>
            </a:extLst>
          </p:cNvPr>
          <p:cNvSpPr/>
          <p:nvPr/>
        </p:nvSpPr>
        <p:spPr bwMode="auto">
          <a:xfrm>
            <a:off x="2638234" y="4220822"/>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9" name="Oval 158">
            <a:extLst>
              <a:ext uri="{FF2B5EF4-FFF2-40B4-BE49-F238E27FC236}">
                <a16:creationId xmlns:a16="http://schemas.microsoft.com/office/drawing/2014/main" id="{36790703-F22A-BE45-9569-7A6BEA9448C4}"/>
              </a:ext>
            </a:extLst>
          </p:cNvPr>
          <p:cNvSpPr/>
          <p:nvPr/>
        </p:nvSpPr>
        <p:spPr bwMode="auto">
          <a:xfrm>
            <a:off x="2972133" y="372212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0" name="Oval 159">
            <a:extLst>
              <a:ext uri="{FF2B5EF4-FFF2-40B4-BE49-F238E27FC236}">
                <a16:creationId xmlns:a16="http://schemas.microsoft.com/office/drawing/2014/main" id="{4A0FE859-43DA-5E44-B81F-23938C3FE37F}"/>
              </a:ext>
            </a:extLst>
          </p:cNvPr>
          <p:cNvSpPr/>
          <p:nvPr/>
        </p:nvSpPr>
        <p:spPr bwMode="auto">
          <a:xfrm>
            <a:off x="3317570" y="3669966"/>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1" name="Oval 160">
            <a:extLst>
              <a:ext uri="{FF2B5EF4-FFF2-40B4-BE49-F238E27FC236}">
                <a16:creationId xmlns:a16="http://schemas.microsoft.com/office/drawing/2014/main" id="{F0573189-A41C-2D4B-81A3-F441C4BD0BF5}"/>
              </a:ext>
            </a:extLst>
          </p:cNvPr>
          <p:cNvSpPr/>
          <p:nvPr/>
        </p:nvSpPr>
        <p:spPr bwMode="auto">
          <a:xfrm>
            <a:off x="3660187" y="408535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5" name="Oval 164">
            <a:extLst>
              <a:ext uri="{FF2B5EF4-FFF2-40B4-BE49-F238E27FC236}">
                <a16:creationId xmlns:a16="http://schemas.microsoft.com/office/drawing/2014/main" id="{6A385482-3BD1-4048-9EB6-241062831E5E}"/>
              </a:ext>
            </a:extLst>
          </p:cNvPr>
          <p:cNvSpPr/>
          <p:nvPr/>
        </p:nvSpPr>
        <p:spPr bwMode="auto">
          <a:xfrm>
            <a:off x="4011419" y="450706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6" name="Oval 165">
            <a:extLst>
              <a:ext uri="{FF2B5EF4-FFF2-40B4-BE49-F238E27FC236}">
                <a16:creationId xmlns:a16="http://schemas.microsoft.com/office/drawing/2014/main" id="{A2CE866A-DC82-434D-BDD7-A75AE44D4445}"/>
              </a:ext>
            </a:extLst>
          </p:cNvPr>
          <p:cNvSpPr/>
          <p:nvPr/>
        </p:nvSpPr>
        <p:spPr bwMode="auto">
          <a:xfrm>
            <a:off x="4356856" y="4454902"/>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7" name="Oval 166">
            <a:extLst>
              <a:ext uri="{FF2B5EF4-FFF2-40B4-BE49-F238E27FC236}">
                <a16:creationId xmlns:a16="http://schemas.microsoft.com/office/drawing/2014/main" id="{3F96748B-4C9A-964E-9E41-7EF37B251C89}"/>
              </a:ext>
            </a:extLst>
          </p:cNvPr>
          <p:cNvSpPr/>
          <p:nvPr/>
        </p:nvSpPr>
        <p:spPr bwMode="auto">
          <a:xfrm>
            <a:off x="4699473" y="397087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4" name="Oval 173">
            <a:extLst>
              <a:ext uri="{FF2B5EF4-FFF2-40B4-BE49-F238E27FC236}">
                <a16:creationId xmlns:a16="http://schemas.microsoft.com/office/drawing/2014/main" id="{48AB5127-DCCE-5646-BF6B-75AC764A26F4}"/>
              </a:ext>
            </a:extLst>
          </p:cNvPr>
          <p:cNvSpPr/>
          <p:nvPr/>
        </p:nvSpPr>
        <p:spPr bwMode="auto">
          <a:xfrm>
            <a:off x="5051523" y="365226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5" name="Oval 174">
            <a:extLst>
              <a:ext uri="{FF2B5EF4-FFF2-40B4-BE49-F238E27FC236}">
                <a16:creationId xmlns:a16="http://schemas.microsoft.com/office/drawing/2014/main" id="{3F6FF6D2-4FAF-5F47-B565-14476E70CF7A}"/>
              </a:ext>
            </a:extLst>
          </p:cNvPr>
          <p:cNvSpPr/>
          <p:nvPr/>
        </p:nvSpPr>
        <p:spPr bwMode="auto">
          <a:xfrm>
            <a:off x="5390734" y="382253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6" name="Oval 175">
            <a:extLst>
              <a:ext uri="{FF2B5EF4-FFF2-40B4-BE49-F238E27FC236}">
                <a16:creationId xmlns:a16="http://schemas.microsoft.com/office/drawing/2014/main" id="{D4B6A50B-E3C5-EB40-B773-F0FC0CD9D28A}"/>
              </a:ext>
            </a:extLst>
          </p:cNvPr>
          <p:cNvSpPr/>
          <p:nvPr/>
        </p:nvSpPr>
        <p:spPr bwMode="auto">
          <a:xfrm>
            <a:off x="5752432" y="433261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7" name="Oval 176">
            <a:extLst>
              <a:ext uri="{FF2B5EF4-FFF2-40B4-BE49-F238E27FC236}">
                <a16:creationId xmlns:a16="http://schemas.microsoft.com/office/drawing/2014/main" id="{34479EDB-B5E7-A746-800F-65A60EC48D24}"/>
              </a:ext>
            </a:extLst>
          </p:cNvPr>
          <p:cNvSpPr/>
          <p:nvPr/>
        </p:nvSpPr>
        <p:spPr bwMode="auto">
          <a:xfrm>
            <a:off x="6085014" y="4540361"/>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8" name="Oval 177">
            <a:extLst>
              <a:ext uri="{FF2B5EF4-FFF2-40B4-BE49-F238E27FC236}">
                <a16:creationId xmlns:a16="http://schemas.microsoft.com/office/drawing/2014/main" id="{0291636A-3FF9-1C4B-8F24-E5BF364AC3A3}"/>
              </a:ext>
            </a:extLst>
          </p:cNvPr>
          <p:cNvSpPr/>
          <p:nvPr/>
        </p:nvSpPr>
        <p:spPr bwMode="auto">
          <a:xfrm>
            <a:off x="6430454" y="427956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cxnSp>
        <p:nvCxnSpPr>
          <p:cNvPr id="180" name="Straight Connector 179">
            <a:extLst>
              <a:ext uri="{FF2B5EF4-FFF2-40B4-BE49-F238E27FC236}">
                <a16:creationId xmlns:a16="http://schemas.microsoft.com/office/drawing/2014/main" id="{3D32394B-DBB7-084D-BDAF-F5595C5D1790}"/>
              </a:ext>
            </a:extLst>
          </p:cNvPr>
          <p:cNvCxnSpPr>
            <a:cxnSpLocks/>
          </p:cNvCxnSpPr>
          <p:nvPr/>
        </p:nvCxnSpPr>
        <p:spPr bwMode="auto">
          <a:xfrm flipV="1">
            <a:off x="978614" y="3399163"/>
            <a:ext cx="0" cy="1935432"/>
          </a:xfrm>
          <a:prstGeom prst="line">
            <a:avLst/>
          </a:prstGeom>
          <a:solidFill>
            <a:schemeClr val="tx2"/>
          </a:solidFill>
          <a:ln w="19050" cap="flat" cmpd="sng" algn="ctr">
            <a:solidFill>
              <a:schemeClr val="tx1"/>
            </a:solidFill>
            <a:prstDash val="solid"/>
            <a:round/>
            <a:headEnd type="none" w="med" len="med"/>
            <a:tailEnd type="triangle" w="lg" len="med"/>
          </a:ln>
          <a:effectLst/>
        </p:spPr>
      </p:cxnSp>
      <p:sp>
        <p:nvSpPr>
          <p:cNvPr id="184" name="Rectangle 3">
            <a:extLst>
              <a:ext uri="{FF2B5EF4-FFF2-40B4-BE49-F238E27FC236}">
                <a16:creationId xmlns:a16="http://schemas.microsoft.com/office/drawing/2014/main" id="{3504E447-5646-9D47-AB1C-A8D67710D0E3}"/>
              </a:ext>
            </a:extLst>
          </p:cNvPr>
          <p:cNvSpPr txBox="1">
            <a:spLocks noChangeArrowheads="1"/>
          </p:cNvSpPr>
          <p:nvPr/>
        </p:nvSpPr>
        <p:spPr bwMode="auto">
          <a:xfrm>
            <a:off x="6744373" y="5225708"/>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x</a:t>
            </a:r>
          </a:p>
        </p:txBody>
      </p:sp>
      <p:sp>
        <p:nvSpPr>
          <p:cNvPr id="185" name="Rectangle 3">
            <a:extLst>
              <a:ext uri="{FF2B5EF4-FFF2-40B4-BE49-F238E27FC236}">
                <a16:creationId xmlns:a16="http://schemas.microsoft.com/office/drawing/2014/main" id="{23B30A6B-A4C5-EE47-B569-423DAAD289A2}"/>
              </a:ext>
            </a:extLst>
          </p:cNvPr>
          <p:cNvSpPr txBox="1">
            <a:spLocks noChangeArrowheads="1"/>
          </p:cNvSpPr>
          <p:nvPr/>
        </p:nvSpPr>
        <p:spPr bwMode="auto">
          <a:xfrm>
            <a:off x="628199" y="4225157"/>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y</a:t>
            </a:r>
          </a:p>
        </p:txBody>
      </p:sp>
      <p:sp>
        <p:nvSpPr>
          <p:cNvPr id="186" name="Rectangle 3">
            <a:extLst>
              <a:ext uri="{FF2B5EF4-FFF2-40B4-BE49-F238E27FC236}">
                <a16:creationId xmlns:a16="http://schemas.microsoft.com/office/drawing/2014/main" id="{6EE5A28E-36AE-8448-939F-D05192BCEB28}"/>
              </a:ext>
            </a:extLst>
          </p:cNvPr>
          <p:cNvSpPr txBox="1">
            <a:spLocks noChangeArrowheads="1"/>
          </p:cNvSpPr>
          <p:nvPr/>
        </p:nvSpPr>
        <p:spPr bwMode="auto">
          <a:xfrm>
            <a:off x="838783" y="5249881"/>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0</a:t>
            </a:r>
          </a:p>
        </p:txBody>
      </p:sp>
      <p:sp>
        <p:nvSpPr>
          <p:cNvPr id="187" name="Rectangle 3">
            <a:extLst>
              <a:ext uri="{FF2B5EF4-FFF2-40B4-BE49-F238E27FC236}">
                <a16:creationId xmlns:a16="http://schemas.microsoft.com/office/drawing/2014/main" id="{6CD96FA3-3593-D44C-B8B9-F4EC2C931115}"/>
              </a:ext>
            </a:extLst>
          </p:cNvPr>
          <p:cNvSpPr txBox="1">
            <a:spLocks noChangeArrowheads="1"/>
          </p:cNvSpPr>
          <p:nvPr/>
        </p:nvSpPr>
        <p:spPr bwMode="auto">
          <a:xfrm>
            <a:off x="1182954" y="5260111"/>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1</a:t>
            </a:r>
          </a:p>
        </p:txBody>
      </p:sp>
      <p:sp>
        <p:nvSpPr>
          <p:cNvPr id="188" name="Rectangle 3">
            <a:extLst>
              <a:ext uri="{FF2B5EF4-FFF2-40B4-BE49-F238E27FC236}">
                <a16:creationId xmlns:a16="http://schemas.microsoft.com/office/drawing/2014/main" id="{C1BCBBBA-E78F-F04F-AD87-AD35932C40FD}"/>
              </a:ext>
            </a:extLst>
          </p:cNvPr>
          <p:cNvSpPr txBox="1">
            <a:spLocks noChangeArrowheads="1"/>
          </p:cNvSpPr>
          <p:nvPr/>
        </p:nvSpPr>
        <p:spPr bwMode="auto">
          <a:xfrm>
            <a:off x="1530295" y="5266107"/>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2</a:t>
            </a:r>
          </a:p>
        </p:txBody>
      </p:sp>
      <p:sp>
        <p:nvSpPr>
          <p:cNvPr id="189" name="Rectangle 3">
            <a:extLst>
              <a:ext uri="{FF2B5EF4-FFF2-40B4-BE49-F238E27FC236}">
                <a16:creationId xmlns:a16="http://schemas.microsoft.com/office/drawing/2014/main" id="{C6BA32AB-F764-4346-9D41-B339C3AC8431}"/>
              </a:ext>
            </a:extLst>
          </p:cNvPr>
          <p:cNvSpPr txBox="1">
            <a:spLocks noChangeArrowheads="1"/>
          </p:cNvSpPr>
          <p:nvPr/>
        </p:nvSpPr>
        <p:spPr bwMode="auto">
          <a:xfrm>
            <a:off x="1874466" y="5258581"/>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3</a:t>
            </a:r>
          </a:p>
        </p:txBody>
      </p:sp>
      <p:sp>
        <p:nvSpPr>
          <p:cNvPr id="190" name="Rectangle 3">
            <a:extLst>
              <a:ext uri="{FF2B5EF4-FFF2-40B4-BE49-F238E27FC236}">
                <a16:creationId xmlns:a16="http://schemas.microsoft.com/office/drawing/2014/main" id="{BC52CDAF-C39D-2B47-ADDD-FBD35D6CA403}"/>
              </a:ext>
            </a:extLst>
          </p:cNvPr>
          <p:cNvSpPr txBox="1">
            <a:spLocks noChangeArrowheads="1"/>
          </p:cNvSpPr>
          <p:nvPr/>
        </p:nvSpPr>
        <p:spPr bwMode="auto">
          <a:xfrm>
            <a:off x="2233551" y="5257942"/>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4</a:t>
            </a:r>
          </a:p>
        </p:txBody>
      </p:sp>
      <p:sp>
        <p:nvSpPr>
          <p:cNvPr id="191" name="Rectangle 3">
            <a:extLst>
              <a:ext uri="{FF2B5EF4-FFF2-40B4-BE49-F238E27FC236}">
                <a16:creationId xmlns:a16="http://schemas.microsoft.com/office/drawing/2014/main" id="{6E66AF7E-1385-794D-AB41-0A418C7CE6A2}"/>
              </a:ext>
            </a:extLst>
          </p:cNvPr>
          <p:cNvSpPr txBox="1">
            <a:spLocks noChangeArrowheads="1"/>
          </p:cNvSpPr>
          <p:nvPr/>
        </p:nvSpPr>
        <p:spPr bwMode="auto">
          <a:xfrm>
            <a:off x="2577722" y="5268172"/>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5</a:t>
            </a:r>
          </a:p>
        </p:txBody>
      </p:sp>
      <p:sp>
        <p:nvSpPr>
          <p:cNvPr id="192" name="Rectangle 3">
            <a:extLst>
              <a:ext uri="{FF2B5EF4-FFF2-40B4-BE49-F238E27FC236}">
                <a16:creationId xmlns:a16="http://schemas.microsoft.com/office/drawing/2014/main" id="{8FB14E69-E300-FC42-9CFC-DAAD26E325F3}"/>
              </a:ext>
            </a:extLst>
          </p:cNvPr>
          <p:cNvSpPr txBox="1">
            <a:spLocks noChangeArrowheads="1"/>
          </p:cNvSpPr>
          <p:nvPr/>
        </p:nvSpPr>
        <p:spPr bwMode="auto">
          <a:xfrm>
            <a:off x="2925063" y="5274168"/>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6</a:t>
            </a:r>
          </a:p>
        </p:txBody>
      </p:sp>
      <p:sp>
        <p:nvSpPr>
          <p:cNvPr id="193" name="Rectangle 3">
            <a:extLst>
              <a:ext uri="{FF2B5EF4-FFF2-40B4-BE49-F238E27FC236}">
                <a16:creationId xmlns:a16="http://schemas.microsoft.com/office/drawing/2014/main" id="{D34B9A09-93F8-194C-B267-86D435809892}"/>
              </a:ext>
            </a:extLst>
          </p:cNvPr>
          <p:cNvSpPr txBox="1">
            <a:spLocks noChangeArrowheads="1"/>
          </p:cNvSpPr>
          <p:nvPr/>
        </p:nvSpPr>
        <p:spPr bwMode="auto">
          <a:xfrm>
            <a:off x="3269234" y="5266642"/>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7</a:t>
            </a:r>
          </a:p>
        </p:txBody>
      </p:sp>
      <p:sp>
        <p:nvSpPr>
          <p:cNvPr id="194" name="Rectangle 3">
            <a:extLst>
              <a:ext uri="{FF2B5EF4-FFF2-40B4-BE49-F238E27FC236}">
                <a16:creationId xmlns:a16="http://schemas.microsoft.com/office/drawing/2014/main" id="{EBC8CA32-66A8-B741-B819-A048945B0DC2}"/>
              </a:ext>
            </a:extLst>
          </p:cNvPr>
          <p:cNvSpPr txBox="1">
            <a:spLocks noChangeArrowheads="1"/>
          </p:cNvSpPr>
          <p:nvPr/>
        </p:nvSpPr>
        <p:spPr bwMode="auto">
          <a:xfrm>
            <a:off x="3599380" y="5257942"/>
            <a:ext cx="587531"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a:t>
            </a:r>
          </a:p>
        </p:txBody>
      </p:sp>
      <p:graphicFrame>
        <p:nvGraphicFramePr>
          <p:cNvPr id="197" name="Object 196">
            <a:extLst>
              <a:ext uri="{FF2B5EF4-FFF2-40B4-BE49-F238E27FC236}">
                <a16:creationId xmlns:a16="http://schemas.microsoft.com/office/drawing/2014/main" id="{4F1D13F5-7FF7-2E4D-ADE7-C311624D6BC0}"/>
              </a:ext>
            </a:extLst>
          </p:cNvPr>
          <p:cNvGraphicFramePr>
            <a:graphicFrameLocks noChangeAspect="1"/>
          </p:cNvGraphicFramePr>
          <p:nvPr/>
        </p:nvGraphicFramePr>
        <p:xfrm>
          <a:off x="6606111" y="3344405"/>
          <a:ext cx="1888891" cy="606804"/>
        </p:xfrm>
        <a:graphic>
          <a:graphicData uri="http://schemas.openxmlformats.org/presentationml/2006/ole">
            <mc:AlternateContent xmlns:mc="http://schemas.openxmlformats.org/markup-compatibility/2006">
              <mc:Choice xmlns:v="urn:schemas-microsoft-com:vml" Requires="v">
                <p:oleObj name="Equation" r:id="rId4" imgW="1422400" imgH="457200" progId="Equation.3">
                  <p:embed/>
                </p:oleObj>
              </mc:Choice>
              <mc:Fallback>
                <p:oleObj name="Equation" r:id="rId4" imgW="1422400" imgH="457200" progId="Equation.3">
                  <p:embed/>
                  <p:pic>
                    <p:nvPicPr>
                      <p:cNvPr id="197" name="Object 196">
                        <a:extLst>
                          <a:ext uri="{FF2B5EF4-FFF2-40B4-BE49-F238E27FC236}">
                            <a16:creationId xmlns:a16="http://schemas.microsoft.com/office/drawing/2014/main" id="{4F1D13F5-7FF7-2E4D-ADE7-C311624D6BC0}"/>
                          </a:ext>
                        </a:extLst>
                      </p:cNvPr>
                      <p:cNvPicPr/>
                      <p:nvPr/>
                    </p:nvPicPr>
                    <p:blipFill>
                      <a:blip r:embed="rId5"/>
                      <a:stretch>
                        <a:fillRect/>
                      </a:stretch>
                    </p:blipFill>
                    <p:spPr>
                      <a:xfrm>
                        <a:off x="6606111" y="3344405"/>
                        <a:ext cx="1888891" cy="606804"/>
                      </a:xfrm>
                      <a:prstGeom prst="rect">
                        <a:avLst/>
                      </a:prstGeom>
                    </p:spPr>
                  </p:pic>
                </p:oleObj>
              </mc:Fallback>
            </mc:AlternateContent>
          </a:graphicData>
        </a:graphic>
      </p:graphicFrame>
      <p:sp>
        <p:nvSpPr>
          <p:cNvPr id="199" name="TextBox 198">
            <a:extLst>
              <a:ext uri="{FF2B5EF4-FFF2-40B4-BE49-F238E27FC236}">
                <a16:creationId xmlns:a16="http://schemas.microsoft.com/office/drawing/2014/main" id="{01B075E0-B356-7E47-B572-CE1C54EA041C}"/>
              </a:ext>
            </a:extLst>
          </p:cNvPr>
          <p:cNvSpPr txBox="1"/>
          <p:nvPr/>
        </p:nvSpPr>
        <p:spPr>
          <a:xfrm>
            <a:off x="6880194" y="5422638"/>
            <a:ext cx="184731" cy="369332"/>
          </a:xfrm>
          <a:prstGeom prst="rect">
            <a:avLst/>
          </a:prstGeom>
          <a:noFill/>
        </p:spPr>
        <p:txBody>
          <a:bodyPr wrap="none" rtlCol="0">
            <a:spAutoFit/>
          </a:bodyPr>
          <a:lstStyle/>
          <a:p>
            <a:endParaRPr lang="en-IL"/>
          </a:p>
        </p:txBody>
      </p:sp>
      <p:sp>
        <p:nvSpPr>
          <p:cNvPr id="202" name="Rectangle 3">
            <a:extLst>
              <a:ext uri="{FF2B5EF4-FFF2-40B4-BE49-F238E27FC236}">
                <a16:creationId xmlns:a16="http://schemas.microsoft.com/office/drawing/2014/main" id="{B3F2E3C5-E20E-EC4C-A428-D9873F56765D}"/>
              </a:ext>
            </a:extLst>
          </p:cNvPr>
          <p:cNvSpPr txBox="1">
            <a:spLocks noChangeArrowheads="1"/>
          </p:cNvSpPr>
          <p:nvPr/>
        </p:nvSpPr>
        <p:spPr bwMode="auto">
          <a:xfrm>
            <a:off x="565195" y="729217"/>
            <a:ext cx="8411853" cy="40549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720725" indent="-720725">
              <a:lnSpc>
                <a:spcPts val="2400"/>
              </a:lnSpc>
              <a:spcBef>
                <a:spcPts val="600"/>
              </a:spcBef>
            </a:pPr>
            <a:r>
              <a:rPr kumimoji="0" lang="en-US" sz="1800" u="sng" dirty="0">
                <a:solidFill>
                  <a:schemeClr val="tx1"/>
                </a:solidFill>
                <a:latin typeface="Times New Roman"/>
                <a:cs typeface="Times New Roman"/>
              </a:rPr>
              <a:t>Abstraction:</a:t>
            </a:r>
            <a:r>
              <a:rPr kumimoji="0" lang="en-US" sz="1800" dirty="0">
                <a:solidFill>
                  <a:schemeClr val="tx1"/>
                </a:solidFill>
                <a:latin typeface="Times New Roman"/>
                <a:cs typeface="Times New Roman"/>
              </a:rPr>
              <a:t>  </a:t>
            </a:r>
            <a:r>
              <a:rPr kumimoji="0" lang="en-US" sz="1600" dirty="0">
                <a:solidFill>
                  <a:schemeClr val="tx1"/>
                </a:solidFill>
                <a:latin typeface="Times New Roman"/>
                <a:cs typeface="Times New Roman"/>
              </a:rPr>
              <a:t>Play the note C </a:t>
            </a:r>
            <a:r>
              <a:rPr kumimoji="0" lang="en-US" sz="1200" dirty="0">
                <a:solidFill>
                  <a:schemeClr val="tx1"/>
                </a:solidFill>
                <a:latin typeface="Times New Roman"/>
                <a:cs typeface="Times New Roman"/>
              </a:rPr>
              <a:t>(523.35 </a:t>
            </a:r>
            <a:r>
              <a:rPr kumimoji="0" lang="en-US" sz="1200" i="1" dirty="0">
                <a:solidFill>
                  <a:schemeClr val="tx1"/>
                </a:solidFill>
                <a:latin typeface="Times New Roman"/>
                <a:cs typeface="Times New Roman"/>
              </a:rPr>
              <a:t>hz</a:t>
            </a:r>
            <a:r>
              <a:rPr kumimoji="0" lang="en-US" sz="1200" dirty="0">
                <a:solidFill>
                  <a:schemeClr val="tx1"/>
                </a:solidFill>
                <a:latin typeface="Times New Roman"/>
                <a:cs typeface="Times New Roman"/>
              </a:rPr>
              <a:t>)</a:t>
            </a:r>
            <a:r>
              <a:rPr kumimoji="0" lang="en-US" sz="1600" dirty="0">
                <a:solidFill>
                  <a:schemeClr val="tx1"/>
                </a:solidFill>
                <a:latin typeface="Times New Roman"/>
                <a:cs typeface="Times New Roman"/>
              </a:rPr>
              <a:t> for 2 seconds</a:t>
            </a:r>
            <a:endParaRPr kumimoji="0" lang="en-US" sz="1800" dirty="0">
              <a:solidFill>
                <a:schemeClr val="tx1"/>
              </a:solidFill>
              <a:latin typeface="Times New Roman"/>
              <a:cs typeface="Times New Roman"/>
            </a:endParaRPr>
          </a:p>
        </p:txBody>
      </p:sp>
      <mc:AlternateContent xmlns:mc="http://schemas.openxmlformats.org/markup-compatibility/2006" xmlns:a14="http://schemas.microsoft.com/office/drawing/2010/main">
        <mc:Choice Requires="a14">
          <p:sp>
            <p:nvSpPr>
              <p:cNvPr id="204" name="Rounded Rectangular Callout 203">
                <a:extLst>
                  <a:ext uri="{FF2B5EF4-FFF2-40B4-BE49-F238E27FC236}">
                    <a16:creationId xmlns:a16="http://schemas.microsoft.com/office/drawing/2014/main" id="{7AC329F0-E8E5-DF40-A18B-3B5ACB8B1938}"/>
                  </a:ext>
                </a:extLst>
              </p:cNvPr>
              <p:cNvSpPr/>
              <p:nvPr/>
            </p:nvSpPr>
            <p:spPr>
              <a:xfrm>
                <a:off x="4005272" y="5543865"/>
                <a:ext cx="3264262" cy="390826"/>
              </a:xfrm>
              <a:prstGeom prst="wedgeRoundRectCallout">
                <a:avLst>
                  <a:gd name="adj1" fmla="val 21150"/>
                  <a:gd name="adj2" fmla="val -100872"/>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tIns="46800" rIns="0" rtlCol="0" anchor="ctr" anchorCtr="0"/>
              <a:lstStyle/>
              <a:p>
                <a:pPr>
                  <a:spcBef>
                    <a:spcPts val="600"/>
                  </a:spcBef>
                </a:pPr>
                <a:r>
                  <a:rPr lang="en-US" sz="1400" dirty="0">
                    <a:solidFill>
                      <a:schemeClr val="tx1"/>
                    </a:solidFill>
                    <a:latin typeface="Times New Roman" panose="02020603050405020304" pitchFamily="18" charset="0"/>
                    <a:cs typeface="Times New Roman" panose="02020603050405020304" pitchFamily="18" charset="0"/>
                  </a:rPr>
                  <a:t>Number of x points =  </a:t>
                </a:r>
                <a14:m>
                  <m:oMath xmlns:m="http://schemas.openxmlformats.org/officeDocument/2006/math">
                    <m:r>
                      <a:rPr lang="en-US" sz="1400" i="1" smtClean="0">
                        <a:solidFill>
                          <a:schemeClr val="tx1"/>
                        </a:solidFill>
                        <a:latin typeface="Cambria Math" panose="02040503050406030204" pitchFamily="18" charset="0"/>
                        <a:cs typeface="Times New Roman" panose="02020603050405020304" pitchFamily="18" charset="0"/>
                      </a:rPr>
                      <m:t>𝑠𝑝𝑠</m:t>
                    </m:r>
                    <m:r>
                      <a:rPr lang="en-US" sz="1400" b="0" i="1" smtClean="0">
                        <a:solidFill>
                          <a:schemeClr val="tx1"/>
                        </a:solidFill>
                        <a:latin typeface="Cambria Math" panose="02040503050406030204" pitchFamily="18" charset="0"/>
                        <a:cs typeface="Times New Roman" panose="02020603050405020304" pitchFamily="18" charset="0"/>
                      </a:rPr>
                      <m:t> </m:t>
                    </m:r>
                    <m:r>
                      <a:rPr lang="en-US" sz="14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14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𝑑𝑢𝑟𝑎𝑡𝑖𝑜𝑛</m:t>
                    </m:r>
                    <m:r>
                      <a:rPr lang="en-US" sz="1400" i="1" smtClean="0">
                        <a:solidFill>
                          <a:schemeClr val="tx1"/>
                        </a:solidFill>
                        <a:latin typeface="Cambria Math" panose="02040503050406030204" pitchFamily="18" charset="0"/>
                        <a:cs typeface="Times New Roman" panose="02020603050405020304" pitchFamily="18" charset="0"/>
                      </a:rPr>
                      <m:t> </m:t>
                    </m:r>
                  </m:oMath>
                </a14:m>
                <a:endParaRPr lang="en-US" sz="14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4" name="Rounded Rectangular Callout 203">
                <a:extLst>
                  <a:ext uri="{FF2B5EF4-FFF2-40B4-BE49-F238E27FC236}">
                    <a16:creationId xmlns:a16="http://schemas.microsoft.com/office/drawing/2014/main" id="{7AC329F0-E8E5-DF40-A18B-3B5ACB8B1938}"/>
                  </a:ext>
                </a:extLst>
              </p:cNvPr>
              <p:cNvSpPr>
                <a:spLocks noRot="1" noChangeAspect="1" noMove="1" noResize="1" noEditPoints="1" noAdjustHandles="1" noChangeArrowheads="1" noChangeShapeType="1" noTextEdit="1"/>
              </p:cNvSpPr>
              <p:nvPr/>
            </p:nvSpPr>
            <p:spPr>
              <a:xfrm>
                <a:off x="4005272" y="5543865"/>
                <a:ext cx="3264262" cy="390826"/>
              </a:xfrm>
              <a:prstGeom prst="wedgeRoundRectCallout">
                <a:avLst>
                  <a:gd name="adj1" fmla="val 21150"/>
                  <a:gd name="adj2" fmla="val -100872"/>
                  <a:gd name="adj3" fmla="val 16667"/>
                </a:avLst>
              </a:prstGeom>
              <a:blipFill>
                <a:blip r:embed="rId7"/>
                <a:stretch>
                  <a:fillRect b="-4167"/>
                </a:stretch>
              </a:blipFill>
              <a:ln>
                <a:noFill/>
              </a:ln>
              <a:effectLst/>
            </p:spPr>
            <p:txBody>
              <a:bodyPr/>
              <a:lstStyle/>
              <a:p>
                <a:r>
                  <a:rPr lang="en-IL">
                    <a:noFill/>
                  </a:rPr>
                  <a:t> </a:t>
                </a:r>
              </a:p>
            </p:txBody>
          </p:sp>
        </mc:Fallback>
      </mc:AlternateContent>
      <p:sp>
        <p:nvSpPr>
          <p:cNvPr id="206" name="Rectangle 3">
            <a:extLst>
              <a:ext uri="{FF2B5EF4-FFF2-40B4-BE49-F238E27FC236}">
                <a16:creationId xmlns:a16="http://schemas.microsoft.com/office/drawing/2014/main" id="{5D6B7A89-F617-CE4D-BDB7-4CE2F82D427A}"/>
              </a:ext>
            </a:extLst>
          </p:cNvPr>
          <p:cNvSpPr txBox="1">
            <a:spLocks noChangeArrowheads="1"/>
          </p:cNvSpPr>
          <p:nvPr/>
        </p:nvSpPr>
        <p:spPr bwMode="auto">
          <a:xfrm>
            <a:off x="565195" y="1175597"/>
            <a:ext cx="8411853" cy="64447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720725" indent="-720725">
              <a:lnSpc>
                <a:spcPct val="100000"/>
              </a:lnSpc>
              <a:spcBef>
                <a:spcPts val="1800"/>
              </a:spcBef>
            </a:pPr>
            <a:r>
              <a:rPr kumimoji="0" lang="en-US" sz="1800" u="sng" dirty="0">
                <a:solidFill>
                  <a:schemeClr val="tx1"/>
                </a:solidFill>
                <a:latin typeface="Times New Roman"/>
                <a:cs typeface="Times New Roman"/>
              </a:rPr>
              <a:t>Math</a:t>
            </a:r>
            <a:r>
              <a:rPr kumimoji="0" lang="en-US" sz="1800" dirty="0">
                <a:solidFill>
                  <a:schemeClr val="tx1"/>
                </a:solidFill>
                <a:latin typeface="Times New Roman"/>
                <a:cs typeface="Times New Roman"/>
              </a:rPr>
              <a:t>: </a:t>
            </a:r>
            <a:r>
              <a:rPr kumimoji="0" lang="en-US" sz="1600" dirty="0">
                <a:solidFill>
                  <a:schemeClr val="tx1"/>
                </a:solidFill>
                <a:latin typeface="Times New Roman"/>
                <a:cs typeface="Times New Roman"/>
              </a:rPr>
              <a:t>Sine wave properties:   </a:t>
            </a:r>
            <a:r>
              <a:rPr kumimoji="0" lang="en-US" sz="1600" i="1" dirty="0">
                <a:solidFill>
                  <a:schemeClr val="tx1"/>
                </a:solidFill>
                <a:latin typeface="Times New Roman"/>
                <a:cs typeface="Times New Roman"/>
              </a:rPr>
              <a:t>hz</a:t>
            </a:r>
            <a:r>
              <a:rPr kumimoji="0" lang="en-US" sz="1600" dirty="0">
                <a:solidFill>
                  <a:schemeClr val="tx1"/>
                </a:solidFill>
                <a:latin typeface="Times New Roman"/>
                <a:cs typeface="Times New Roman"/>
              </a:rPr>
              <a:t> = 523.25, duration = 2 seconds,</a:t>
            </a:r>
            <a:br>
              <a:rPr kumimoji="0" lang="en-US" sz="1600" dirty="0">
                <a:solidFill>
                  <a:schemeClr val="tx1"/>
                </a:solidFill>
                <a:latin typeface="Times New Roman"/>
                <a:cs typeface="Times New Roman"/>
              </a:rPr>
            </a:br>
            <a:r>
              <a:rPr kumimoji="0" lang="en-US" sz="1600" dirty="0">
                <a:solidFill>
                  <a:schemeClr val="tx1"/>
                </a:solidFill>
                <a:latin typeface="Times New Roman"/>
                <a:cs typeface="Times New Roman"/>
              </a:rPr>
              <a:t>                                    samples per second (sps) = 44100  </a:t>
            </a:r>
            <a:r>
              <a:rPr kumimoji="0" lang="en-US" sz="1400" dirty="0">
                <a:solidFill>
                  <a:schemeClr val="tx1"/>
                </a:solidFill>
                <a:latin typeface="Times New Roman"/>
                <a:cs typeface="Times New Roman"/>
              </a:rPr>
              <a:t>(default)</a:t>
            </a:r>
            <a:endParaRPr kumimoji="0" lang="en-US" sz="1800" dirty="0">
              <a:solidFill>
                <a:schemeClr val="tx1"/>
              </a:solidFill>
              <a:latin typeface="Times New Roman"/>
              <a:cs typeface="Times New Roman"/>
            </a:endParaRPr>
          </a:p>
        </p:txBody>
      </p:sp>
      <p:sp>
        <p:nvSpPr>
          <p:cNvPr id="207" name="Rectangle 3">
            <a:extLst>
              <a:ext uri="{FF2B5EF4-FFF2-40B4-BE49-F238E27FC236}">
                <a16:creationId xmlns:a16="http://schemas.microsoft.com/office/drawing/2014/main" id="{EE7E1CB5-4FA5-B342-B0AB-FEE7CFFF5560}"/>
              </a:ext>
            </a:extLst>
          </p:cNvPr>
          <p:cNvSpPr txBox="1">
            <a:spLocks noChangeArrowheads="1"/>
          </p:cNvSpPr>
          <p:nvPr/>
        </p:nvSpPr>
        <p:spPr bwMode="auto">
          <a:xfrm>
            <a:off x="574539" y="1644368"/>
            <a:ext cx="8411853" cy="104725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0" indent="0">
              <a:lnSpc>
                <a:spcPct val="100000"/>
              </a:lnSpc>
              <a:spcBef>
                <a:spcPts val="600"/>
              </a:spcBef>
              <a:buClrTx/>
              <a:buSzPct val="100000"/>
            </a:pPr>
            <a:r>
              <a:rPr kumimoji="0" lang="en-US" sz="1800" u="sng" dirty="0">
                <a:solidFill>
                  <a:schemeClr val="tx1"/>
                </a:solidFill>
                <a:latin typeface="Times New Roman"/>
                <a:cs typeface="Times New Roman"/>
              </a:rPr>
              <a:t>Implementation:</a:t>
            </a:r>
          </a:p>
          <a:p>
            <a:pPr marL="273050" indent="-273050">
              <a:lnSpc>
                <a:spcPct val="100000"/>
              </a:lnSpc>
              <a:spcBef>
                <a:spcPts val="600"/>
              </a:spcBef>
              <a:buClrTx/>
              <a:buSzPct val="100000"/>
              <a:buFont typeface="Arial"/>
              <a:buChar char="•"/>
            </a:pPr>
            <a:r>
              <a:rPr kumimoji="0" lang="en-US" sz="1600" dirty="0">
                <a:solidFill>
                  <a:schemeClr val="tx1"/>
                </a:solidFill>
                <a:latin typeface="Times New Roman"/>
                <a:cs typeface="Times New Roman"/>
              </a:rPr>
              <a:t>Create an array (let’s call it </a:t>
            </a:r>
            <a:r>
              <a:rPr kumimoji="0" lang="en-US" sz="1200" dirty="0">
                <a:solidFill>
                  <a:schemeClr val="tx1"/>
                </a:solidFill>
                <a:latin typeface="Consolas" panose="020B0609020204030204" pitchFamily="49" charset="0"/>
                <a:cs typeface="Consolas" panose="020B0609020204030204" pitchFamily="49" charset="0"/>
              </a:rPr>
              <a:t>y</a:t>
            </a:r>
            <a:r>
              <a:rPr kumimoji="0" lang="en-US" sz="1600" dirty="0">
                <a:solidFill>
                  <a:schemeClr val="tx1"/>
                </a:solidFill>
                <a:latin typeface="Times New Roman"/>
                <a:cs typeface="Times New Roman"/>
              </a:rPr>
              <a:t>) that samples this sine wave</a:t>
            </a:r>
          </a:p>
          <a:p>
            <a:pPr marL="273050" indent="-273050">
              <a:lnSpc>
                <a:spcPct val="100000"/>
              </a:lnSpc>
              <a:spcBef>
                <a:spcPts val="600"/>
              </a:spcBef>
              <a:buClrTx/>
              <a:buSzPct val="100000"/>
              <a:buFont typeface="Arial"/>
              <a:buChar char="•"/>
            </a:pPr>
            <a:r>
              <a:rPr kumimoji="0" lang="en-US" sz="1600" dirty="0">
                <a:solidFill>
                  <a:schemeClr val="tx1"/>
                </a:solidFill>
                <a:latin typeface="Times New Roman"/>
                <a:cs typeface="Times New Roman"/>
              </a:rPr>
              <a:t>“Play the array”, using the function call  </a:t>
            </a:r>
            <a:r>
              <a:rPr lang="en-US" sz="1200" dirty="0">
                <a:solidFill>
                  <a:schemeClr val="tx1"/>
                </a:solidFill>
                <a:latin typeface="Consolas"/>
                <a:ea typeface="Monaco"/>
                <a:cs typeface="Consolas"/>
              </a:rPr>
              <a:t>StdAudio.play(y)</a:t>
            </a:r>
            <a:endParaRPr kumimoji="0" lang="en-US" sz="1200" dirty="0">
              <a:solidFill>
                <a:schemeClr val="tx1"/>
              </a:solidFill>
              <a:latin typeface="Times New Roman"/>
              <a:cs typeface="Times New Roman"/>
            </a:endParaRPr>
          </a:p>
          <a:p>
            <a:pPr>
              <a:lnSpc>
                <a:spcPct val="100000"/>
              </a:lnSpc>
              <a:spcBef>
                <a:spcPts val="1200"/>
              </a:spcBef>
            </a:pPr>
            <a:endParaRPr kumimoji="0" lang="en-US" sz="1800" dirty="0">
              <a:solidFill>
                <a:schemeClr val="tx1"/>
              </a:solidFill>
              <a:latin typeface="Times New Roman"/>
              <a:cs typeface="Times New Roman"/>
            </a:endParaRPr>
          </a:p>
        </p:txBody>
      </p:sp>
    </p:spTree>
    <p:extLst>
      <p:ext uri="{BB962C8B-B14F-4D97-AF65-F5344CB8AC3E}">
        <p14:creationId xmlns:p14="http://schemas.microsoft.com/office/powerpoint/2010/main" val="708695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Picture 200">
            <a:extLst>
              <a:ext uri="{FF2B5EF4-FFF2-40B4-BE49-F238E27FC236}">
                <a16:creationId xmlns:a16="http://schemas.microsoft.com/office/drawing/2014/main" id="{E97B2983-512D-7245-8981-E24E2AB3990D}"/>
              </a:ext>
            </a:extLst>
          </p:cNvPr>
          <p:cNvPicPr>
            <a:picLocks noChangeAspect="1"/>
          </p:cNvPicPr>
          <p:nvPr/>
        </p:nvPicPr>
        <p:blipFill rotWithShape="1">
          <a:blip r:embed="rId3"/>
          <a:srcRect l="13622" t="57087" r="39574" b="29409"/>
          <a:stretch/>
        </p:blipFill>
        <p:spPr>
          <a:xfrm>
            <a:off x="933771" y="3831382"/>
            <a:ext cx="6278645" cy="1127410"/>
          </a:xfrm>
          <a:prstGeom prst="rect">
            <a:avLst/>
          </a:prstGeom>
        </p:spPr>
      </p:pic>
      <p:sp>
        <p:nvSpPr>
          <p:cNvPr id="2" name="Title 1"/>
          <p:cNvSpPr>
            <a:spLocks noGrp="1"/>
          </p:cNvSpPr>
          <p:nvPr>
            <p:ph type="title"/>
          </p:nvPr>
        </p:nvSpPr>
        <p:spPr/>
        <p:txBody>
          <a:bodyPr/>
          <a:lstStyle/>
          <a:p>
            <a:r>
              <a:rPr lang="en-US" dirty="0"/>
              <a:t>Pitch</a:t>
            </a:r>
          </a:p>
        </p:txBody>
      </p:sp>
      <p:sp>
        <p:nvSpPr>
          <p:cNvPr id="12" name="Rectangle 16"/>
          <p:cNvSpPr>
            <a:spLocks noChangeArrowheads="1"/>
          </p:cNvSpPr>
          <p:nvPr/>
        </p:nvSpPr>
        <p:spPr bwMode="auto">
          <a:xfrm>
            <a:off x="1509071" y="5712289"/>
            <a:ext cx="3934240" cy="427969"/>
          </a:xfrm>
          <a:prstGeom prst="rect">
            <a:avLst/>
          </a:prstGeom>
          <a:solidFill>
            <a:schemeClr val="bg1"/>
          </a:solidFill>
          <a:ln w="9525">
            <a:noFill/>
            <a:miter lim="800000"/>
            <a:headEnd/>
            <a:tailEnd type="none" w="sm" len="sm"/>
          </a:ln>
        </p:spPr>
        <p:txBody>
          <a:bodyPr wrap="square">
            <a:prstTxWarp prst="textNoShape">
              <a:avLst/>
            </a:prstTxWarp>
            <a:noAutofit/>
          </a:bodyPr>
          <a:lstStyle/>
          <a:p>
            <a:endParaRPr lang="en-US" sz="1200" dirty="0">
              <a:solidFill>
                <a:srgbClr val="000000"/>
              </a:solidFill>
              <a:latin typeface="Times New Roman"/>
              <a:cs typeface="Times New Roman"/>
            </a:endParaRPr>
          </a:p>
        </p:txBody>
      </p:sp>
      <p:cxnSp>
        <p:nvCxnSpPr>
          <p:cNvPr id="4" name="Straight Connector 3">
            <a:extLst>
              <a:ext uri="{FF2B5EF4-FFF2-40B4-BE49-F238E27FC236}">
                <a16:creationId xmlns:a16="http://schemas.microsoft.com/office/drawing/2014/main" id="{E77B4AAB-243D-FA42-A8A2-5A6EFD22A062}"/>
              </a:ext>
            </a:extLst>
          </p:cNvPr>
          <p:cNvCxnSpPr>
            <a:cxnSpLocks/>
          </p:cNvCxnSpPr>
          <p:nvPr/>
        </p:nvCxnSpPr>
        <p:spPr bwMode="auto">
          <a:xfrm>
            <a:off x="825623" y="5324552"/>
            <a:ext cx="6667130" cy="0"/>
          </a:xfrm>
          <a:prstGeom prst="line">
            <a:avLst/>
          </a:prstGeom>
          <a:solidFill>
            <a:schemeClr val="tx2"/>
          </a:solidFill>
          <a:ln w="19050" cap="flat" cmpd="sng" algn="ctr">
            <a:solidFill>
              <a:schemeClr val="tx1"/>
            </a:solidFill>
            <a:prstDash val="solid"/>
            <a:round/>
            <a:headEnd type="none" w="med" len="med"/>
            <a:tailEnd type="triangle" w="lg" len="med"/>
          </a:ln>
          <a:effectLst/>
        </p:spPr>
      </p:cxnSp>
      <p:cxnSp>
        <p:nvCxnSpPr>
          <p:cNvPr id="28" name="Straight Connector 27">
            <a:extLst>
              <a:ext uri="{FF2B5EF4-FFF2-40B4-BE49-F238E27FC236}">
                <a16:creationId xmlns:a16="http://schemas.microsoft.com/office/drawing/2014/main" id="{9C6DA60E-9CCE-5F42-83DA-1B7BFCE661C2}"/>
              </a:ext>
            </a:extLst>
          </p:cNvPr>
          <p:cNvCxnSpPr>
            <a:cxnSpLocks/>
          </p:cNvCxnSpPr>
          <p:nvPr/>
        </p:nvCxnSpPr>
        <p:spPr bwMode="auto">
          <a:xfrm flipV="1">
            <a:off x="1868255" y="52229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EC2C5D46-D6F5-F84E-ABA5-D56AEA562233}"/>
              </a:ext>
            </a:extLst>
          </p:cNvPr>
          <p:cNvCxnSpPr>
            <a:cxnSpLocks/>
          </p:cNvCxnSpPr>
          <p:nvPr/>
        </p:nvCxnSpPr>
        <p:spPr bwMode="auto">
          <a:xfrm flipV="1">
            <a:off x="2213694" y="52229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4E800FFE-39AC-1544-8E47-636A0EA220D4}"/>
              </a:ext>
            </a:extLst>
          </p:cNvPr>
          <p:cNvCxnSpPr>
            <a:cxnSpLocks/>
          </p:cNvCxnSpPr>
          <p:nvPr/>
        </p:nvCxnSpPr>
        <p:spPr bwMode="auto">
          <a:xfrm flipV="1">
            <a:off x="2559132"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00FA7F1-314C-3C4F-A66B-39593B147FD1}"/>
              </a:ext>
            </a:extLst>
          </p:cNvPr>
          <p:cNvCxnSpPr>
            <a:cxnSpLocks/>
          </p:cNvCxnSpPr>
          <p:nvPr/>
        </p:nvCxnSpPr>
        <p:spPr bwMode="auto">
          <a:xfrm flipV="1">
            <a:off x="2904571"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2FDE39E8-2572-0A46-B940-71204128BD62}"/>
              </a:ext>
            </a:extLst>
          </p:cNvPr>
          <p:cNvCxnSpPr>
            <a:cxnSpLocks/>
          </p:cNvCxnSpPr>
          <p:nvPr/>
        </p:nvCxnSpPr>
        <p:spPr bwMode="auto">
          <a:xfrm flipV="1">
            <a:off x="3250010"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C59F6785-E2CA-CA47-A395-BF768A8493BB}"/>
              </a:ext>
            </a:extLst>
          </p:cNvPr>
          <p:cNvCxnSpPr>
            <a:cxnSpLocks/>
          </p:cNvCxnSpPr>
          <p:nvPr/>
        </p:nvCxnSpPr>
        <p:spPr bwMode="auto">
          <a:xfrm flipV="1">
            <a:off x="3590378" y="522318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66252FCB-303A-A049-94BD-D87AC5B012EE}"/>
              </a:ext>
            </a:extLst>
          </p:cNvPr>
          <p:cNvCxnSpPr>
            <a:cxnSpLocks/>
          </p:cNvCxnSpPr>
          <p:nvPr/>
        </p:nvCxnSpPr>
        <p:spPr bwMode="auto">
          <a:xfrm flipV="1">
            <a:off x="3935817" y="522318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024C733B-4535-8248-9C92-5EBB24647EA8}"/>
              </a:ext>
            </a:extLst>
          </p:cNvPr>
          <p:cNvCxnSpPr>
            <a:cxnSpLocks/>
          </p:cNvCxnSpPr>
          <p:nvPr/>
        </p:nvCxnSpPr>
        <p:spPr bwMode="auto">
          <a:xfrm flipV="1">
            <a:off x="4281256" y="522318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A842821F-BECC-F744-A423-E5C0D67AA7A9}"/>
              </a:ext>
            </a:extLst>
          </p:cNvPr>
          <p:cNvCxnSpPr>
            <a:cxnSpLocks/>
          </p:cNvCxnSpPr>
          <p:nvPr/>
        </p:nvCxnSpPr>
        <p:spPr bwMode="auto">
          <a:xfrm flipV="1">
            <a:off x="4626694" y="522456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2C68CCAB-F751-7C47-94A8-46962E8D7614}"/>
              </a:ext>
            </a:extLst>
          </p:cNvPr>
          <p:cNvCxnSpPr>
            <a:cxnSpLocks/>
          </p:cNvCxnSpPr>
          <p:nvPr/>
        </p:nvCxnSpPr>
        <p:spPr bwMode="auto">
          <a:xfrm flipV="1">
            <a:off x="4972133" y="522456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8BDB42CF-1E47-AC4A-8FF0-6DEE7B39AE13}"/>
              </a:ext>
            </a:extLst>
          </p:cNvPr>
          <p:cNvCxnSpPr>
            <a:cxnSpLocks/>
          </p:cNvCxnSpPr>
          <p:nvPr/>
        </p:nvCxnSpPr>
        <p:spPr bwMode="auto">
          <a:xfrm flipV="1">
            <a:off x="5317572" y="522456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FF65825A-4C3D-3140-924B-BC07AD517303}"/>
              </a:ext>
            </a:extLst>
          </p:cNvPr>
          <p:cNvCxnSpPr>
            <a:cxnSpLocks/>
          </p:cNvCxnSpPr>
          <p:nvPr/>
        </p:nvCxnSpPr>
        <p:spPr bwMode="auto">
          <a:xfrm flipV="1">
            <a:off x="5660475" y="52229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703694E-30D7-824C-9702-0877667C1F77}"/>
              </a:ext>
            </a:extLst>
          </p:cNvPr>
          <p:cNvCxnSpPr>
            <a:cxnSpLocks/>
          </p:cNvCxnSpPr>
          <p:nvPr/>
        </p:nvCxnSpPr>
        <p:spPr bwMode="auto">
          <a:xfrm flipV="1">
            <a:off x="6005914" y="52229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B51E915E-8274-0A41-8997-3951538EFD56}"/>
              </a:ext>
            </a:extLst>
          </p:cNvPr>
          <p:cNvCxnSpPr>
            <a:cxnSpLocks/>
          </p:cNvCxnSpPr>
          <p:nvPr/>
        </p:nvCxnSpPr>
        <p:spPr bwMode="auto">
          <a:xfrm flipV="1">
            <a:off x="6351353"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84B67597-D896-FA44-B780-3F780D3E0327}"/>
              </a:ext>
            </a:extLst>
          </p:cNvPr>
          <p:cNvCxnSpPr>
            <a:cxnSpLocks/>
          </p:cNvCxnSpPr>
          <p:nvPr/>
        </p:nvCxnSpPr>
        <p:spPr bwMode="auto">
          <a:xfrm flipV="1">
            <a:off x="6696791"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059F7E7E-2102-2942-8663-1ADD387A08FA}"/>
              </a:ext>
            </a:extLst>
          </p:cNvPr>
          <p:cNvCxnSpPr>
            <a:cxnSpLocks/>
          </p:cNvCxnSpPr>
          <p:nvPr/>
        </p:nvCxnSpPr>
        <p:spPr bwMode="auto">
          <a:xfrm flipV="1">
            <a:off x="7042230"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sp>
        <p:nvSpPr>
          <p:cNvPr id="15" name="Oval 14">
            <a:extLst>
              <a:ext uri="{FF2B5EF4-FFF2-40B4-BE49-F238E27FC236}">
                <a16:creationId xmlns:a16="http://schemas.microsoft.com/office/drawing/2014/main" id="{9B0B5744-581B-674C-97D9-8CC805CDCBB1}"/>
              </a:ext>
            </a:extLst>
          </p:cNvPr>
          <p:cNvSpPr/>
          <p:nvPr/>
        </p:nvSpPr>
        <p:spPr bwMode="auto">
          <a:xfrm>
            <a:off x="1446927" y="4057900"/>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47" name="Oval 146">
            <a:extLst>
              <a:ext uri="{FF2B5EF4-FFF2-40B4-BE49-F238E27FC236}">
                <a16:creationId xmlns:a16="http://schemas.microsoft.com/office/drawing/2014/main" id="{8FFE74B3-96A1-5F48-8273-AF7B235EDEB6}"/>
              </a:ext>
            </a:extLst>
          </p:cNvPr>
          <p:cNvSpPr/>
          <p:nvPr/>
        </p:nvSpPr>
        <p:spPr bwMode="auto">
          <a:xfrm>
            <a:off x="1792946" y="379281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49" name="Oval 148">
            <a:extLst>
              <a:ext uri="{FF2B5EF4-FFF2-40B4-BE49-F238E27FC236}">
                <a16:creationId xmlns:a16="http://schemas.microsoft.com/office/drawing/2014/main" id="{49C76D5E-9865-9B47-89A2-6F1DAB91BA0D}"/>
              </a:ext>
            </a:extLst>
          </p:cNvPr>
          <p:cNvSpPr/>
          <p:nvPr/>
        </p:nvSpPr>
        <p:spPr bwMode="auto">
          <a:xfrm>
            <a:off x="2134981" y="407863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3" name="Oval 152">
            <a:extLst>
              <a:ext uri="{FF2B5EF4-FFF2-40B4-BE49-F238E27FC236}">
                <a16:creationId xmlns:a16="http://schemas.microsoft.com/office/drawing/2014/main" id="{A33C1F29-4DA2-3D4A-8D3D-C372E70E6369}"/>
              </a:ext>
            </a:extLst>
          </p:cNvPr>
          <p:cNvSpPr/>
          <p:nvPr/>
        </p:nvSpPr>
        <p:spPr bwMode="auto">
          <a:xfrm>
            <a:off x="2491718" y="4569655"/>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4" name="Oval 153">
            <a:extLst>
              <a:ext uri="{FF2B5EF4-FFF2-40B4-BE49-F238E27FC236}">
                <a16:creationId xmlns:a16="http://schemas.microsoft.com/office/drawing/2014/main" id="{4F6411DE-010F-5748-AC29-7CFEDF65682B}"/>
              </a:ext>
            </a:extLst>
          </p:cNvPr>
          <p:cNvSpPr/>
          <p:nvPr/>
        </p:nvSpPr>
        <p:spPr bwMode="auto">
          <a:xfrm>
            <a:off x="2837737" y="4676280"/>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5" name="Oval 154">
            <a:extLst>
              <a:ext uri="{FF2B5EF4-FFF2-40B4-BE49-F238E27FC236}">
                <a16:creationId xmlns:a16="http://schemas.microsoft.com/office/drawing/2014/main" id="{89656135-5208-C34D-90DE-F3C5EF8E6D03}"/>
              </a:ext>
            </a:extLst>
          </p:cNvPr>
          <p:cNvSpPr/>
          <p:nvPr/>
        </p:nvSpPr>
        <p:spPr bwMode="auto">
          <a:xfrm>
            <a:off x="3179772" y="4382238"/>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9" name="Oval 158">
            <a:extLst>
              <a:ext uri="{FF2B5EF4-FFF2-40B4-BE49-F238E27FC236}">
                <a16:creationId xmlns:a16="http://schemas.microsoft.com/office/drawing/2014/main" id="{36790703-F22A-BE45-9569-7A6BEA9448C4}"/>
              </a:ext>
            </a:extLst>
          </p:cNvPr>
          <p:cNvSpPr/>
          <p:nvPr/>
        </p:nvSpPr>
        <p:spPr bwMode="auto">
          <a:xfrm>
            <a:off x="3513671" y="388354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0" name="Oval 159">
            <a:extLst>
              <a:ext uri="{FF2B5EF4-FFF2-40B4-BE49-F238E27FC236}">
                <a16:creationId xmlns:a16="http://schemas.microsoft.com/office/drawing/2014/main" id="{4A0FE859-43DA-5E44-B81F-23938C3FE37F}"/>
              </a:ext>
            </a:extLst>
          </p:cNvPr>
          <p:cNvSpPr/>
          <p:nvPr/>
        </p:nvSpPr>
        <p:spPr bwMode="auto">
          <a:xfrm>
            <a:off x="3859108" y="3831382"/>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1" name="Oval 160">
            <a:extLst>
              <a:ext uri="{FF2B5EF4-FFF2-40B4-BE49-F238E27FC236}">
                <a16:creationId xmlns:a16="http://schemas.microsoft.com/office/drawing/2014/main" id="{F0573189-A41C-2D4B-81A3-F441C4BD0BF5}"/>
              </a:ext>
            </a:extLst>
          </p:cNvPr>
          <p:cNvSpPr/>
          <p:nvPr/>
        </p:nvSpPr>
        <p:spPr bwMode="auto">
          <a:xfrm>
            <a:off x="4201725" y="424676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5" name="Oval 164">
            <a:extLst>
              <a:ext uri="{FF2B5EF4-FFF2-40B4-BE49-F238E27FC236}">
                <a16:creationId xmlns:a16="http://schemas.microsoft.com/office/drawing/2014/main" id="{6A385482-3BD1-4048-9EB6-241062831E5E}"/>
              </a:ext>
            </a:extLst>
          </p:cNvPr>
          <p:cNvSpPr/>
          <p:nvPr/>
        </p:nvSpPr>
        <p:spPr bwMode="auto">
          <a:xfrm>
            <a:off x="4552957" y="466847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6" name="Oval 165">
            <a:extLst>
              <a:ext uri="{FF2B5EF4-FFF2-40B4-BE49-F238E27FC236}">
                <a16:creationId xmlns:a16="http://schemas.microsoft.com/office/drawing/2014/main" id="{A2CE866A-DC82-434D-BDD7-A75AE44D4445}"/>
              </a:ext>
            </a:extLst>
          </p:cNvPr>
          <p:cNvSpPr/>
          <p:nvPr/>
        </p:nvSpPr>
        <p:spPr bwMode="auto">
          <a:xfrm>
            <a:off x="4898394" y="4616318"/>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7" name="Oval 166">
            <a:extLst>
              <a:ext uri="{FF2B5EF4-FFF2-40B4-BE49-F238E27FC236}">
                <a16:creationId xmlns:a16="http://schemas.microsoft.com/office/drawing/2014/main" id="{3F96748B-4C9A-964E-9E41-7EF37B251C89}"/>
              </a:ext>
            </a:extLst>
          </p:cNvPr>
          <p:cNvSpPr/>
          <p:nvPr/>
        </p:nvSpPr>
        <p:spPr bwMode="auto">
          <a:xfrm>
            <a:off x="5241011" y="413228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4" name="Oval 173">
            <a:extLst>
              <a:ext uri="{FF2B5EF4-FFF2-40B4-BE49-F238E27FC236}">
                <a16:creationId xmlns:a16="http://schemas.microsoft.com/office/drawing/2014/main" id="{48AB5127-DCCE-5646-BF6B-75AC764A26F4}"/>
              </a:ext>
            </a:extLst>
          </p:cNvPr>
          <p:cNvSpPr/>
          <p:nvPr/>
        </p:nvSpPr>
        <p:spPr bwMode="auto">
          <a:xfrm>
            <a:off x="5593061" y="381368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5" name="Oval 174">
            <a:extLst>
              <a:ext uri="{FF2B5EF4-FFF2-40B4-BE49-F238E27FC236}">
                <a16:creationId xmlns:a16="http://schemas.microsoft.com/office/drawing/2014/main" id="{3F6FF6D2-4FAF-5F47-B565-14476E70CF7A}"/>
              </a:ext>
            </a:extLst>
          </p:cNvPr>
          <p:cNvSpPr/>
          <p:nvPr/>
        </p:nvSpPr>
        <p:spPr bwMode="auto">
          <a:xfrm>
            <a:off x="5932272" y="398395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6" name="Oval 175">
            <a:extLst>
              <a:ext uri="{FF2B5EF4-FFF2-40B4-BE49-F238E27FC236}">
                <a16:creationId xmlns:a16="http://schemas.microsoft.com/office/drawing/2014/main" id="{D4B6A50B-E3C5-EB40-B773-F0FC0CD9D28A}"/>
              </a:ext>
            </a:extLst>
          </p:cNvPr>
          <p:cNvSpPr/>
          <p:nvPr/>
        </p:nvSpPr>
        <p:spPr bwMode="auto">
          <a:xfrm>
            <a:off x="6293970" y="449403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7" name="Oval 176">
            <a:extLst>
              <a:ext uri="{FF2B5EF4-FFF2-40B4-BE49-F238E27FC236}">
                <a16:creationId xmlns:a16="http://schemas.microsoft.com/office/drawing/2014/main" id="{34479EDB-B5E7-A746-800F-65A60EC48D24}"/>
              </a:ext>
            </a:extLst>
          </p:cNvPr>
          <p:cNvSpPr/>
          <p:nvPr/>
        </p:nvSpPr>
        <p:spPr bwMode="auto">
          <a:xfrm>
            <a:off x="6626552" y="470177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8" name="Oval 177">
            <a:extLst>
              <a:ext uri="{FF2B5EF4-FFF2-40B4-BE49-F238E27FC236}">
                <a16:creationId xmlns:a16="http://schemas.microsoft.com/office/drawing/2014/main" id="{0291636A-3FF9-1C4B-8F24-E5BF364AC3A3}"/>
              </a:ext>
            </a:extLst>
          </p:cNvPr>
          <p:cNvSpPr/>
          <p:nvPr/>
        </p:nvSpPr>
        <p:spPr bwMode="auto">
          <a:xfrm>
            <a:off x="6971992" y="444098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cxnSp>
        <p:nvCxnSpPr>
          <p:cNvPr id="180" name="Straight Connector 179">
            <a:extLst>
              <a:ext uri="{FF2B5EF4-FFF2-40B4-BE49-F238E27FC236}">
                <a16:creationId xmlns:a16="http://schemas.microsoft.com/office/drawing/2014/main" id="{3D32394B-DBB7-084D-BDAF-F5595C5D1790}"/>
              </a:ext>
            </a:extLst>
          </p:cNvPr>
          <p:cNvCxnSpPr>
            <a:cxnSpLocks/>
          </p:cNvCxnSpPr>
          <p:nvPr/>
        </p:nvCxnSpPr>
        <p:spPr bwMode="auto">
          <a:xfrm flipV="1">
            <a:off x="1520152" y="3560579"/>
            <a:ext cx="0" cy="1935432"/>
          </a:xfrm>
          <a:prstGeom prst="line">
            <a:avLst/>
          </a:prstGeom>
          <a:solidFill>
            <a:schemeClr val="tx2"/>
          </a:solidFill>
          <a:ln w="19050" cap="flat" cmpd="sng" algn="ctr">
            <a:solidFill>
              <a:schemeClr val="tx1"/>
            </a:solidFill>
            <a:prstDash val="solid"/>
            <a:round/>
            <a:headEnd type="none" w="med" len="med"/>
            <a:tailEnd type="triangle" w="lg" len="med"/>
          </a:ln>
          <a:effectLst/>
        </p:spPr>
      </p:cxnSp>
      <p:sp>
        <p:nvSpPr>
          <p:cNvPr id="184" name="Rectangle 3">
            <a:extLst>
              <a:ext uri="{FF2B5EF4-FFF2-40B4-BE49-F238E27FC236}">
                <a16:creationId xmlns:a16="http://schemas.microsoft.com/office/drawing/2014/main" id="{3504E447-5646-9D47-AB1C-A8D67710D0E3}"/>
              </a:ext>
            </a:extLst>
          </p:cNvPr>
          <p:cNvSpPr txBox="1">
            <a:spLocks noChangeArrowheads="1"/>
          </p:cNvSpPr>
          <p:nvPr/>
        </p:nvSpPr>
        <p:spPr bwMode="auto">
          <a:xfrm>
            <a:off x="7285911" y="5387124"/>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x</a:t>
            </a:r>
          </a:p>
        </p:txBody>
      </p:sp>
      <p:sp>
        <p:nvSpPr>
          <p:cNvPr id="185" name="Rectangle 3">
            <a:extLst>
              <a:ext uri="{FF2B5EF4-FFF2-40B4-BE49-F238E27FC236}">
                <a16:creationId xmlns:a16="http://schemas.microsoft.com/office/drawing/2014/main" id="{23B30A6B-A4C5-EE47-B569-423DAAD289A2}"/>
              </a:ext>
            </a:extLst>
          </p:cNvPr>
          <p:cNvSpPr txBox="1">
            <a:spLocks noChangeArrowheads="1"/>
          </p:cNvSpPr>
          <p:nvPr/>
        </p:nvSpPr>
        <p:spPr bwMode="auto">
          <a:xfrm>
            <a:off x="1169737" y="4386573"/>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y</a:t>
            </a:r>
          </a:p>
        </p:txBody>
      </p:sp>
      <p:sp>
        <p:nvSpPr>
          <p:cNvPr id="186" name="Rectangle 3">
            <a:extLst>
              <a:ext uri="{FF2B5EF4-FFF2-40B4-BE49-F238E27FC236}">
                <a16:creationId xmlns:a16="http://schemas.microsoft.com/office/drawing/2014/main" id="{6EE5A28E-36AE-8448-939F-D05192BCEB28}"/>
              </a:ext>
            </a:extLst>
          </p:cNvPr>
          <p:cNvSpPr txBox="1">
            <a:spLocks noChangeArrowheads="1"/>
          </p:cNvSpPr>
          <p:nvPr/>
        </p:nvSpPr>
        <p:spPr bwMode="auto">
          <a:xfrm>
            <a:off x="1380321" y="5411297"/>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0</a:t>
            </a:r>
          </a:p>
        </p:txBody>
      </p:sp>
      <p:sp>
        <p:nvSpPr>
          <p:cNvPr id="187" name="Rectangle 3">
            <a:extLst>
              <a:ext uri="{FF2B5EF4-FFF2-40B4-BE49-F238E27FC236}">
                <a16:creationId xmlns:a16="http://schemas.microsoft.com/office/drawing/2014/main" id="{6CD96FA3-3593-D44C-B8B9-F4EC2C931115}"/>
              </a:ext>
            </a:extLst>
          </p:cNvPr>
          <p:cNvSpPr txBox="1">
            <a:spLocks noChangeArrowheads="1"/>
          </p:cNvSpPr>
          <p:nvPr/>
        </p:nvSpPr>
        <p:spPr bwMode="auto">
          <a:xfrm>
            <a:off x="1724492" y="5421527"/>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1</a:t>
            </a:r>
          </a:p>
        </p:txBody>
      </p:sp>
      <p:sp>
        <p:nvSpPr>
          <p:cNvPr id="188" name="Rectangle 3">
            <a:extLst>
              <a:ext uri="{FF2B5EF4-FFF2-40B4-BE49-F238E27FC236}">
                <a16:creationId xmlns:a16="http://schemas.microsoft.com/office/drawing/2014/main" id="{C1BCBBBA-E78F-F04F-AD87-AD35932C40FD}"/>
              </a:ext>
            </a:extLst>
          </p:cNvPr>
          <p:cNvSpPr txBox="1">
            <a:spLocks noChangeArrowheads="1"/>
          </p:cNvSpPr>
          <p:nvPr/>
        </p:nvSpPr>
        <p:spPr bwMode="auto">
          <a:xfrm>
            <a:off x="2071833" y="5427523"/>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2</a:t>
            </a:r>
          </a:p>
        </p:txBody>
      </p:sp>
      <p:sp>
        <p:nvSpPr>
          <p:cNvPr id="189" name="Rectangle 3">
            <a:extLst>
              <a:ext uri="{FF2B5EF4-FFF2-40B4-BE49-F238E27FC236}">
                <a16:creationId xmlns:a16="http://schemas.microsoft.com/office/drawing/2014/main" id="{C6BA32AB-F764-4346-9D41-B339C3AC8431}"/>
              </a:ext>
            </a:extLst>
          </p:cNvPr>
          <p:cNvSpPr txBox="1">
            <a:spLocks noChangeArrowheads="1"/>
          </p:cNvSpPr>
          <p:nvPr/>
        </p:nvSpPr>
        <p:spPr bwMode="auto">
          <a:xfrm>
            <a:off x="2416004" y="5419997"/>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3</a:t>
            </a:r>
          </a:p>
        </p:txBody>
      </p:sp>
      <p:sp>
        <p:nvSpPr>
          <p:cNvPr id="190" name="Rectangle 3">
            <a:extLst>
              <a:ext uri="{FF2B5EF4-FFF2-40B4-BE49-F238E27FC236}">
                <a16:creationId xmlns:a16="http://schemas.microsoft.com/office/drawing/2014/main" id="{BC52CDAF-C39D-2B47-ADDD-FBD35D6CA403}"/>
              </a:ext>
            </a:extLst>
          </p:cNvPr>
          <p:cNvSpPr txBox="1">
            <a:spLocks noChangeArrowheads="1"/>
          </p:cNvSpPr>
          <p:nvPr/>
        </p:nvSpPr>
        <p:spPr bwMode="auto">
          <a:xfrm>
            <a:off x="2775089" y="5419358"/>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4</a:t>
            </a:r>
          </a:p>
        </p:txBody>
      </p:sp>
      <p:sp>
        <p:nvSpPr>
          <p:cNvPr id="191" name="Rectangle 3">
            <a:extLst>
              <a:ext uri="{FF2B5EF4-FFF2-40B4-BE49-F238E27FC236}">
                <a16:creationId xmlns:a16="http://schemas.microsoft.com/office/drawing/2014/main" id="{6E66AF7E-1385-794D-AB41-0A418C7CE6A2}"/>
              </a:ext>
            </a:extLst>
          </p:cNvPr>
          <p:cNvSpPr txBox="1">
            <a:spLocks noChangeArrowheads="1"/>
          </p:cNvSpPr>
          <p:nvPr/>
        </p:nvSpPr>
        <p:spPr bwMode="auto">
          <a:xfrm>
            <a:off x="3119260" y="5429588"/>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5</a:t>
            </a:r>
          </a:p>
        </p:txBody>
      </p:sp>
      <p:sp>
        <p:nvSpPr>
          <p:cNvPr id="192" name="Rectangle 3">
            <a:extLst>
              <a:ext uri="{FF2B5EF4-FFF2-40B4-BE49-F238E27FC236}">
                <a16:creationId xmlns:a16="http://schemas.microsoft.com/office/drawing/2014/main" id="{8FB14E69-E300-FC42-9CFC-DAAD26E325F3}"/>
              </a:ext>
            </a:extLst>
          </p:cNvPr>
          <p:cNvSpPr txBox="1">
            <a:spLocks noChangeArrowheads="1"/>
          </p:cNvSpPr>
          <p:nvPr/>
        </p:nvSpPr>
        <p:spPr bwMode="auto">
          <a:xfrm>
            <a:off x="3466601" y="5435584"/>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6</a:t>
            </a:r>
          </a:p>
        </p:txBody>
      </p:sp>
      <p:sp>
        <p:nvSpPr>
          <p:cNvPr id="193" name="Rectangle 3">
            <a:extLst>
              <a:ext uri="{FF2B5EF4-FFF2-40B4-BE49-F238E27FC236}">
                <a16:creationId xmlns:a16="http://schemas.microsoft.com/office/drawing/2014/main" id="{D34B9A09-93F8-194C-B267-86D435809892}"/>
              </a:ext>
            </a:extLst>
          </p:cNvPr>
          <p:cNvSpPr txBox="1">
            <a:spLocks noChangeArrowheads="1"/>
          </p:cNvSpPr>
          <p:nvPr/>
        </p:nvSpPr>
        <p:spPr bwMode="auto">
          <a:xfrm>
            <a:off x="3810772" y="5428058"/>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7</a:t>
            </a:r>
          </a:p>
        </p:txBody>
      </p:sp>
      <p:sp>
        <p:nvSpPr>
          <p:cNvPr id="194" name="Rectangle 3">
            <a:extLst>
              <a:ext uri="{FF2B5EF4-FFF2-40B4-BE49-F238E27FC236}">
                <a16:creationId xmlns:a16="http://schemas.microsoft.com/office/drawing/2014/main" id="{EBC8CA32-66A8-B741-B819-A048945B0DC2}"/>
              </a:ext>
            </a:extLst>
          </p:cNvPr>
          <p:cNvSpPr txBox="1">
            <a:spLocks noChangeArrowheads="1"/>
          </p:cNvSpPr>
          <p:nvPr/>
        </p:nvSpPr>
        <p:spPr bwMode="auto">
          <a:xfrm>
            <a:off x="4140918" y="5419358"/>
            <a:ext cx="587531"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a:t>
            </a:r>
          </a:p>
        </p:txBody>
      </p:sp>
      <p:graphicFrame>
        <p:nvGraphicFramePr>
          <p:cNvPr id="197" name="Object 196">
            <a:extLst>
              <a:ext uri="{FF2B5EF4-FFF2-40B4-BE49-F238E27FC236}">
                <a16:creationId xmlns:a16="http://schemas.microsoft.com/office/drawing/2014/main" id="{4F1D13F5-7FF7-2E4D-ADE7-C311624D6BC0}"/>
              </a:ext>
            </a:extLst>
          </p:cNvPr>
          <p:cNvGraphicFramePr>
            <a:graphicFrameLocks noChangeAspect="1"/>
          </p:cNvGraphicFramePr>
          <p:nvPr/>
        </p:nvGraphicFramePr>
        <p:xfrm>
          <a:off x="6140816" y="3173648"/>
          <a:ext cx="2346234" cy="753725"/>
        </p:xfrm>
        <a:graphic>
          <a:graphicData uri="http://schemas.openxmlformats.org/presentationml/2006/ole">
            <mc:AlternateContent xmlns:mc="http://schemas.openxmlformats.org/markup-compatibility/2006">
              <mc:Choice xmlns:v="urn:schemas-microsoft-com:vml" Requires="v">
                <p:oleObj name="Equation" r:id="rId4" imgW="1422400" imgH="457200" progId="Equation.3">
                  <p:embed/>
                </p:oleObj>
              </mc:Choice>
              <mc:Fallback>
                <p:oleObj name="Equation" r:id="rId4" imgW="1422400" imgH="457200" progId="Equation.3">
                  <p:embed/>
                  <p:pic>
                    <p:nvPicPr>
                      <p:cNvPr id="197" name="Object 196">
                        <a:extLst>
                          <a:ext uri="{FF2B5EF4-FFF2-40B4-BE49-F238E27FC236}">
                            <a16:creationId xmlns:a16="http://schemas.microsoft.com/office/drawing/2014/main" id="{4F1D13F5-7FF7-2E4D-ADE7-C311624D6BC0}"/>
                          </a:ext>
                        </a:extLst>
                      </p:cNvPr>
                      <p:cNvPicPr/>
                      <p:nvPr/>
                    </p:nvPicPr>
                    <p:blipFill>
                      <a:blip r:embed="rId5"/>
                      <a:stretch>
                        <a:fillRect/>
                      </a:stretch>
                    </p:blipFill>
                    <p:spPr>
                      <a:xfrm>
                        <a:off x="6140816" y="3173648"/>
                        <a:ext cx="2346234" cy="753725"/>
                      </a:xfrm>
                      <a:prstGeom prst="rect">
                        <a:avLst/>
                      </a:prstGeom>
                    </p:spPr>
                  </p:pic>
                </p:oleObj>
              </mc:Fallback>
            </mc:AlternateContent>
          </a:graphicData>
        </a:graphic>
      </p:graphicFrame>
      <p:sp>
        <p:nvSpPr>
          <p:cNvPr id="199" name="TextBox 198">
            <a:extLst>
              <a:ext uri="{FF2B5EF4-FFF2-40B4-BE49-F238E27FC236}">
                <a16:creationId xmlns:a16="http://schemas.microsoft.com/office/drawing/2014/main" id="{01B075E0-B356-7E47-B572-CE1C54EA041C}"/>
              </a:ext>
            </a:extLst>
          </p:cNvPr>
          <p:cNvSpPr txBox="1"/>
          <p:nvPr/>
        </p:nvSpPr>
        <p:spPr>
          <a:xfrm>
            <a:off x="7421732" y="5584054"/>
            <a:ext cx="184731" cy="369332"/>
          </a:xfrm>
          <a:prstGeom prst="rect">
            <a:avLst/>
          </a:prstGeom>
          <a:noFill/>
        </p:spPr>
        <p:txBody>
          <a:bodyPr wrap="none" rtlCol="0">
            <a:spAutoFit/>
          </a:bodyPr>
          <a:lstStyle/>
          <a:p>
            <a:endParaRPr lang="en-IL"/>
          </a:p>
        </p:txBody>
      </p:sp>
      <p:sp>
        <p:nvSpPr>
          <p:cNvPr id="202" name="Rectangle 3">
            <a:extLst>
              <a:ext uri="{FF2B5EF4-FFF2-40B4-BE49-F238E27FC236}">
                <a16:creationId xmlns:a16="http://schemas.microsoft.com/office/drawing/2014/main" id="{B3F2E3C5-E20E-EC4C-A428-D9873F56765D}"/>
              </a:ext>
            </a:extLst>
          </p:cNvPr>
          <p:cNvSpPr txBox="1">
            <a:spLocks noChangeArrowheads="1"/>
          </p:cNvSpPr>
          <p:nvPr/>
        </p:nvSpPr>
        <p:spPr bwMode="auto">
          <a:xfrm>
            <a:off x="565195" y="729216"/>
            <a:ext cx="8411853" cy="183348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720725" indent="-720725">
              <a:lnSpc>
                <a:spcPts val="2400"/>
              </a:lnSpc>
              <a:spcBef>
                <a:spcPts val="600"/>
              </a:spcBef>
            </a:pPr>
            <a:r>
              <a:rPr kumimoji="0" lang="en-US" sz="1800" u="sng" dirty="0">
                <a:solidFill>
                  <a:schemeClr val="tx1"/>
                </a:solidFill>
                <a:latin typeface="Times New Roman"/>
                <a:cs typeface="Times New Roman"/>
              </a:rPr>
              <a:t>Abstraction:</a:t>
            </a:r>
            <a:r>
              <a:rPr kumimoji="0" lang="en-US" sz="1800" dirty="0">
                <a:solidFill>
                  <a:schemeClr val="tx1"/>
                </a:solidFill>
                <a:latin typeface="Times New Roman"/>
                <a:cs typeface="Times New Roman"/>
              </a:rPr>
              <a:t> play the note C (523.35 Hz) for 2 seconds</a:t>
            </a:r>
          </a:p>
          <a:p>
            <a:pPr marL="720725" indent="-720725">
              <a:lnSpc>
                <a:spcPct val="100000"/>
              </a:lnSpc>
              <a:spcBef>
                <a:spcPts val="1800"/>
              </a:spcBef>
            </a:pPr>
            <a:r>
              <a:rPr kumimoji="0" lang="en-US" sz="1800" u="sng" dirty="0">
                <a:solidFill>
                  <a:schemeClr val="tx1"/>
                </a:solidFill>
                <a:latin typeface="Times New Roman"/>
                <a:cs typeface="Times New Roman"/>
              </a:rPr>
              <a:t>Implementation:</a:t>
            </a:r>
          </a:p>
          <a:p>
            <a:pPr marL="273050" indent="-273050">
              <a:lnSpc>
                <a:spcPct val="100000"/>
              </a:lnSpc>
              <a:spcBef>
                <a:spcPts val="600"/>
              </a:spcBef>
              <a:buClrTx/>
              <a:buSzPct val="100000"/>
              <a:buFont typeface="Arial"/>
              <a:buChar char="•"/>
            </a:pPr>
            <a:r>
              <a:rPr kumimoji="0" lang="en-US" sz="1800" dirty="0">
                <a:solidFill>
                  <a:schemeClr val="tx1"/>
                </a:solidFill>
                <a:latin typeface="Times New Roman"/>
                <a:cs typeface="Times New Roman"/>
              </a:rPr>
              <a:t>Sine wave properties: </a:t>
            </a:r>
            <a:r>
              <a:rPr kumimoji="0" lang="en-US" sz="1800" i="1" dirty="0">
                <a:solidFill>
                  <a:schemeClr val="tx1"/>
                </a:solidFill>
                <a:latin typeface="Times New Roman"/>
                <a:cs typeface="Times New Roman"/>
              </a:rPr>
              <a:t>hz</a:t>
            </a:r>
            <a:r>
              <a:rPr kumimoji="0" lang="en-US" sz="1800" dirty="0">
                <a:solidFill>
                  <a:schemeClr val="tx1"/>
                </a:solidFill>
                <a:latin typeface="Times New Roman"/>
                <a:cs typeface="Times New Roman"/>
              </a:rPr>
              <a:t> = 523.25, duration = 2 seconds</a:t>
            </a:r>
          </a:p>
          <a:p>
            <a:pPr marL="273050" indent="-273050">
              <a:lnSpc>
                <a:spcPct val="100000"/>
              </a:lnSpc>
              <a:spcBef>
                <a:spcPts val="600"/>
              </a:spcBef>
              <a:buClrTx/>
              <a:buSzPct val="100000"/>
              <a:buFont typeface="Arial"/>
              <a:buChar char="•"/>
            </a:pPr>
            <a:r>
              <a:rPr kumimoji="0" lang="en-US" sz="1800" dirty="0">
                <a:solidFill>
                  <a:schemeClr val="tx1"/>
                </a:solidFill>
                <a:latin typeface="Times New Roman"/>
                <a:cs typeface="Times New Roman"/>
              </a:rPr>
              <a:t>Create an array (let’s call it </a:t>
            </a:r>
            <a:r>
              <a:rPr kumimoji="0" lang="en-US" sz="1200" dirty="0">
                <a:solidFill>
                  <a:schemeClr val="tx1"/>
                </a:solidFill>
                <a:latin typeface="Consolas" panose="020B0609020204030204" pitchFamily="49" charset="0"/>
                <a:cs typeface="Consolas" panose="020B0609020204030204" pitchFamily="49" charset="0"/>
              </a:rPr>
              <a:t>toneArr</a:t>
            </a:r>
            <a:r>
              <a:rPr kumimoji="0" lang="en-US" sz="1800" dirty="0">
                <a:solidFill>
                  <a:schemeClr val="tx1"/>
                </a:solidFill>
                <a:latin typeface="Times New Roman"/>
                <a:cs typeface="Times New Roman"/>
              </a:rPr>
              <a:t>) that represents a sampling of this sine wave,</a:t>
            </a:r>
            <a:br>
              <a:rPr kumimoji="0" lang="en-US" sz="1800" dirty="0">
                <a:solidFill>
                  <a:schemeClr val="tx1"/>
                </a:solidFill>
                <a:latin typeface="Times New Roman"/>
                <a:cs typeface="Times New Roman"/>
              </a:rPr>
            </a:br>
            <a:r>
              <a:rPr kumimoji="0" lang="en-US" sz="1800" dirty="0">
                <a:solidFill>
                  <a:schemeClr val="tx1"/>
                </a:solidFill>
                <a:latin typeface="Times New Roman"/>
                <a:cs typeface="Times New Roman"/>
              </a:rPr>
              <a:t>using 44100 samples per second </a:t>
            </a:r>
            <a:r>
              <a:rPr kumimoji="0" lang="en-US" sz="1600" dirty="0">
                <a:solidFill>
                  <a:schemeClr val="tx1"/>
                </a:solidFill>
                <a:latin typeface="Times New Roman"/>
                <a:cs typeface="Times New Roman"/>
              </a:rPr>
              <a:t>(default)</a:t>
            </a:r>
            <a:endParaRPr kumimoji="0" lang="en-US" sz="1800" dirty="0">
              <a:solidFill>
                <a:schemeClr val="tx1"/>
              </a:solidFill>
              <a:latin typeface="Times New Roman"/>
              <a:cs typeface="Times New Roman"/>
            </a:endParaRPr>
          </a:p>
          <a:p>
            <a:pPr marL="273050" indent="-273050">
              <a:lnSpc>
                <a:spcPct val="100000"/>
              </a:lnSpc>
              <a:spcBef>
                <a:spcPts val="600"/>
              </a:spcBef>
              <a:buClrTx/>
              <a:buSzPct val="100000"/>
              <a:buFont typeface="Arial"/>
              <a:buChar char="•"/>
            </a:pPr>
            <a:r>
              <a:rPr kumimoji="0" lang="en-US" sz="1800" dirty="0">
                <a:solidFill>
                  <a:schemeClr val="tx1"/>
                </a:solidFill>
                <a:latin typeface="Times New Roman"/>
                <a:cs typeface="Times New Roman"/>
              </a:rPr>
              <a:t>“Play the array”, using the function  </a:t>
            </a:r>
            <a:r>
              <a:rPr lang="en-US" sz="1200" dirty="0">
                <a:solidFill>
                  <a:schemeClr val="tx1"/>
                </a:solidFill>
                <a:latin typeface="Consolas"/>
                <a:ea typeface="Monaco"/>
                <a:cs typeface="Consolas"/>
              </a:rPr>
              <a:t>StdAudio.play(toneArr)</a:t>
            </a:r>
            <a:endParaRPr kumimoji="0" lang="en-US" sz="1200" dirty="0">
              <a:solidFill>
                <a:schemeClr val="tx1"/>
              </a:solidFill>
              <a:latin typeface="Times New Roman"/>
              <a:cs typeface="Times New Roman"/>
            </a:endParaRPr>
          </a:p>
          <a:p>
            <a:pPr>
              <a:lnSpc>
                <a:spcPct val="100000"/>
              </a:lnSpc>
              <a:spcBef>
                <a:spcPts val="1200"/>
              </a:spcBef>
            </a:pPr>
            <a:endParaRPr kumimoji="0" lang="en-US" sz="1800" dirty="0">
              <a:solidFill>
                <a:schemeClr val="tx1"/>
              </a:solidFill>
              <a:latin typeface="Times New Roman"/>
              <a:cs typeface="Times New Roman"/>
            </a:endParaRPr>
          </a:p>
        </p:txBody>
      </p:sp>
      <p:sp>
        <p:nvSpPr>
          <p:cNvPr id="203" name="Rectangle 202">
            <a:extLst>
              <a:ext uri="{FF2B5EF4-FFF2-40B4-BE49-F238E27FC236}">
                <a16:creationId xmlns:a16="http://schemas.microsoft.com/office/drawing/2014/main" id="{41FC2BC5-E7AF-AB48-9CB6-60855F4C8D35}"/>
              </a:ext>
            </a:extLst>
          </p:cNvPr>
          <p:cNvSpPr>
            <a:spLocks noChangeArrowheads="1"/>
          </p:cNvSpPr>
          <p:nvPr/>
        </p:nvSpPr>
        <p:spPr bwMode="auto">
          <a:xfrm>
            <a:off x="473377" y="1172060"/>
            <a:ext cx="6568853" cy="3147035"/>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44000" tIns="91440" rIns="0" bIns="91440" anchor="t" anchorCtr="0">
            <a:prstTxWarp prst="textNoShape">
              <a:avLst/>
            </a:prstTxWarp>
            <a:noAutofit/>
          </a:bodyPr>
          <a:lstStyle/>
          <a:p>
            <a:pPr>
              <a:lnSpc>
                <a:spcPts val="1740"/>
              </a:lnSpc>
            </a:pPr>
            <a:r>
              <a:rPr lang="en-US" sz="1200" dirty="0">
                <a:solidFill>
                  <a:srgbClr val="000000"/>
                </a:solidFill>
                <a:latin typeface="Consolas"/>
                <a:ea typeface="Monaco"/>
                <a:cs typeface="Consolas"/>
              </a:rPr>
              <a:t>    </a:t>
            </a:r>
            <a:r>
              <a:rPr lang="en-US" sz="1200" dirty="0">
                <a:solidFill>
                  <a:srgbClr val="006600"/>
                </a:solidFill>
                <a:latin typeface="Consolas"/>
                <a:ea typeface="Monaco"/>
                <a:cs typeface="Consolas"/>
              </a:rPr>
              <a:t>// Returns an array representing the sine wave values associated with</a:t>
            </a:r>
          </a:p>
          <a:p>
            <a:pPr>
              <a:lnSpc>
                <a:spcPts val="1740"/>
              </a:lnSpc>
            </a:pPr>
            <a:r>
              <a:rPr lang="en-US" sz="1200" dirty="0">
                <a:solidFill>
                  <a:srgbClr val="006600"/>
                </a:solidFill>
                <a:latin typeface="Consolas"/>
                <a:ea typeface="Monaco"/>
                <a:cs typeface="Consolas"/>
              </a:rPr>
              <a:t>    // playing the given pitch (frequency, in Hz) for the give duration</a:t>
            </a:r>
          </a:p>
          <a:p>
            <a:pPr>
              <a:lnSpc>
                <a:spcPts val="1740"/>
              </a:lnSpc>
            </a:pPr>
            <a:r>
              <a:rPr lang="en-US" sz="1200" dirty="0">
                <a:solidFill>
                  <a:srgbClr val="006600"/>
                </a:solidFill>
                <a:latin typeface="Consolas"/>
                <a:ea typeface="Monaco"/>
                <a:cs typeface="Consolas"/>
              </a:rPr>
              <a:t>    // (seconds), using a sampling rate of 44100 cycles per second.</a:t>
            </a:r>
          </a:p>
          <a:p>
            <a:pPr>
              <a:lnSpc>
                <a:spcPts val="1740"/>
              </a:lnSpc>
            </a:pPr>
            <a:r>
              <a:rPr lang="en-US" sz="1200" dirty="0">
                <a:solidFill>
                  <a:srgbClr val="000000"/>
                </a:solidFill>
                <a:latin typeface="Consolas"/>
                <a:ea typeface="Monaco"/>
                <a:cs typeface="Consolas"/>
              </a:rPr>
              <a:t>    </a:t>
            </a:r>
            <a:r>
              <a:rPr lang="en-US" sz="1200" dirty="0">
                <a:solidFill>
                  <a:srgbClr val="931968"/>
                </a:solidFill>
                <a:latin typeface="Consolas"/>
                <a:ea typeface="Monaco"/>
                <a:cs typeface="Consolas"/>
              </a:rPr>
              <a:t>public</a:t>
            </a:r>
            <a:r>
              <a:rPr lang="en-US" sz="1200" dirty="0">
                <a:solidFill>
                  <a:srgbClr val="000000"/>
                </a:solidFill>
                <a:latin typeface="Consolas"/>
                <a:ea typeface="Monaco"/>
                <a:cs typeface="Consolas"/>
              </a:rPr>
              <a:t> </a:t>
            </a:r>
            <a:r>
              <a:rPr lang="en-US" sz="1200" dirty="0">
                <a:solidFill>
                  <a:srgbClr val="931968"/>
                </a:solidFill>
                <a:latin typeface="Consolas"/>
                <a:ea typeface="Monaco"/>
                <a:cs typeface="Consolas"/>
              </a:rPr>
              <a:t>static</a:t>
            </a:r>
            <a:r>
              <a:rPr lang="en-US" sz="1200" dirty="0">
                <a:solidFill>
                  <a:srgbClr val="000000"/>
                </a:solidFill>
                <a:latin typeface="Consolas"/>
                <a:ea typeface="Monaco"/>
                <a:cs typeface="Consolas"/>
              </a:rPr>
              <a:t> </a:t>
            </a:r>
            <a:r>
              <a:rPr lang="en-US" sz="1200" dirty="0">
                <a:solidFill>
                  <a:srgbClr val="931968"/>
                </a:solidFill>
                <a:latin typeface="Consolas"/>
                <a:ea typeface="Monaco"/>
                <a:cs typeface="Consolas"/>
              </a:rPr>
              <a:t>double</a:t>
            </a:r>
            <a:r>
              <a:rPr lang="en-US" sz="1200" dirty="0">
                <a:solidFill>
                  <a:srgbClr val="000000"/>
                </a:solidFill>
                <a:latin typeface="Consolas"/>
                <a:ea typeface="Monaco"/>
                <a:cs typeface="Consolas"/>
              </a:rPr>
              <a:t>[] tone(</a:t>
            </a:r>
            <a:r>
              <a:rPr lang="en-US" sz="1200" dirty="0">
                <a:solidFill>
                  <a:srgbClr val="931968"/>
                </a:solidFill>
                <a:latin typeface="Consolas"/>
                <a:ea typeface="Monaco"/>
                <a:cs typeface="Consolas"/>
              </a:rPr>
              <a:t>double</a:t>
            </a:r>
            <a:r>
              <a:rPr lang="en-US" sz="1200" dirty="0">
                <a:solidFill>
                  <a:srgbClr val="000000"/>
                </a:solidFill>
                <a:latin typeface="Consolas"/>
                <a:ea typeface="Monaco"/>
                <a:cs typeface="Consolas"/>
              </a:rPr>
              <a:t> </a:t>
            </a:r>
            <a:r>
              <a:rPr lang="en-US" sz="1200" dirty="0">
                <a:solidFill>
                  <a:srgbClr val="7E504F"/>
                </a:solidFill>
                <a:latin typeface="Consolas"/>
                <a:ea typeface="Monaco"/>
                <a:cs typeface="Consolas"/>
              </a:rPr>
              <a:t>pitch</a:t>
            </a:r>
            <a:r>
              <a:rPr lang="en-US" sz="1200" dirty="0">
                <a:solidFill>
                  <a:srgbClr val="000000"/>
                </a:solidFill>
                <a:latin typeface="Consolas"/>
                <a:ea typeface="Monaco"/>
                <a:cs typeface="Consolas"/>
              </a:rPr>
              <a:t>, </a:t>
            </a:r>
            <a:r>
              <a:rPr lang="en-US" sz="1200" dirty="0">
                <a:solidFill>
                  <a:srgbClr val="931968"/>
                </a:solidFill>
                <a:latin typeface="Consolas"/>
                <a:ea typeface="Monaco"/>
                <a:cs typeface="Consolas"/>
              </a:rPr>
              <a:t>double</a:t>
            </a:r>
            <a:r>
              <a:rPr lang="en-US" sz="1200" dirty="0">
                <a:solidFill>
                  <a:srgbClr val="000000"/>
                </a:solidFill>
                <a:latin typeface="Consolas"/>
                <a:ea typeface="Monaco"/>
                <a:cs typeface="Consolas"/>
              </a:rPr>
              <a:t> </a:t>
            </a:r>
            <a:r>
              <a:rPr lang="en-US" sz="1200" dirty="0">
                <a:solidFill>
                  <a:srgbClr val="7E504F"/>
                </a:solidFill>
                <a:latin typeface="Consolas"/>
                <a:ea typeface="Monaco"/>
                <a:cs typeface="Consolas"/>
              </a:rPr>
              <a:t>seconds</a:t>
            </a:r>
            <a:r>
              <a:rPr lang="en-US" sz="1200" dirty="0">
                <a:solidFill>
                  <a:srgbClr val="000000"/>
                </a:solidFill>
                <a:latin typeface="Consolas"/>
                <a:ea typeface="Monaco"/>
                <a:cs typeface="Consolas"/>
              </a:rPr>
              <a:t>) {</a:t>
            </a:r>
          </a:p>
          <a:p>
            <a:pPr>
              <a:lnSpc>
                <a:spcPts val="1740"/>
              </a:lnSpc>
            </a:pPr>
            <a:r>
              <a:rPr lang="en-US" sz="1200" dirty="0">
                <a:solidFill>
                  <a:srgbClr val="000000"/>
                </a:solidFill>
                <a:latin typeface="Consolas"/>
                <a:ea typeface="Monaco"/>
                <a:cs typeface="Consolas"/>
              </a:rPr>
              <a:t>        </a:t>
            </a:r>
            <a:r>
              <a:rPr lang="en-US" sz="1200" dirty="0">
                <a:solidFill>
                  <a:srgbClr val="931968"/>
                </a:solidFill>
                <a:latin typeface="Consolas"/>
                <a:ea typeface="Monaco"/>
                <a:cs typeface="Consolas"/>
              </a:rPr>
              <a:t>int</a:t>
            </a:r>
            <a:r>
              <a:rPr lang="en-US" sz="1200" dirty="0">
                <a:solidFill>
                  <a:srgbClr val="000000"/>
                </a:solidFill>
                <a:latin typeface="Consolas"/>
                <a:ea typeface="Monaco"/>
                <a:cs typeface="Consolas"/>
              </a:rPr>
              <a:t> </a:t>
            </a:r>
            <a:r>
              <a:rPr lang="en-US" sz="1200" dirty="0">
                <a:solidFill>
                  <a:srgbClr val="7E504F"/>
                </a:solidFill>
                <a:latin typeface="Consolas"/>
                <a:ea typeface="Monaco"/>
                <a:cs typeface="Consolas"/>
              </a:rPr>
              <a:t>sps</a:t>
            </a:r>
            <a:r>
              <a:rPr lang="en-US" sz="1200" dirty="0">
                <a:solidFill>
                  <a:srgbClr val="000000"/>
                </a:solidFill>
                <a:latin typeface="Consolas"/>
                <a:ea typeface="Monaco"/>
                <a:cs typeface="Consolas"/>
              </a:rPr>
              <a:t> = 44100;</a:t>
            </a:r>
          </a:p>
          <a:p>
            <a:pPr>
              <a:lnSpc>
                <a:spcPts val="1740"/>
              </a:lnSpc>
            </a:pPr>
            <a:r>
              <a:rPr lang="en-US" sz="1200" dirty="0">
                <a:solidFill>
                  <a:srgbClr val="000000"/>
                </a:solidFill>
                <a:latin typeface="Consolas"/>
                <a:ea typeface="Monaco"/>
                <a:cs typeface="Consolas"/>
              </a:rPr>
              <a:t>        </a:t>
            </a:r>
            <a:r>
              <a:rPr lang="en-US" sz="1200" dirty="0">
                <a:solidFill>
                  <a:srgbClr val="931968"/>
                </a:solidFill>
                <a:latin typeface="Consolas"/>
                <a:ea typeface="Monaco"/>
                <a:cs typeface="Consolas"/>
              </a:rPr>
              <a:t>int</a:t>
            </a:r>
            <a:r>
              <a:rPr lang="en-US" sz="1200" dirty="0">
                <a:solidFill>
                  <a:srgbClr val="000000"/>
                </a:solidFill>
                <a:latin typeface="Consolas"/>
                <a:ea typeface="Monaco"/>
                <a:cs typeface="Consolas"/>
              </a:rPr>
              <a:t> </a:t>
            </a:r>
            <a:r>
              <a:rPr lang="en-US" sz="1200" dirty="0">
                <a:solidFill>
                  <a:srgbClr val="7E504F"/>
                </a:solidFill>
                <a:latin typeface="Consolas"/>
                <a:ea typeface="Monaco"/>
                <a:cs typeface="Consolas"/>
              </a:rPr>
              <a:t>N</a:t>
            </a:r>
            <a:r>
              <a:rPr lang="en-US" sz="1200" dirty="0">
                <a:solidFill>
                  <a:srgbClr val="000000"/>
                </a:solidFill>
                <a:latin typeface="Consolas"/>
                <a:ea typeface="Monaco"/>
                <a:cs typeface="Consolas"/>
              </a:rPr>
              <a:t> = (</a:t>
            </a:r>
            <a:r>
              <a:rPr lang="en-US" sz="1200" dirty="0">
                <a:solidFill>
                  <a:srgbClr val="931968"/>
                </a:solidFill>
                <a:latin typeface="Consolas"/>
                <a:ea typeface="Monaco"/>
                <a:cs typeface="Consolas"/>
              </a:rPr>
              <a:t>int</a:t>
            </a:r>
            <a:r>
              <a:rPr lang="en-US" sz="1200" dirty="0">
                <a:solidFill>
                  <a:srgbClr val="000000"/>
                </a:solidFill>
                <a:latin typeface="Consolas"/>
                <a:ea typeface="Monaco"/>
                <a:cs typeface="Consolas"/>
              </a:rPr>
              <a:t>) (</a:t>
            </a:r>
            <a:r>
              <a:rPr lang="en-US" sz="1200" dirty="0">
                <a:solidFill>
                  <a:srgbClr val="7E504F"/>
                </a:solidFill>
                <a:latin typeface="Consolas"/>
                <a:ea typeface="Monaco"/>
                <a:cs typeface="Consolas"/>
              </a:rPr>
              <a:t>seconds</a:t>
            </a:r>
            <a:r>
              <a:rPr lang="en-US" sz="1200" dirty="0">
                <a:solidFill>
                  <a:srgbClr val="000000"/>
                </a:solidFill>
                <a:latin typeface="Consolas"/>
                <a:ea typeface="Monaco"/>
                <a:cs typeface="Consolas"/>
              </a:rPr>
              <a:t> * </a:t>
            </a:r>
            <a:r>
              <a:rPr lang="en-US" sz="1200" dirty="0">
                <a:solidFill>
                  <a:srgbClr val="7E504F"/>
                </a:solidFill>
                <a:latin typeface="Consolas"/>
                <a:ea typeface="Monaco"/>
                <a:cs typeface="Consolas"/>
              </a:rPr>
              <a:t>sps</a:t>
            </a:r>
            <a:r>
              <a:rPr lang="en-US" sz="1200" dirty="0">
                <a:solidFill>
                  <a:srgbClr val="000000"/>
                </a:solidFill>
                <a:latin typeface="Consolas"/>
                <a:ea typeface="Monaco"/>
                <a:cs typeface="Consolas"/>
              </a:rPr>
              <a:t>);</a:t>
            </a:r>
          </a:p>
          <a:p>
            <a:pPr>
              <a:lnSpc>
                <a:spcPts val="1740"/>
              </a:lnSpc>
            </a:pPr>
            <a:r>
              <a:rPr lang="en-US" sz="1200" dirty="0">
                <a:solidFill>
                  <a:srgbClr val="000000"/>
                </a:solidFill>
                <a:latin typeface="Consolas"/>
                <a:ea typeface="Monaco"/>
                <a:cs typeface="Consolas"/>
              </a:rPr>
              <a:t>        </a:t>
            </a:r>
            <a:r>
              <a:rPr lang="en-US" sz="1200" dirty="0">
                <a:solidFill>
                  <a:srgbClr val="931968"/>
                </a:solidFill>
                <a:latin typeface="Consolas"/>
                <a:ea typeface="Monaco"/>
                <a:cs typeface="Consolas"/>
              </a:rPr>
              <a:t>double</a:t>
            </a:r>
            <a:r>
              <a:rPr lang="en-US" sz="1200" dirty="0">
                <a:solidFill>
                  <a:srgbClr val="000000"/>
                </a:solidFill>
                <a:latin typeface="Consolas"/>
                <a:ea typeface="Monaco"/>
                <a:cs typeface="Consolas"/>
              </a:rPr>
              <a:t>[] </a:t>
            </a:r>
            <a:r>
              <a:rPr lang="en-US" sz="1200" dirty="0">
                <a:solidFill>
                  <a:srgbClr val="7E504F"/>
                </a:solidFill>
                <a:latin typeface="Consolas"/>
                <a:ea typeface="Monaco"/>
                <a:cs typeface="Consolas"/>
              </a:rPr>
              <a:t>y</a:t>
            </a:r>
            <a:r>
              <a:rPr lang="en-US" sz="1200" dirty="0">
                <a:solidFill>
                  <a:srgbClr val="000000"/>
                </a:solidFill>
                <a:latin typeface="Consolas"/>
                <a:ea typeface="Monaco"/>
                <a:cs typeface="Consolas"/>
              </a:rPr>
              <a:t> = </a:t>
            </a:r>
            <a:r>
              <a:rPr lang="en-US" sz="1200" dirty="0">
                <a:solidFill>
                  <a:srgbClr val="931968"/>
                </a:solidFill>
                <a:latin typeface="Consolas"/>
                <a:ea typeface="Monaco"/>
                <a:cs typeface="Consolas"/>
              </a:rPr>
              <a:t>new</a:t>
            </a:r>
            <a:r>
              <a:rPr lang="en-US" sz="1200" dirty="0">
                <a:solidFill>
                  <a:srgbClr val="000000"/>
                </a:solidFill>
                <a:latin typeface="Consolas"/>
                <a:ea typeface="Monaco"/>
                <a:cs typeface="Consolas"/>
              </a:rPr>
              <a:t> </a:t>
            </a:r>
            <a:r>
              <a:rPr lang="en-US" sz="1200" dirty="0">
                <a:solidFill>
                  <a:srgbClr val="931968"/>
                </a:solidFill>
                <a:latin typeface="Consolas"/>
                <a:ea typeface="Monaco"/>
                <a:cs typeface="Consolas"/>
              </a:rPr>
              <a:t>double</a:t>
            </a:r>
            <a:r>
              <a:rPr lang="en-US" sz="1200" dirty="0">
                <a:solidFill>
                  <a:srgbClr val="000000"/>
                </a:solidFill>
                <a:latin typeface="Consolas"/>
                <a:ea typeface="Monaco"/>
                <a:cs typeface="Consolas"/>
              </a:rPr>
              <a:t>[</a:t>
            </a:r>
            <a:r>
              <a:rPr lang="en-US" sz="1200" dirty="0">
                <a:solidFill>
                  <a:srgbClr val="7E504F"/>
                </a:solidFill>
                <a:latin typeface="Consolas"/>
                <a:ea typeface="Monaco"/>
                <a:cs typeface="Consolas"/>
              </a:rPr>
              <a:t>N</a:t>
            </a:r>
            <a:r>
              <a:rPr lang="en-US" sz="1200" dirty="0">
                <a:solidFill>
                  <a:srgbClr val="000000"/>
                </a:solidFill>
                <a:latin typeface="Consolas"/>
                <a:ea typeface="Monaco"/>
                <a:cs typeface="Consolas"/>
              </a:rPr>
              <a:t>];</a:t>
            </a:r>
          </a:p>
          <a:p>
            <a:pPr>
              <a:lnSpc>
                <a:spcPts val="1740"/>
              </a:lnSpc>
            </a:pPr>
            <a:r>
              <a:rPr lang="en-US" sz="1200" dirty="0">
                <a:solidFill>
                  <a:srgbClr val="000000"/>
                </a:solidFill>
                <a:latin typeface="Consolas"/>
                <a:ea typeface="Monaco"/>
                <a:cs typeface="Consolas"/>
              </a:rPr>
              <a:t>        </a:t>
            </a:r>
            <a:r>
              <a:rPr lang="en-US" sz="1200" dirty="0">
                <a:solidFill>
                  <a:srgbClr val="931968"/>
                </a:solidFill>
                <a:latin typeface="Consolas"/>
                <a:ea typeface="Monaco"/>
                <a:cs typeface="Consolas"/>
              </a:rPr>
              <a:t>for</a:t>
            </a:r>
            <a:r>
              <a:rPr lang="en-US" sz="1200" dirty="0">
                <a:solidFill>
                  <a:srgbClr val="000000"/>
                </a:solidFill>
                <a:latin typeface="Consolas"/>
                <a:ea typeface="Monaco"/>
                <a:cs typeface="Consolas"/>
              </a:rPr>
              <a:t> (</a:t>
            </a:r>
            <a:r>
              <a:rPr lang="en-US" sz="1200" dirty="0">
                <a:solidFill>
                  <a:srgbClr val="931968"/>
                </a:solidFill>
                <a:latin typeface="Consolas"/>
                <a:ea typeface="Monaco"/>
                <a:cs typeface="Consolas"/>
              </a:rPr>
              <a:t>int</a:t>
            </a:r>
            <a:r>
              <a:rPr lang="en-US" sz="1200" dirty="0">
                <a:solidFill>
                  <a:srgbClr val="000000"/>
                </a:solidFill>
                <a:latin typeface="Consolas"/>
                <a:ea typeface="Monaco"/>
                <a:cs typeface="Consolas"/>
              </a:rPr>
              <a:t> </a:t>
            </a:r>
            <a:r>
              <a:rPr lang="en-US" sz="1200" dirty="0">
                <a:solidFill>
                  <a:srgbClr val="7E504F"/>
                </a:solidFill>
                <a:latin typeface="Consolas"/>
                <a:ea typeface="Monaco"/>
                <a:cs typeface="Consolas"/>
              </a:rPr>
              <a:t>x</a:t>
            </a:r>
            <a:r>
              <a:rPr lang="en-US" sz="1200" dirty="0">
                <a:solidFill>
                  <a:srgbClr val="000000"/>
                </a:solidFill>
                <a:latin typeface="Consolas"/>
                <a:ea typeface="Monaco"/>
                <a:cs typeface="Consolas"/>
              </a:rPr>
              <a:t> = 0; </a:t>
            </a:r>
            <a:r>
              <a:rPr lang="en-US" sz="1200" dirty="0">
                <a:solidFill>
                  <a:srgbClr val="7E504F"/>
                </a:solidFill>
                <a:latin typeface="Consolas"/>
                <a:ea typeface="Monaco"/>
                <a:cs typeface="Consolas"/>
              </a:rPr>
              <a:t>x</a:t>
            </a:r>
            <a:r>
              <a:rPr lang="en-US" sz="1200" dirty="0">
                <a:solidFill>
                  <a:srgbClr val="000000"/>
                </a:solidFill>
                <a:latin typeface="Consolas"/>
                <a:ea typeface="Monaco"/>
                <a:cs typeface="Consolas"/>
              </a:rPr>
              <a:t> &lt; </a:t>
            </a:r>
            <a:r>
              <a:rPr lang="en-US" sz="1200" dirty="0">
                <a:solidFill>
                  <a:srgbClr val="7E504F"/>
                </a:solidFill>
                <a:latin typeface="Consolas"/>
                <a:ea typeface="Monaco"/>
                <a:cs typeface="Consolas"/>
              </a:rPr>
              <a:t>N</a:t>
            </a:r>
            <a:r>
              <a:rPr lang="en-US" sz="1200" dirty="0">
                <a:solidFill>
                  <a:srgbClr val="000000"/>
                </a:solidFill>
                <a:latin typeface="Consolas"/>
                <a:ea typeface="Monaco"/>
                <a:cs typeface="Consolas"/>
              </a:rPr>
              <a:t>; </a:t>
            </a:r>
            <a:r>
              <a:rPr lang="en-US" sz="1200" dirty="0">
                <a:solidFill>
                  <a:srgbClr val="7E504F"/>
                </a:solidFill>
                <a:latin typeface="Consolas"/>
                <a:ea typeface="Monaco"/>
                <a:cs typeface="Consolas"/>
              </a:rPr>
              <a:t>x</a:t>
            </a:r>
            <a:r>
              <a:rPr lang="en-US" sz="1200" dirty="0">
                <a:solidFill>
                  <a:srgbClr val="000000"/>
                </a:solidFill>
                <a:latin typeface="Consolas"/>
                <a:ea typeface="Monaco"/>
                <a:cs typeface="Consolas"/>
              </a:rPr>
              <a:t>++) {</a:t>
            </a:r>
          </a:p>
          <a:p>
            <a:pPr>
              <a:lnSpc>
                <a:spcPts val="1740"/>
              </a:lnSpc>
            </a:pPr>
            <a:r>
              <a:rPr lang="en-US" sz="1200" dirty="0">
                <a:solidFill>
                  <a:srgbClr val="000000"/>
                </a:solidFill>
                <a:latin typeface="Consolas"/>
                <a:ea typeface="Monaco"/>
                <a:cs typeface="Consolas"/>
              </a:rPr>
              <a:t>            </a:t>
            </a:r>
            <a:r>
              <a:rPr lang="en-US" sz="1200" dirty="0">
                <a:solidFill>
                  <a:srgbClr val="7E504F"/>
                </a:solidFill>
                <a:latin typeface="Consolas"/>
                <a:ea typeface="Monaco"/>
                <a:cs typeface="Consolas"/>
              </a:rPr>
              <a:t>y</a:t>
            </a:r>
            <a:r>
              <a:rPr lang="en-US" sz="1200" dirty="0">
                <a:solidFill>
                  <a:srgbClr val="000000"/>
                </a:solidFill>
                <a:latin typeface="Consolas"/>
                <a:ea typeface="Monaco"/>
                <a:cs typeface="Consolas"/>
              </a:rPr>
              <a:t>[</a:t>
            </a:r>
            <a:r>
              <a:rPr lang="en-US" sz="1200" dirty="0">
                <a:solidFill>
                  <a:srgbClr val="7E504F"/>
                </a:solidFill>
                <a:latin typeface="Consolas"/>
                <a:ea typeface="Monaco"/>
                <a:cs typeface="Consolas"/>
              </a:rPr>
              <a:t>x</a:t>
            </a:r>
            <a:r>
              <a:rPr lang="en-US" sz="1200" dirty="0">
                <a:solidFill>
                  <a:srgbClr val="000000"/>
                </a:solidFill>
                <a:latin typeface="Consolas"/>
                <a:ea typeface="Monaco"/>
                <a:cs typeface="Consolas"/>
              </a:rPr>
              <a:t>] = Math.sin(</a:t>
            </a:r>
            <a:r>
              <a:rPr lang="en-US" sz="1200" dirty="0">
                <a:solidFill>
                  <a:srgbClr val="7E504F"/>
                </a:solidFill>
                <a:latin typeface="Consolas"/>
                <a:ea typeface="Monaco"/>
                <a:cs typeface="Consolas"/>
              </a:rPr>
              <a:t>x</a:t>
            </a:r>
            <a:r>
              <a:rPr lang="en-US" sz="1200" dirty="0">
                <a:solidFill>
                  <a:srgbClr val="000000"/>
                </a:solidFill>
                <a:latin typeface="Consolas"/>
                <a:ea typeface="Monaco"/>
                <a:cs typeface="Consolas"/>
              </a:rPr>
              <a:t> * </a:t>
            </a:r>
            <a:r>
              <a:rPr lang="en-US" sz="1200" dirty="0">
                <a:solidFill>
                  <a:srgbClr val="7E504F"/>
                </a:solidFill>
                <a:latin typeface="Consolas"/>
                <a:ea typeface="Monaco"/>
                <a:cs typeface="Consolas"/>
              </a:rPr>
              <a:t>pitch</a:t>
            </a:r>
            <a:r>
              <a:rPr lang="en-US" sz="1200" dirty="0">
                <a:solidFill>
                  <a:srgbClr val="000000"/>
                </a:solidFill>
                <a:latin typeface="Consolas"/>
                <a:ea typeface="Monaco"/>
                <a:cs typeface="Consolas"/>
              </a:rPr>
              <a:t> * (2 * Math.</a:t>
            </a:r>
            <a:r>
              <a:rPr lang="en-US" sz="1200" dirty="0">
                <a:solidFill>
                  <a:srgbClr val="0226CC"/>
                </a:solidFill>
                <a:latin typeface="Consolas"/>
                <a:ea typeface="Monaco"/>
                <a:cs typeface="Consolas"/>
              </a:rPr>
              <a:t>PI</a:t>
            </a:r>
            <a:r>
              <a:rPr lang="en-US" sz="1200" dirty="0">
                <a:solidFill>
                  <a:srgbClr val="000000"/>
                </a:solidFill>
                <a:latin typeface="Consolas"/>
                <a:ea typeface="Monaco"/>
                <a:cs typeface="Consolas"/>
              </a:rPr>
              <a:t>) / </a:t>
            </a:r>
            <a:r>
              <a:rPr lang="en-US" sz="1200" dirty="0">
                <a:solidFill>
                  <a:srgbClr val="7E504F"/>
                </a:solidFill>
                <a:latin typeface="Consolas"/>
                <a:ea typeface="Monaco"/>
                <a:cs typeface="Consolas"/>
              </a:rPr>
              <a:t>sps</a:t>
            </a:r>
            <a:r>
              <a:rPr lang="en-US" sz="1200" dirty="0">
                <a:solidFill>
                  <a:srgbClr val="000000"/>
                </a:solidFill>
                <a:latin typeface="Consolas"/>
                <a:ea typeface="Monaco"/>
                <a:cs typeface="Consolas"/>
              </a:rPr>
              <a:t>);</a:t>
            </a:r>
          </a:p>
          <a:p>
            <a:pPr>
              <a:lnSpc>
                <a:spcPts val="1740"/>
              </a:lnSpc>
            </a:pPr>
            <a:r>
              <a:rPr lang="en-US" sz="1200" dirty="0">
                <a:solidFill>
                  <a:srgbClr val="000000"/>
                </a:solidFill>
                <a:latin typeface="Consolas"/>
                <a:ea typeface="Monaco"/>
                <a:cs typeface="Consolas"/>
              </a:rPr>
              <a:t>        }</a:t>
            </a:r>
          </a:p>
          <a:p>
            <a:pPr>
              <a:lnSpc>
                <a:spcPts val="1740"/>
              </a:lnSpc>
            </a:pPr>
            <a:r>
              <a:rPr lang="en-US" sz="1200" dirty="0">
                <a:solidFill>
                  <a:srgbClr val="000000"/>
                </a:solidFill>
                <a:latin typeface="Consolas"/>
                <a:ea typeface="Monaco"/>
                <a:cs typeface="Consolas"/>
              </a:rPr>
              <a:t>        </a:t>
            </a:r>
            <a:r>
              <a:rPr lang="en-US" sz="1200" dirty="0">
                <a:solidFill>
                  <a:srgbClr val="931968"/>
                </a:solidFill>
                <a:latin typeface="Consolas"/>
                <a:ea typeface="Monaco"/>
                <a:cs typeface="Consolas"/>
              </a:rPr>
              <a:t>return</a:t>
            </a:r>
            <a:r>
              <a:rPr lang="en-US" sz="1200" dirty="0">
                <a:solidFill>
                  <a:srgbClr val="000000"/>
                </a:solidFill>
                <a:latin typeface="Consolas"/>
                <a:ea typeface="Monaco"/>
                <a:cs typeface="Consolas"/>
              </a:rPr>
              <a:t> </a:t>
            </a:r>
            <a:r>
              <a:rPr lang="en-US" sz="1200" dirty="0">
                <a:solidFill>
                  <a:srgbClr val="7E504F"/>
                </a:solidFill>
                <a:latin typeface="Consolas"/>
                <a:ea typeface="Monaco"/>
                <a:cs typeface="Consolas"/>
              </a:rPr>
              <a:t>y</a:t>
            </a:r>
            <a:r>
              <a:rPr lang="en-US" sz="1200" dirty="0">
                <a:solidFill>
                  <a:srgbClr val="000000"/>
                </a:solidFill>
                <a:latin typeface="Consolas"/>
                <a:ea typeface="Monaco"/>
                <a:cs typeface="Consolas"/>
              </a:rPr>
              <a:t>;</a:t>
            </a:r>
          </a:p>
          <a:p>
            <a:pPr>
              <a:lnSpc>
                <a:spcPts val="1740"/>
              </a:lnSpc>
            </a:pPr>
            <a:r>
              <a:rPr lang="en-US" sz="1200" dirty="0">
                <a:solidFill>
                  <a:srgbClr val="000000"/>
                </a:solidFill>
                <a:latin typeface="Consolas"/>
                <a:ea typeface="Monaco"/>
                <a:cs typeface="Consolas"/>
              </a:rPr>
              <a:t>    }</a:t>
            </a:r>
          </a:p>
          <a:p>
            <a:pPr>
              <a:lnSpc>
                <a:spcPts val="1740"/>
              </a:lnSpc>
            </a:pPr>
            <a:r>
              <a:rPr lang="en-US" sz="1200" dirty="0">
                <a:solidFill>
                  <a:srgbClr val="000000"/>
                </a:solidFill>
                <a:latin typeface="Consolas"/>
                <a:ea typeface="Monaco"/>
                <a:cs typeface="Consolas"/>
              </a:rPr>
              <a:t>} </a:t>
            </a:r>
            <a:endParaRPr lang="en-US" sz="1200" dirty="0">
              <a:latin typeface="Consolas"/>
              <a:cs typeface="Consolas"/>
            </a:endParaRPr>
          </a:p>
        </p:txBody>
      </p:sp>
      <mc:AlternateContent xmlns:mc="http://schemas.openxmlformats.org/markup-compatibility/2006" xmlns:a14="http://schemas.microsoft.com/office/drawing/2010/main">
        <mc:Choice Requires="a14">
          <p:sp>
            <p:nvSpPr>
              <p:cNvPr id="204" name="Rounded Rectangular Callout 203">
                <a:extLst>
                  <a:ext uri="{FF2B5EF4-FFF2-40B4-BE49-F238E27FC236}">
                    <a16:creationId xmlns:a16="http://schemas.microsoft.com/office/drawing/2014/main" id="{7AC329F0-E8E5-DF40-A18B-3B5ACB8B1938}"/>
                  </a:ext>
                </a:extLst>
              </p:cNvPr>
              <p:cNvSpPr/>
              <p:nvPr/>
            </p:nvSpPr>
            <p:spPr>
              <a:xfrm>
                <a:off x="4729903" y="5339533"/>
                <a:ext cx="4296088" cy="887943"/>
              </a:xfrm>
              <a:prstGeom prst="wedgeRoundRectCallout">
                <a:avLst>
                  <a:gd name="adj1" fmla="val -48473"/>
                  <a:gd name="adj2" fmla="val -124885"/>
                  <a:gd name="adj3" fmla="val 16667"/>
                </a:avLst>
              </a:prstGeom>
              <a:solidFill>
                <a:srgbClr val="FFEFAF"/>
              </a:solidFill>
              <a:ln>
                <a:noFill/>
              </a:ln>
              <a:effectLst/>
            </p:spPr>
            <p:style>
              <a:lnRef idx="1">
                <a:schemeClr val="accent1"/>
              </a:lnRef>
              <a:fillRef idx="3">
                <a:schemeClr val="accent1"/>
              </a:fillRef>
              <a:effectRef idx="2">
                <a:schemeClr val="accent1"/>
              </a:effectRef>
              <a:fontRef idx="minor">
                <a:schemeClr val="lt1"/>
              </a:fontRef>
            </p:style>
            <p:txBody>
              <a:bodyPr tIns="46800" rIns="0" rtlCol="0" anchor="ctr" anchorCtr="0"/>
              <a:lstStyle/>
              <a:p>
                <a:pPr>
                  <a:spcBef>
                    <a:spcPts val="600"/>
                  </a:spcBef>
                </a:pPr>
                <a:r>
                  <a:rPr lang="en-US" sz="1600" dirty="0">
                    <a:solidFill>
                      <a:schemeClr val="tx1"/>
                    </a:solidFill>
                    <a:latin typeface="Times New Roman" panose="02020603050405020304" pitchFamily="18" charset="0"/>
                    <a:cs typeface="Times New Roman" panose="02020603050405020304" pitchFamily="18" charset="0"/>
                  </a:rPr>
                  <a:t>Number of x points =  </a:t>
                </a:r>
                <a14:m>
                  <m:oMath xmlns:m="http://schemas.openxmlformats.org/officeDocument/2006/math">
                    <m:r>
                      <a:rPr lang="en-US" sz="1600" i="1" smtClean="0">
                        <a:solidFill>
                          <a:schemeClr val="tx1"/>
                        </a:solidFill>
                        <a:latin typeface="Cambria Math" panose="02040503050406030204" pitchFamily="18" charset="0"/>
                        <a:cs typeface="Times New Roman" panose="02020603050405020304" pitchFamily="18" charset="0"/>
                      </a:rPr>
                      <m:t>𝑠𝑝𝑠</m:t>
                    </m:r>
                    <m:r>
                      <a:rPr lang="en-US" sz="1600" b="0" i="1" smtClean="0">
                        <a:solidFill>
                          <a:schemeClr val="tx1"/>
                        </a:solidFill>
                        <a:latin typeface="Cambria Math" panose="02040503050406030204" pitchFamily="18" charset="0"/>
                        <a:cs typeface="Times New Roman" panose="02020603050405020304" pitchFamily="18" charset="0"/>
                      </a:rPr>
                      <m:t> </m:t>
                    </m:r>
                    <m:r>
                      <a:rPr lang="en-US"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16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𝑑𝑢𝑟𝑎𝑡𝑖𝑜𝑛</m:t>
                    </m:r>
                    <m:r>
                      <a:rPr lang="en-US" sz="1600" i="1" smtClean="0">
                        <a:solidFill>
                          <a:schemeClr val="tx1"/>
                        </a:solidFill>
                        <a:latin typeface="Cambria Math" panose="02040503050406030204" pitchFamily="18" charset="0"/>
                        <a:cs typeface="Times New Roman" panose="02020603050405020304" pitchFamily="18" charset="0"/>
                      </a:rPr>
                      <m:t> </m:t>
                    </m:r>
                  </m:oMath>
                </a14:m>
                <a:endParaRPr 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4" name="Rounded Rectangular Callout 203">
                <a:extLst>
                  <a:ext uri="{FF2B5EF4-FFF2-40B4-BE49-F238E27FC236}">
                    <a16:creationId xmlns:a16="http://schemas.microsoft.com/office/drawing/2014/main" id="{7AC329F0-E8E5-DF40-A18B-3B5ACB8B1938}"/>
                  </a:ext>
                </a:extLst>
              </p:cNvPr>
              <p:cNvSpPr>
                <a:spLocks noRot="1" noChangeAspect="1" noMove="1" noResize="1" noEditPoints="1" noAdjustHandles="1" noChangeArrowheads="1" noChangeShapeType="1" noTextEdit="1"/>
              </p:cNvSpPr>
              <p:nvPr/>
            </p:nvSpPr>
            <p:spPr>
              <a:xfrm>
                <a:off x="4729903" y="5339533"/>
                <a:ext cx="4296088" cy="887943"/>
              </a:xfrm>
              <a:prstGeom prst="wedgeRoundRectCallout">
                <a:avLst>
                  <a:gd name="adj1" fmla="val -48473"/>
                  <a:gd name="adj2" fmla="val -124885"/>
                  <a:gd name="adj3" fmla="val 16667"/>
                </a:avLst>
              </a:prstGeom>
              <a:blipFill>
                <a:blip r:embed="rId7"/>
                <a:stretch>
                  <a:fillRect/>
                </a:stretch>
              </a:blipFill>
              <a:ln>
                <a:noFill/>
              </a:ln>
              <a:effectLst/>
            </p:spPr>
            <p:txBody>
              <a:bodyPr/>
              <a:lstStyle/>
              <a:p>
                <a:r>
                  <a:rPr lang="en-IL">
                    <a:noFill/>
                  </a:rPr>
                  <a:t> </a:t>
                </a:r>
              </a:p>
            </p:txBody>
          </p:sp>
        </mc:Fallback>
      </mc:AlternateContent>
      <mc:AlternateContent xmlns:mc="http://schemas.openxmlformats.org/markup-compatibility/2006" xmlns:a14="http://schemas.microsoft.com/office/drawing/2010/main">
        <mc:Choice Requires="a14">
          <p:sp>
            <p:nvSpPr>
              <p:cNvPr id="205" name="Rounded Rectangular Callout 204">
                <a:extLst>
                  <a:ext uri="{FF2B5EF4-FFF2-40B4-BE49-F238E27FC236}">
                    <a16:creationId xmlns:a16="http://schemas.microsoft.com/office/drawing/2014/main" id="{5DE10070-3E4D-8942-904B-29F352A89ECA}"/>
                  </a:ext>
                </a:extLst>
              </p:cNvPr>
              <p:cNvSpPr/>
              <p:nvPr/>
            </p:nvSpPr>
            <p:spPr>
              <a:xfrm>
                <a:off x="6368817" y="5731256"/>
                <a:ext cx="1422249" cy="469533"/>
              </a:xfrm>
              <a:prstGeom prst="wedgeRoundRectCallout">
                <a:avLst>
                  <a:gd name="adj1" fmla="val -48473"/>
                  <a:gd name="adj2" fmla="val -124885"/>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tIns="46800" rIns="0" rtlCol="0" anchor="ctr" anchorCtr="0"/>
              <a:lstStyle/>
              <a:p>
                <a:pPr>
                  <a:spcBef>
                    <a:spcPts val="600"/>
                  </a:spcBef>
                </a:pPr>
                <a:r>
                  <a:rPr lang="en-US" sz="1600"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sz="1600" b="0" i="1" smtClean="0">
                        <a:solidFill>
                          <a:schemeClr val="tx1"/>
                        </a:solidFill>
                        <a:latin typeface="Cambria Math" panose="02040503050406030204" pitchFamily="18" charset="0"/>
                        <a:cs typeface="Times New Roman" panose="02020603050405020304" pitchFamily="18" charset="0"/>
                      </a:rPr>
                      <m:t>44100 </m:t>
                    </m:r>
                    <m:r>
                      <a:rPr lang="en-US" sz="160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sz="16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2</m:t>
                    </m:r>
                    <m:r>
                      <a:rPr lang="en-US" sz="1600" i="1" smtClean="0">
                        <a:solidFill>
                          <a:schemeClr val="tx1"/>
                        </a:solidFill>
                        <a:latin typeface="Cambria Math" panose="02040503050406030204" pitchFamily="18" charset="0"/>
                        <a:cs typeface="Times New Roman" panose="02020603050405020304" pitchFamily="18" charset="0"/>
                      </a:rPr>
                      <m:t> </m:t>
                    </m:r>
                  </m:oMath>
                </a14:m>
                <a:endParaRPr lang="en-US" sz="16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05" name="Rounded Rectangular Callout 204">
                <a:extLst>
                  <a:ext uri="{FF2B5EF4-FFF2-40B4-BE49-F238E27FC236}">
                    <a16:creationId xmlns:a16="http://schemas.microsoft.com/office/drawing/2014/main" id="{5DE10070-3E4D-8942-904B-29F352A89ECA}"/>
                  </a:ext>
                </a:extLst>
              </p:cNvPr>
              <p:cNvSpPr>
                <a:spLocks noRot="1" noChangeAspect="1" noMove="1" noResize="1" noEditPoints="1" noAdjustHandles="1" noChangeArrowheads="1" noChangeShapeType="1" noTextEdit="1"/>
              </p:cNvSpPr>
              <p:nvPr/>
            </p:nvSpPr>
            <p:spPr>
              <a:xfrm>
                <a:off x="6368817" y="5731256"/>
                <a:ext cx="1422249" cy="469533"/>
              </a:xfrm>
              <a:prstGeom prst="wedgeRoundRectCallout">
                <a:avLst>
                  <a:gd name="adj1" fmla="val -48473"/>
                  <a:gd name="adj2" fmla="val -124885"/>
                  <a:gd name="adj3" fmla="val 16667"/>
                </a:avLst>
              </a:prstGeom>
              <a:blipFill>
                <a:blip r:embed="rId8"/>
                <a:stretch>
                  <a:fillRect l="-885" b="-1515"/>
                </a:stretch>
              </a:blipFill>
              <a:ln>
                <a:noFill/>
              </a:ln>
              <a:effectLst/>
            </p:spPr>
            <p:txBody>
              <a:bodyPr/>
              <a:lstStyle/>
              <a:p>
                <a:r>
                  <a:rPr lang="en-IL">
                    <a:noFill/>
                  </a:rPr>
                  <a:t> </a:t>
                </a:r>
              </a:p>
            </p:txBody>
          </p:sp>
        </mc:Fallback>
      </mc:AlternateContent>
    </p:spTree>
    <p:extLst>
      <p:ext uri="{BB962C8B-B14F-4D97-AF65-F5344CB8AC3E}">
        <p14:creationId xmlns:p14="http://schemas.microsoft.com/office/powerpoint/2010/main" val="91334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 grpId="0" animBg="1"/>
      <p:bldP spid="20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1" name="Picture 200">
            <a:extLst>
              <a:ext uri="{FF2B5EF4-FFF2-40B4-BE49-F238E27FC236}">
                <a16:creationId xmlns:a16="http://schemas.microsoft.com/office/drawing/2014/main" id="{E97B2983-512D-7245-8981-E24E2AB3990D}"/>
              </a:ext>
            </a:extLst>
          </p:cNvPr>
          <p:cNvPicPr>
            <a:picLocks noChangeAspect="1"/>
          </p:cNvPicPr>
          <p:nvPr/>
        </p:nvPicPr>
        <p:blipFill rotWithShape="1">
          <a:blip r:embed="rId3"/>
          <a:srcRect l="13622" t="57087" r="39574" b="29409"/>
          <a:stretch/>
        </p:blipFill>
        <p:spPr>
          <a:xfrm>
            <a:off x="933771" y="3831382"/>
            <a:ext cx="6278645" cy="1127410"/>
          </a:xfrm>
          <a:prstGeom prst="rect">
            <a:avLst/>
          </a:prstGeom>
        </p:spPr>
      </p:pic>
      <p:sp>
        <p:nvSpPr>
          <p:cNvPr id="2" name="Title 1"/>
          <p:cNvSpPr>
            <a:spLocks noGrp="1"/>
          </p:cNvSpPr>
          <p:nvPr>
            <p:ph type="title"/>
          </p:nvPr>
        </p:nvSpPr>
        <p:spPr/>
        <p:txBody>
          <a:bodyPr/>
          <a:lstStyle/>
          <a:p>
            <a:r>
              <a:rPr lang="en-US" dirty="0"/>
              <a:t>Pitch</a:t>
            </a:r>
          </a:p>
        </p:txBody>
      </p:sp>
      <p:sp>
        <p:nvSpPr>
          <p:cNvPr id="12" name="Rectangle 16"/>
          <p:cNvSpPr>
            <a:spLocks noChangeArrowheads="1"/>
          </p:cNvSpPr>
          <p:nvPr/>
        </p:nvSpPr>
        <p:spPr bwMode="auto">
          <a:xfrm>
            <a:off x="1509071" y="5712289"/>
            <a:ext cx="3934240" cy="427969"/>
          </a:xfrm>
          <a:prstGeom prst="rect">
            <a:avLst/>
          </a:prstGeom>
          <a:solidFill>
            <a:schemeClr val="bg1"/>
          </a:solidFill>
          <a:ln w="9525">
            <a:noFill/>
            <a:miter lim="800000"/>
            <a:headEnd/>
            <a:tailEnd type="none" w="sm" len="sm"/>
          </a:ln>
        </p:spPr>
        <p:txBody>
          <a:bodyPr wrap="square">
            <a:prstTxWarp prst="textNoShape">
              <a:avLst/>
            </a:prstTxWarp>
            <a:noAutofit/>
          </a:bodyPr>
          <a:lstStyle/>
          <a:p>
            <a:endParaRPr lang="en-US" sz="1200" dirty="0">
              <a:solidFill>
                <a:srgbClr val="000000"/>
              </a:solidFill>
              <a:latin typeface="Times New Roman"/>
              <a:cs typeface="Times New Roman"/>
            </a:endParaRPr>
          </a:p>
        </p:txBody>
      </p:sp>
      <p:cxnSp>
        <p:nvCxnSpPr>
          <p:cNvPr id="4" name="Straight Connector 3">
            <a:extLst>
              <a:ext uri="{FF2B5EF4-FFF2-40B4-BE49-F238E27FC236}">
                <a16:creationId xmlns:a16="http://schemas.microsoft.com/office/drawing/2014/main" id="{E77B4AAB-243D-FA42-A8A2-5A6EFD22A062}"/>
              </a:ext>
            </a:extLst>
          </p:cNvPr>
          <p:cNvCxnSpPr>
            <a:cxnSpLocks/>
          </p:cNvCxnSpPr>
          <p:nvPr/>
        </p:nvCxnSpPr>
        <p:spPr bwMode="auto">
          <a:xfrm>
            <a:off x="825623" y="5324552"/>
            <a:ext cx="6667130" cy="0"/>
          </a:xfrm>
          <a:prstGeom prst="line">
            <a:avLst/>
          </a:prstGeom>
          <a:solidFill>
            <a:schemeClr val="tx2"/>
          </a:solidFill>
          <a:ln w="19050" cap="flat" cmpd="sng" algn="ctr">
            <a:solidFill>
              <a:schemeClr val="tx1"/>
            </a:solidFill>
            <a:prstDash val="solid"/>
            <a:round/>
            <a:headEnd type="none" w="med" len="med"/>
            <a:tailEnd type="triangle" w="lg" len="med"/>
          </a:ln>
          <a:effectLst/>
        </p:spPr>
      </p:cxnSp>
      <p:cxnSp>
        <p:nvCxnSpPr>
          <p:cNvPr id="28" name="Straight Connector 27">
            <a:extLst>
              <a:ext uri="{FF2B5EF4-FFF2-40B4-BE49-F238E27FC236}">
                <a16:creationId xmlns:a16="http://schemas.microsoft.com/office/drawing/2014/main" id="{9C6DA60E-9CCE-5F42-83DA-1B7BFCE661C2}"/>
              </a:ext>
            </a:extLst>
          </p:cNvPr>
          <p:cNvCxnSpPr>
            <a:cxnSpLocks/>
          </p:cNvCxnSpPr>
          <p:nvPr/>
        </p:nvCxnSpPr>
        <p:spPr bwMode="auto">
          <a:xfrm flipV="1">
            <a:off x="1868255" y="52229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54" name="Straight Connector 53">
            <a:extLst>
              <a:ext uri="{FF2B5EF4-FFF2-40B4-BE49-F238E27FC236}">
                <a16:creationId xmlns:a16="http://schemas.microsoft.com/office/drawing/2014/main" id="{EC2C5D46-D6F5-F84E-ABA5-D56AEA562233}"/>
              </a:ext>
            </a:extLst>
          </p:cNvPr>
          <p:cNvCxnSpPr>
            <a:cxnSpLocks/>
          </p:cNvCxnSpPr>
          <p:nvPr/>
        </p:nvCxnSpPr>
        <p:spPr bwMode="auto">
          <a:xfrm flipV="1">
            <a:off x="2213694" y="52229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58" name="Straight Connector 57">
            <a:extLst>
              <a:ext uri="{FF2B5EF4-FFF2-40B4-BE49-F238E27FC236}">
                <a16:creationId xmlns:a16="http://schemas.microsoft.com/office/drawing/2014/main" id="{4E800FFE-39AC-1544-8E47-636A0EA220D4}"/>
              </a:ext>
            </a:extLst>
          </p:cNvPr>
          <p:cNvCxnSpPr>
            <a:cxnSpLocks/>
          </p:cNvCxnSpPr>
          <p:nvPr/>
        </p:nvCxnSpPr>
        <p:spPr bwMode="auto">
          <a:xfrm flipV="1">
            <a:off x="2559132"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62" name="Straight Connector 61">
            <a:extLst>
              <a:ext uri="{FF2B5EF4-FFF2-40B4-BE49-F238E27FC236}">
                <a16:creationId xmlns:a16="http://schemas.microsoft.com/office/drawing/2014/main" id="{D00FA7F1-314C-3C4F-A66B-39593B147FD1}"/>
              </a:ext>
            </a:extLst>
          </p:cNvPr>
          <p:cNvCxnSpPr>
            <a:cxnSpLocks/>
          </p:cNvCxnSpPr>
          <p:nvPr/>
        </p:nvCxnSpPr>
        <p:spPr bwMode="auto">
          <a:xfrm flipV="1">
            <a:off x="2904571"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66" name="Straight Connector 65">
            <a:extLst>
              <a:ext uri="{FF2B5EF4-FFF2-40B4-BE49-F238E27FC236}">
                <a16:creationId xmlns:a16="http://schemas.microsoft.com/office/drawing/2014/main" id="{2FDE39E8-2572-0A46-B940-71204128BD62}"/>
              </a:ext>
            </a:extLst>
          </p:cNvPr>
          <p:cNvCxnSpPr>
            <a:cxnSpLocks/>
          </p:cNvCxnSpPr>
          <p:nvPr/>
        </p:nvCxnSpPr>
        <p:spPr bwMode="auto">
          <a:xfrm flipV="1">
            <a:off x="3250010"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0" name="Straight Connector 69">
            <a:extLst>
              <a:ext uri="{FF2B5EF4-FFF2-40B4-BE49-F238E27FC236}">
                <a16:creationId xmlns:a16="http://schemas.microsoft.com/office/drawing/2014/main" id="{C59F6785-E2CA-CA47-A395-BF768A8493BB}"/>
              </a:ext>
            </a:extLst>
          </p:cNvPr>
          <p:cNvCxnSpPr>
            <a:cxnSpLocks/>
          </p:cNvCxnSpPr>
          <p:nvPr/>
        </p:nvCxnSpPr>
        <p:spPr bwMode="auto">
          <a:xfrm flipV="1">
            <a:off x="3590378" y="522318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4" name="Straight Connector 73">
            <a:extLst>
              <a:ext uri="{FF2B5EF4-FFF2-40B4-BE49-F238E27FC236}">
                <a16:creationId xmlns:a16="http://schemas.microsoft.com/office/drawing/2014/main" id="{66252FCB-303A-A049-94BD-D87AC5B012EE}"/>
              </a:ext>
            </a:extLst>
          </p:cNvPr>
          <p:cNvCxnSpPr>
            <a:cxnSpLocks/>
          </p:cNvCxnSpPr>
          <p:nvPr/>
        </p:nvCxnSpPr>
        <p:spPr bwMode="auto">
          <a:xfrm flipV="1">
            <a:off x="3935817" y="522318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78" name="Straight Connector 77">
            <a:extLst>
              <a:ext uri="{FF2B5EF4-FFF2-40B4-BE49-F238E27FC236}">
                <a16:creationId xmlns:a16="http://schemas.microsoft.com/office/drawing/2014/main" id="{024C733B-4535-8248-9C92-5EBB24647EA8}"/>
              </a:ext>
            </a:extLst>
          </p:cNvPr>
          <p:cNvCxnSpPr>
            <a:cxnSpLocks/>
          </p:cNvCxnSpPr>
          <p:nvPr/>
        </p:nvCxnSpPr>
        <p:spPr bwMode="auto">
          <a:xfrm flipV="1">
            <a:off x="4281256" y="522318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82" name="Straight Connector 81">
            <a:extLst>
              <a:ext uri="{FF2B5EF4-FFF2-40B4-BE49-F238E27FC236}">
                <a16:creationId xmlns:a16="http://schemas.microsoft.com/office/drawing/2014/main" id="{A842821F-BECC-F744-A423-E5C0D67AA7A9}"/>
              </a:ext>
            </a:extLst>
          </p:cNvPr>
          <p:cNvCxnSpPr>
            <a:cxnSpLocks/>
          </p:cNvCxnSpPr>
          <p:nvPr/>
        </p:nvCxnSpPr>
        <p:spPr bwMode="auto">
          <a:xfrm flipV="1">
            <a:off x="4626694" y="522456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86" name="Straight Connector 85">
            <a:extLst>
              <a:ext uri="{FF2B5EF4-FFF2-40B4-BE49-F238E27FC236}">
                <a16:creationId xmlns:a16="http://schemas.microsoft.com/office/drawing/2014/main" id="{2C68CCAB-F751-7C47-94A8-46962E8D7614}"/>
              </a:ext>
            </a:extLst>
          </p:cNvPr>
          <p:cNvCxnSpPr>
            <a:cxnSpLocks/>
          </p:cNvCxnSpPr>
          <p:nvPr/>
        </p:nvCxnSpPr>
        <p:spPr bwMode="auto">
          <a:xfrm flipV="1">
            <a:off x="4972133" y="522456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0" name="Straight Connector 89">
            <a:extLst>
              <a:ext uri="{FF2B5EF4-FFF2-40B4-BE49-F238E27FC236}">
                <a16:creationId xmlns:a16="http://schemas.microsoft.com/office/drawing/2014/main" id="{8BDB42CF-1E47-AC4A-8FF0-6DEE7B39AE13}"/>
              </a:ext>
            </a:extLst>
          </p:cNvPr>
          <p:cNvCxnSpPr>
            <a:cxnSpLocks/>
          </p:cNvCxnSpPr>
          <p:nvPr/>
        </p:nvCxnSpPr>
        <p:spPr bwMode="auto">
          <a:xfrm flipV="1">
            <a:off x="5317572" y="522456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5" name="Straight Connector 94">
            <a:extLst>
              <a:ext uri="{FF2B5EF4-FFF2-40B4-BE49-F238E27FC236}">
                <a16:creationId xmlns:a16="http://schemas.microsoft.com/office/drawing/2014/main" id="{FF65825A-4C3D-3140-924B-BC07AD517303}"/>
              </a:ext>
            </a:extLst>
          </p:cNvPr>
          <p:cNvCxnSpPr>
            <a:cxnSpLocks/>
          </p:cNvCxnSpPr>
          <p:nvPr/>
        </p:nvCxnSpPr>
        <p:spPr bwMode="auto">
          <a:xfrm flipV="1">
            <a:off x="5660475" y="52229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99" name="Straight Connector 98">
            <a:extLst>
              <a:ext uri="{FF2B5EF4-FFF2-40B4-BE49-F238E27FC236}">
                <a16:creationId xmlns:a16="http://schemas.microsoft.com/office/drawing/2014/main" id="{7703694E-30D7-824C-9702-0877667C1F77}"/>
              </a:ext>
            </a:extLst>
          </p:cNvPr>
          <p:cNvCxnSpPr>
            <a:cxnSpLocks/>
          </p:cNvCxnSpPr>
          <p:nvPr/>
        </p:nvCxnSpPr>
        <p:spPr bwMode="auto">
          <a:xfrm flipV="1">
            <a:off x="6005914" y="5222952"/>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03" name="Straight Connector 102">
            <a:extLst>
              <a:ext uri="{FF2B5EF4-FFF2-40B4-BE49-F238E27FC236}">
                <a16:creationId xmlns:a16="http://schemas.microsoft.com/office/drawing/2014/main" id="{B51E915E-8274-0A41-8997-3951538EFD56}"/>
              </a:ext>
            </a:extLst>
          </p:cNvPr>
          <p:cNvCxnSpPr>
            <a:cxnSpLocks/>
          </p:cNvCxnSpPr>
          <p:nvPr/>
        </p:nvCxnSpPr>
        <p:spPr bwMode="auto">
          <a:xfrm flipV="1">
            <a:off x="6351353"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07" name="Straight Connector 106">
            <a:extLst>
              <a:ext uri="{FF2B5EF4-FFF2-40B4-BE49-F238E27FC236}">
                <a16:creationId xmlns:a16="http://schemas.microsoft.com/office/drawing/2014/main" id="{84B67597-D896-FA44-B780-3F780D3E0327}"/>
              </a:ext>
            </a:extLst>
          </p:cNvPr>
          <p:cNvCxnSpPr>
            <a:cxnSpLocks/>
          </p:cNvCxnSpPr>
          <p:nvPr/>
        </p:nvCxnSpPr>
        <p:spPr bwMode="auto">
          <a:xfrm flipV="1">
            <a:off x="6696791"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cxnSp>
        <p:nvCxnSpPr>
          <p:cNvPr id="111" name="Straight Connector 110">
            <a:extLst>
              <a:ext uri="{FF2B5EF4-FFF2-40B4-BE49-F238E27FC236}">
                <a16:creationId xmlns:a16="http://schemas.microsoft.com/office/drawing/2014/main" id="{059F7E7E-2102-2942-8663-1ADD387A08FA}"/>
              </a:ext>
            </a:extLst>
          </p:cNvPr>
          <p:cNvCxnSpPr>
            <a:cxnSpLocks/>
          </p:cNvCxnSpPr>
          <p:nvPr/>
        </p:nvCxnSpPr>
        <p:spPr bwMode="auto">
          <a:xfrm flipV="1">
            <a:off x="7042230" y="5224338"/>
            <a:ext cx="0" cy="264160"/>
          </a:xfrm>
          <a:prstGeom prst="line">
            <a:avLst/>
          </a:prstGeom>
          <a:solidFill>
            <a:schemeClr val="tx2"/>
          </a:solidFill>
          <a:ln w="9525" cap="flat" cmpd="sng" algn="ctr">
            <a:solidFill>
              <a:schemeClr val="tx1"/>
            </a:solidFill>
            <a:prstDash val="solid"/>
            <a:round/>
            <a:headEnd type="none" w="med" len="med"/>
            <a:tailEnd type="none" w="med" len="med"/>
          </a:ln>
          <a:effectLst/>
        </p:spPr>
      </p:cxnSp>
      <p:sp>
        <p:nvSpPr>
          <p:cNvPr id="15" name="Oval 14">
            <a:extLst>
              <a:ext uri="{FF2B5EF4-FFF2-40B4-BE49-F238E27FC236}">
                <a16:creationId xmlns:a16="http://schemas.microsoft.com/office/drawing/2014/main" id="{9B0B5744-581B-674C-97D9-8CC805CDCBB1}"/>
              </a:ext>
            </a:extLst>
          </p:cNvPr>
          <p:cNvSpPr/>
          <p:nvPr/>
        </p:nvSpPr>
        <p:spPr bwMode="auto">
          <a:xfrm>
            <a:off x="1446927" y="4057900"/>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47" name="Oval 146">
            <a:extLst>
              <a:ext uri="{FF2B5EF4-FFF2-40B4-BE49-F238E27FC236}">
                <a16:creationId xmlns:a16="http://schemas.microsoft.com/office/drawing/2014/main" id="{8FFE74B3-96A1-5F48-8273-AF7B235EDEB6}"/>
              </a:ext>
            </a:extLst>
          </p:cNvPr>
          <p:cNvSpPr/>
          <p:nvPr/>
        </p:nvSpPr>
        <p:spPr bwMode="auto">
          <a:xfrm>
            <a:off x="1792946" y="379281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49" name="Oval 148">
            <a:extLst>
              <a:ext uri="{FF2B5EF4-FFF2-40B4-BE49-F238E27FC236}">
                <a16:creationId xmlns:a16="http://schemas.microsoft.com/office/drawing/2014/main" id="{49C76D5E-9865-9B47-89A2-6F1DAB91BA0D}"/>
              </a:ext>
            </a:extLst>
          </p:cNvPr>
          <p:cNvSpPr/>
          <p:nvPr/>
        </p:nvSpPr>
        <p:spPr bwMode="auto">
          <a:xfrm>
            <a:off x="2134981" y="407863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3" name="Oval 152">
            <a:extLst>
              <a:ext uri="{FF2B5EF4-FFF2-40B4-BE49-F238E27FC236}">
                <a16:creationId xmlns:a16="http://schemas.microsoft.com/office/drawing/2014/main" id="{A33C1F29-4DA2-3D4A-8D3D-C372E70E6369}"/>
              </a:ext>
            </a:extLst>
          </p:cNvPr>
          <p:cNvSpPr/>
          <p:nvPr/>
        </p:nvSpPr>
        <p:spPr bwMode="auto">
          <a:xfrm>
            <a:off x="2491718" y="4569655"/>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4" name="Oval 153">
            <a:extLst>
              <a:ext uri="{FF2B5EF4-FFF2-40B4-BE49-F238E27FC236}">
                <a16:creationId xmlns:a16="http://schemas.microsoft.com/office/drawing/2014/main" id="{4F6411DE-010F-5748-AC29-7CFEDF65682B}"/>
              </a:ext>
            </a:extLst>
          </p:cNvPr>
          <p:cNvSpPr/>
          <p:nvPr/>
        </p:nvSpPr>
        <p:spPr bwMode="auto">
          <a:xfrm>
            <a:off x="2837737" y="4676280"/>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5" name="Oval 154">
            <a:extLst>
              <a:ext uri="{FF2B5EF4-FFF2-40B4-BE49-F238E27FC236}">
                <a16:creationId xmlns:a16="http://schemas.microsoft.com/office/drawing/2014/main" id="{89656135-5208-C34D-90DE-F3C5EF8E6D03}"/>
              </a:ext>
            </a:extLst>
          </p:cNvPr>
          <p:cNvSpPr/>
          <p:nvPr/>
        </p:nvSpPr>
        <p:spPr bwMode="auto">
          <a:xfrm>
            <a:off x="3179772" y="4382238"/>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59" name="Oval 158">
            <a:extLst>
              <a:ext uri="{FF2B5EF4-FFF2-40B4-BE49-F238E27FC236}">
                <a16:creationId xmlns:a16="http://schemas.microsoft.com/office/drawing/2014/main" id="{36790703-F22A-BE45-9569-7A6BEA9448C4}"/>
              </a:ext>
            </a:extLst>
          </p:cNvPr>
          <p:cNvSpPr/>
          <p:nvPr/>
        </p:nvSpPr>
        <p:spPr bwMode="auto">
          <a:xfrm>
            <a:off x="3513671" y="388354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0" name="Oval 159">
            <a:extLst>
              <a:ext uri="{FF2B5EF4-FFF2-40B4-BE49-F238E27FC236}">
                <a16:creationId xmlns:a16="http://schemas.microsoft.com/office/drawing/2014/main" id="{4A0FE859-43DA-5E44-B81F-23938C3FE37F}"/>
              </a:ext>
            </a:extLst>
          </p:cNvPr>
          <p:cNvSpPr/>
          <p:nvPr/>
        </p:nvSpPr>
        <p:spPr bwMode="auto">
          <a:xfrm>
            <a:off x="3859108" y="3831382"/>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1" name="Oval 160">
            <a:extLst>
              <a:ext uri="{FF2B5EF4-FFF2-40B4-BE49-F238E27FC236}">
                <a16:creationId xmlns:a16="http://schemas.microsoft.com/office/drawing/2014/main" id="{F0573189-A41C-2D4B-81A3-F441C4BD0BF5}"/>
              </a:ext>
            </a:extLst>
          </p:cNvPr>
          <p:cNvSpPr/>
          <p:nvPr/>
        </p:nvSpPr>
        <p:spPr bwMode="auto">
          <a:xfrm>
            <a:off x="4201725" y="424676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5" name="Oval 164">
            <a:extLst>
              <a:ext uri="{FF2B5EF4-FFF2-40B4-BE49-F238E27FC236}">
                <a16:creationId xmlns:a16="http://schemas.microsoft.com/office/drawing/2014/main" id="{6A385482-3BD1-4048-9EB6-241062831E5E}"/>
              </a:ext>
            </a:extLst>
          </p:cNvPr>
          <p:cNvSpPr/>
          <p:nvPr/>
        </p:nvSpPr>
        <p:spPr bwMode="auto">
          <a:xfrm>
            <a:off x="4552957" y="466847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6" name="Oval 165">
            <a:extLst>
              <a:ext uri="{FF2B5EF4-FFF2-40B4-BE49-F238E27FC236}">
                <a16:creationId xmlns:a16="http://schemas.microsoft.com/office/drawing/2014/main" id="{A2CE866A-DC82-434D-BDD7-A75AE44D4445}"/>
              </a:ext>
            </a:extLst>
          </p:cNvPr>
          <p:cNvSpPr/>
          <p:nvPr/>
        </p:nvSpPr>
        <p:spPr bwMode="auto">
          <a:xfrm>
            <a:off x="4898394" y="4616318"/>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67" name="Oval 166">
            <a:extLst>
              <a:ext uri="{FF2B5EF4-FFF2-40B4-BE49-F238E27FC236}">
                <a16:creationId xmlns:a16="http://schemas.microsoft.com/office/drawing/2014/main" id="{3F96748B-4C9A-964E-9E41-7EF37B251C89}"/>
              </a:ext>
            </a:extLst>
          </p:cNvPr>
          <p:cNvSpPr/>
          <p:nvPr/>
        </p:nvSpPr>
        <p:spPr bwMode="auto">
          <a:xfrm>
            <a:off x="5241011" y="4132289"/>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4" name="Oval 173">
            <a:extLst>
              <a:ext uri="{FF2B5EF4-FFF2-40B4-BE49-F238E27FC236}">
                <a16:creationId xmlns:a16="http://schemas.microsoft.com/office/drawing/2014/main" id="{48AB5127-DCCE-5646-BF6B-75AC764A26F4}"/>
              </a:ext>
            </a:extLst>
          </p:cNvPr>
          <p:cNvSpPr/>
          <p:nvPr/>
        </p:nvSpPr>
        <p:spPr bwMode="auto">
          <a:xfrm>
            <a:off x="5593061" y="381368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5" name="Oval 174">
            <a:extLst>
              <a:ext uri="{FF2B5EF4-FFF2-40B4-BE49-F238E27FC236}">
                <a16:creationId xmlns:a16="http://schemas.microsoft.com/office/drawing/2014/main" id="{3F6FF6D2-4FAF-5F47-B565-14476E70CF7A}"/>
              </a:ext>
            </a:extLst>
          </p:cNvPr>
          <p:cNvSpPr/>
          <p:nvPr/>
        </p:nvSpPr>
        <p:spPr bwMode="auto">
          <a:xfrm>
            <a:off x="5932272" y="398395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6" name="Oval 175">
            <a:extLst>
              <a:ext uri="{FF2B5EF4-FFF2-40B4-BE49-F238E27FC236}">
                <a16:creationId xmlns:a16="http://schemas.microsoft.com/office/drawing/2014/main" id="{D4B6A50B-E3C5-EB40-B773-F0FC0CD9D28A}"/>
              </a:ext>
            </a:extLst>
          </p:cNvPr>
          <p:cNvSpPr/>
          <p:nvPr/>
        </p:nvSpPr>
        <p:spPr bwMode="auto">
          <a:xfrm>
            <a:off x="6293970" y="449403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7" name="Oval 176">
            <a:extLst>
              <a:ext uri="{FF2B5EF4-FFF2-40B4-BE49-F238E27FC236}">
                <a16:creationId xmlns:a16="http://schemas.microsoft.com/office/drawing/2014/main" id="{34479EDB-B5E7-A746-800F-65A60EC48D24}"/>
              </a:ext>
            </a:extLst>
          </p:cNvPr>
          <p:cNvSpPr/>
          <p:nvPr/>
        </p:nvSpPr>
        <p:spPr bwMode="auto">
          <a:xfrm>
            <a:off x="6626552" y="4701777"/>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178" name="Oval 177">
            <a:extLst>
              <a:ext uri="{FF2B5EF4-FFF2-40B4-BE49-F238E27FC236}">
                <a16:creationId xmlns:a16="http://schemas.microsoft.com/office/drawing/2014/main" id="{0291636A-3FF9-1C4B-8F24-E5BF364AC3A3}"/>
              </a:ext>
            </a:extLst>
          </p:cNvPr>
          <p:cNvSpPr/>
          <p:nvPr/>
        </p:nvSpPr>
        <p:spPr bwMode="auto">
          <a:xfrm>
            <a:off x="6971992" y="4440983"/>
            <a:ext cx="140476" cy="128672"/>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cxnSp>
        <p:nvCxnSpPr>
          <p:cNvPr id="180" name="Straight Connector 179">
            <a:extLst>
              <a:ext uri="{FF2B5EF4-FFF2-40B4-BE49-F238E27FC236}">
                <a16:creationId xmlns:a16="http://schemas.microsoft.com/office/drawing/2014/main" id="{3D32394B-DBB7-084D-BDAF-F5595C5D1790}"/>
              </a:ext>
            </a:extLst>
          </p:cNvPr>
          <p:cNvCxnSpPr>
            <a:cxnSpLocks/>
          </p:cNvCxnSpPr>
          <p:nvPr/>
        </p:nvCxnSpPr>
        <p:spPr bwMode="auto">
          <a:xfrm flipV="1">
            <a:off x="1520152" y="3560579"/>
            <a:ext cx="0" cy="1935432"/>
          </a:xfrm>
          <a:prstGeom prst="line">
            <a:avLst/>
          </a:prstGeom>
          <a:solidFill>
            <a:schemeClr val="tx2"/>
          </a:solidFill>
          <a:ln w="19050" cap="flat" cmpd="sng" algn="ctr">
            <a:solidFill>
              <a:schemeClr val="tx1"/>
            </a:solidFill>
            <a:prstDash val="solid"/>
            <a:round/>
            <a:headEnd type="none" w="med" len="med"/>
            <a:tailEnd type="triangle" w="lg" len="med"/>
          </a:ln>
          <a:effectLst/>
        </p:spPr>
      </p:cxnSp>
      <p:sp>
        <p:nvSpPr>
          <p:cNvPr id="184" name="Rectangle 3">
            <a:extLst>
              <a:ext uri="{FF2B5EF4-FFF2-40B4-BE49-F238E27FC236}">
                <a16:creationId xmlns:a16="http://schemas.microsoft.com/office/drawing/2014/main" id="{3504E447-5646-9D47-AB1C-A8D67710D0E3}"/>
              </a:ext>
            </a:extLst>
          </p:cNvPr>
          <p:cNvSpPr txBox="1">
            <a:spLocks noChangeArrowheads="1"/>
          </p:cNvSpPr>
          <p:nvPr/>
        </p:nvSpPr>
        <p:spPr bwMode="auto">
          <a:xfrm>
            <a:off x="7285911" y="5387124"/>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x</a:t>
            </a:r>
          </a:p>
        </p:txBody>
      </p:sp>
      <p:sp>
        <p:nvSpPr>
          <p:cNvPr id="185" name="Rectangle 3">
            <a:extLst>
              <a:ext uri="{FF2B5EF4-FFF2-40B4-BE49-F238E27FC236}">
                <a16:creationId xmlns:a16="http://schemas.microsoft.com/office/drawing/2014/main" id="{23B30A6B-A4C5-EE47-B569-423DAAD289A2}"/>
              </a:ext>
            </a:extLst>
          </p:cNvPr>
          <p:cNvSpPr txBox="1">
            <a:spLocks noChangeArrowheads="1"/>
          </p:cNvSpPr>
          <p:nvPr/>
        </p:nvSpPr>
        <p:spPr bwMode="auto">
          <a:xfrm>
            <a:off x="1169737" y="4386573"/>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y</a:t>
            </a:r>
          </a:p>
        </p:txBody>
      </p:sp>
      <p:sp>
        <p:nvSpPr>
          <p:cNvPr id="186" name="Rectangle 3">
            <a:extLst>
              <a:ext uri="{FF2B5EF4-FFF2-40B4-BE49-F238E27FC236}">
                <a16:creationId xmlns:a16="http://schemas.microsoft.com/office/drawing/2014/main" id="{6EE5A28E-36AE-8448-939F-D05192BCEB28}"/>
              </a:ext>
            </a:extLst>
          </p:cNvPr>
          <p:cNvSpPr txBox="1">
            <a:spLocks noChangeArrowheads="1"/>
          </p:cNvSpPr>
          <p:nvPr/>
        </p:nvSpPr>
        <p:spPr bwMode="auto">
          <a:xfrm>
            <a:off x="1380321" y="5411297"/>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0</a:t>
            </a:r>
          </a:p>
        </p:txBody>
      </p:sp>
      <p:sp>
        <p:nvSpPr>
          <p:cNvPr id="187" name="Rectangle 3">
            <a:extLst>
              <a:ext uri="{FF2B5EF4-FFF2-40B4-BE49-F238E27FC236}">
                <a16:creationId xmlns:a16="http://schemas.microsoft.com/office/drawing/2014/main" id="{6CD96FA3-3593-D44C-B8B9-F4EC2C931115}"/>
              </a:ext>
            </a:extLst>
          </p:cNvPr>
          <p:cNvSpPr txBox="1">
            <a:spLocks noChangeArrowheads="1"/>
          </p:cNvSpPr>
          <p:nvPr/>
        </p:nvSpPr>
        <p:spPr bwMode="auto">
          <a:xfrm>
            <a:off x="1724492" y="5421527"/>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1</a:t>
            </a:r>
          </a:p>
        </p:txBody>
      </p:sp>
      <p:sp>
        <p:nvSpPr>
          <p:cNvPr id="188" name="Rectangle 3">
            <a:extLst>
              <a:ext uri="{FF2B5EF4-FFF2-40B4-BE49-F238E27FC236}">
                <a16:creationId xmlns:a16="http://schemas.microsoft.com/office/drawing/2014/main" id="{C1BCBBBA-E78F-F04F-AD87-AD35932C40FD}"/>
              </a:ext>
            </a:extLst>
          </p:cNvPr>
          <p:cNvSpPr txBox="1">
            <a:spLocks noChangeArrowheads="1"/>
          </p:cNvSpPr>
          <p:nvPr/>
        </p:nvSpPr>
        <p:spPr bwMode="auto">
          <a:xfrm>
            <a:off x="2071833" y="5427523"/>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2</a:t>
            </a:r>
          </a:p>
        </p:txBody>
      </p:sp>
      <p:sp>
        <p:nvSpPr>
          <p:cNvPr id="189" name="Rectangle 3">
            <a:extLst>
              <a:ext uri="{FF2B5EF4-FFF2-40B4-BE49-F238E27FC236}">
                <a16:creationId xmlns:a16="http://schemas.microsoft.com/office/drawing/2014/main" id="{C6BA32AB-F764-4346-9D41-B339C3AC8431}"/>
              </a:ext>
            </a:extLst>
          </p:cNvPr>
          <p:cNvSpPr txBox="1">
            <a:spLocks noChangeArrowheads="1"/>
          </p:cNvSpPr>
          <p:nvPr/>
        </p:nvSpPr>
        <p:spPr bwMode="auto">
          <a:xfrm>
            <a:off x="2416004" y="5419997"/>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3</a:t>
            </a:r>
          </a:p>
        </p:txBody>
      </p:sp>
      <p:sp>
        <p:nvSpPr>
          <p:cNvPr id="190" name="Rectangle 3">
            <a:extLst>
              <a:ext uri="{FF2B5EF4-FFF2-40B4-BE49-F238E27FC236}">
                <a16:creationId xmlns:a16="http://schemas.microsoft.com/office/drawing/2014/main" id="{BC52CDAF-C39D-2B47-ADDD-FBD35D6CA403}"/>
              </a:ext>
            </a:extLst>
          </p:cNvPr>
          <p:cNvSpPr txBox="1">
            <a:spLocks noChangeArrowheads="1"/>
          </p:cNvSpPr>
          <p:nvPr/>
        </p:nvSpPr>
        <p:spPr bwMode="auto">
          <a:xfrm>
            <a:off x="2775089" y="5419358"/>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4</a:t>
            </a:r>
          </a:p>
        </p:txBody>
      </p:sp>
      <p:sp>
        <p:nvSpPr>
          <p:cNvPr id="191" name="Rectangle 3">
            <a:extLst>
              <a:ext uri="{FF2B5EF4-FFF2-40B4-BE49-F238E27FC236}">
                <a16:creationId xmlns:a16="http://schemas.microsoft.com/office/drawing/2014/main" id="{6E66AF7E-1385-794D-AB41-0A418C7CE6A2}"/>
              </a:ext>
            </a:extLst>
          </p:cNvPr>
          <p:cNvSpPr txBox="1">
            <a:spLocks noChangeArrowheads="1"/>
          </p:cNvSpPr>
          <p:nvPr/>
        </p:nvSpPr>
        <p:spPr bwMode="auto">
          <a:xfrm>
            <a:off x="3119260" y="5429588"/>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5</a:t>
            </a:r>
          </a:p>
        </p:txBody>
      </p:sp>
      <p:sp>
        <p:nvSpPr>
          <p:cNvPr id="192" name="Rectangle 3">
            <a:extLst>
              <a:ext uri="{FF2B5EF4-FFF2-40B4-BE49-F238E27FC236}">
                <a16:creationId xmlns:a16="http://schemas.microsoft.com/office/drawing/2014/main" id="{8FB14E69-E300-FC42-9CFC-DAAD26E325F3}"/>
              </a:ext>
            </a:extLst>
          </p:cNvPr>
          <p:cNvSpPr txBox="1">
            <a:spLocks noChangeArrowheads="1"/>
          </p:cNvSpPr>
          <p:nvPr/>
        </p:nvSpPr>
        <p:spPr bwMode="auto">
          <a:xfrm>
            <a:off x="3466601" y="5435584"/>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6</a:t>
            </a:r>
          </a:p>
        </p:txBody>
      </p:sp>
      <p:sp>
        <p:nvSpPr>
          <p:cNvPr id="193" name="Rectangle 3">
            <a:extLst>
              <a:ext uri="{FF2B5EF4-FFF2-40B4-BE49-F238E27FC236}">
                <a16:creationId xmlns:a16="http://schemas.microsoft.com/office/drawing/2014/main" id="{D34B9A09-93F8-194C-B267-86D435809892}"/>
              </a:ext>
            </a:extLst>
          </p:cNvPr>
          <p:cNvSpPr txBox="1">
            <a:spLocks noChangeArrowheads="1"/>
          </p:cNvSpPr>
          <p:nvPr/>
        </p:nvSpPr>
        <p:spPr bwMode="auto">
          <a:xfrm>
            <a:off x="3810772" y="5428058"/>
            <a:ext cx="442126"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7</a:t>
            </a:r>
          </a:p>
        </p:txBody>
      </p:sp>
      <p:sp>
        <p:nvSpPr>
          <p:cNvPr id="194" name="Rectangle 3">
            <a:extLst>
              <a:ext uri="{FF2B5EF4-FFF2-40B4-BE49-F238E27FC236}">
                <a16:creationId xmlns:a16="http://schemas.microsoft.com/office/drawing/2014/main" id="{EBC8CA32-66A8-B741-B819-A048945B0DC2}"/>
              </a:ext>
            </a:extLst>
          </p:cNvPr>
          <p:cNvSpPr txBox="1">
            <a:spLocks noChangeArrowheads="1"/>
          </p:cNvSpPr>
          <p:nvPr/>
        </p:nvSpPr>
        <p:spPr bwMode="auto">
          <a:xfrm>
            <a:off x="4140918" y="5419358"/>
            <a:ext cx="587531" cy="46953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r>
              <a:rPr kumimoji="0" lang="en-US" sz="1400" dirty="0">
                <a:solidFill>
                  <a:schemeClr val="tx1"/>
                </a:solidFill>
                <a:latin typeface="Consolas" panose="020B0609020204030204" pitchFamily="49" charset="0"/>
                <a:cs typeface="Consolas" panose="020B0609020204030204" pitchFamily="49" charset="0"/>
              </a:rPr>
              <a:t>...</a:t>
            </a:r>
          </a:p>
        </p:txBody>
      </p:sp>
      <p:graphicFrame>
        <p:nvGraphicFramePr>
          <p:cNvPr id="197" name="Object 196">
            <a:extLst>
              <a:ext uri="{FF2B5EF4-FFF2-40B4-BE49-F238E27FC236}">
                <a16:creationId xmlns:a16="http://schemas.microsoft.com/office/drawing/2014/main" id="{4F1D13F5-7FF7-2E4D-ADE7-C311624D6BC0}"/>
              </a:ext>
            </a:extLst>
          </p:cNvPr>
          <p:cNvGraphicFramePr>
            <a:graphicFrameLocks noChangeAspect="1"/>
          </p:cNvGraphicFramePr>
          <p:nvPr/>
        </p:nvGraphicFramePr>
        <p:xfrm>
          <a:off x="6140816" y="3173648"/>
          <a:ext cx="2346234" cy="753725"/>
        </p:xfrm>
        <a:graphic>
          <a:graphicData uri="http://schemas.openxmlformats.org/presentationml/2006/ole">
            <mc:AlternateContent xmlns:mc="http://schemas.openxmlformats.org/markup-compatibility/2006">
              <mc:Choice xmlns:v="urn:schemas-microsoft-com:vml" Requires="v">
                <p:oleObj name="Equation" r:id="rId4" imgW="1422400" imgH="457200" progId="Equation.3">
                  <p:embed/>
                </p:oleObj>
              </mc:Choice>
              <mc:Fallback>
                <p:oleObj name="Equation" r:id="rId4" imgW="1422400" imgH="457200" progId="Equation.3">
                  <p:embed/>
                  <p:pic>
                    <p:nvPicPr>
                      <p:cNvPr id="197" name="Object 196">
                        <a:extLst>
                          <a:ext uri="{FF2B5EF4-FFF2-40B4-BE49-F238E27FC236}">
                            <a16:creationId xmlns:a16="http://schemas.microsoft.com/office/drawing/2014/main" id="{4F1D13F5-7FF7-2E4D-ADE7-C311624D6BC0}"/>
                          </a:ext>
                        </a:extLst>
                      </p:cNvPr>
                      <p:cNvPicPr/>
                      <p:nvPr/>
                    </p:nvPicPr>
                    <p:blipFill>
                      <a:blip r:embed="rId5"/>
                      <a:stretch>
                        <a:fillRect/>
                      </a:stretch>
                    </p:blipFill>
                    <p:spPr>
                      <a:xfrm>
                        <a:off x="6140816" y="3173648"/>
                        <a:ext cx="2346234" cy="753725"/>
                      </a:xfrm>
                      <a:prstGeom prst="rect">
                        <a:avLst/>
                      </a:prstGeom>
                    </p:spPr>
                  </p:pic>
                </p:oleObj>
              </mc:Fallback>
            </mc:AlternateContent>
          </a:graphicData>
        </a:graphic>
      </p:graphicFrame>
      <p:sp>
        <p:nvSpPr>
          <p:cNvPr id="199" name="TextBox 198">
            <a:extLst>
              <a:ext uri="{FF2B5EF4-FFF2-40B4-BE49-F238E27FC236}">
                <a16:creationId xmlns:a16="http://schemas.microsoft.com/office/drawing/2014/main" id="{01B075E0-B356-7E47-B572-CE1C54EA041C}"/>
              </a:ext>
            </a:extLst>
          </p:cNvPr>
          <p:cNvSpPr txBox="1"/>
          <p:nvPr/>
        </p:nvSpPr>
        <p:spPr>
          <a:xfrm>
            <a:off x="7421732" y="5584054"/>
            <a:ext cx="184731" cy="369332"/>
          </a:xfrm>
          <a:prstGeom prst="rect">
            <a:avLst/>
          </a:prstGeom>
          <a:noFill/>
        </p:spPr>
        <p:txBody>
          <a:bodyPr wrap="none" rtlCol="0">
            <a:spAutoFit/>
          </a:bodyPr>
          <a:lstStyle/>
          <a:p>
            <a:endParaRPr lang="en-IL"/>
          </a:p>
        </p:txBody>
      </p:sp>
      <p:sp>
        <p:nvSpPr>
          <p:cNvPr id="202" name="Rectangle 3">
            <a:extLst>
              <a:ext uri="{FF2B5EF4-FFF2-40B4-BE49-F238E27FC236}">
                <a16:creationId xmlns:a16="http://schemas.microsoft.com/office/drawing/2014/main" id="{B3F2E3C5-E20E-EC4C-A428-D9873F56765D}"/>
              </a:ext>
            </a:extLst>
          </p:cNvPr>
          <p:cNvSpPr txBox="1">
            <a:spLocks noChangeArrowheads="1"/>
          </p:cNvSpPr>
          <p:nvPr/>
        </p:nvSpPr>
        <p:spPr bwMode="auto">
          <a:xfrm>
            <a:off x="565195" y="729216"/>
            <a:ext cx="8411853" cy="183348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720725" indent="-720725">
              <a:lnSpc>
                <a:spcPts val="2400"/>
              </a:lnSpc>
              <a:spcBef>
                <a:spcPts val="600"/>
              </a:spcBef>
            </a:pPr>
            <a:r>
              <a:rPr kumimoji="0" lang="en-US" sz="1800" u="sng" dirty="0">
                <a:solidFill>
                  <a:schemeClr val="tx1"/>
                </a:solidFill>
                <a:latin typeface="Times New Roman"/>
                <a:cs typeface="Times New Roman"/>
              </a:rPr>
              <a:t>Abstraction:</a:t>
            </a:r>
            <a:r>
              <a:rPr kumimoji="0" lang="en-US" sz="1800" dirty="0">
                <a:solidFill>
                  <a:schemeClr val="tx1"/>
                </a:solidFill>
                <a:latin typeface="Times New Roman"/>
                <a:cs typeface="Times New Roman"/>
              </a:rPr>
              <a:t> play the note C (523.35 Hz) for 2 seconds</a:t>
            </a:r>
          </a:p>
          <a:p>
            <a:pPr marL="720725" indent="-720725">
              <a:lnSpc>
                <a:spcPct val="100000"/>
              </a:lnSpc>
              <a:spcBef>
                <a:spcPts val="1800"/>
              </a:spcBef>
            </a:pPr>
            <a:r>
              <a:rPr kumimoji="0" lang="en-US" sz="1800" u="sng" dirty="0">
                <a:solidFill>
                  <a:schemeClr val="tx1"/>
                </a:solidFill>
                <a:latin typeface="Times New Roman"/>
                <a:cs typeface="Times New Roman"/>
              </a:rPr>
              <a:t>Implementation:</a:t>
            </a:r>
          </a:p>
          <a:p>
            <a:pPr marL="273050" indent="-273050">
              <a:lnSpc>
                <a:spcPct val="100000"/>
              </a:lnSpc>
              <a:spcBef>
                <a:spcPts val="600"/>
              </a:spcBef>
              <a:buClrTx/>
              <a:buSzPct val="100000"/>
              <a:buFont typeface="Arial"/>
              <a:buChar char="•"/>
            </a:pPr>
            <a:r>
              <a:rPr kumimoji="0" lang="en-US" sz="1800" dirty="0">
                <a:solidFill>
                  <a:schemeClr val="tx1"/>
                </a:solidFill>
                <a:latin typeface="Times New Roman"/>
                <a:cs typeface="Times New Roman"/>
              </a:rPr>
              <a:t>Sine wave properties: </a:t>
            </a:r>
            <a:r>
              <a:rPr kumimoji="0" lang="en-US" sz="1800" i="1" dirty="0">
                <a:solidFill>
                  <a:schemeClr val="tx1"/>
                </a:solidFill>
                <a:latin typeface="Times New Roman"/>
                <a:cs typeface="Times New Roman"/>
              </a:rPr>
              <a:t>hz</a:t>
            </a:r>
            <a:r>
              <a:rPr kumimoji="0" lang="en-US" sz="1800" dirty="0">
                <a:solidFill>
                  <a:schemeClr val="tx1"/>
                </a:solidFill>
                <a:latin typeface="Times New Roman"/>
                <a:cs typeface="Times New Roman"/>
              </a:rPr>
              <a:t> = 523.25, duration = 2 seconds</a:t>
            </a:r>
          </a:p>
          <a:p>
            <a:pPr marL="273050" indent="-273050">
              <a:lnSpc>
                <a:spcPct val="100000"/>
              </a:lnSpc>
              <a:spcBef>
                <a:spcPts val="600"/>
              </a:spcBef>
              <a:buClrTx/>
              <a:buSzPct val="100000"/>
              <a:buFont typeface="Arial"/>
              <a:buChar char="•"/>
            </a:pPr>
            <a:r>
              <a:rPr kumimoji="0" lang="en-US" sz="1800" dirty="0">
                <a:solidFill>
                  <a:schemeClr val="tx1"/>
                </a:solidFill>
                <a:latin typeface="Times New Roman"/>
                <a:cs typeface="Times New Roman"/>
              </a:rPr>
              <a:t>Create an array (let’s call it </a:t>
            </a:r>
            <a:r>
              <a:rPr kumimoji="0" lang="en-US" sz="1200" dirty="0">
                <a:solidFill>
                  <a:schemeClr val="tx1"/>
                </a:solidFill>
                <a:latin typeface="Consolas" panose="020B0609020204030204" pitchFamily="49" charset="0"/>
                <a:cs typeface="Consolas" panose="020B0609020204030204" pitchFamily="49" charset="0"/>
              </a:rPr>
              <a:t>y</a:t>
            </a:r>
            <a:r>
              <a:rPr kumimoji="0" lang="en-US" sz="1800" dirty="0">
                <a:solidFill>
                  <a:schemeClr val="tx1"/>
                </a:solidFill>
                <a:latin typeface="Times New Roman"/>
                <a:cs typeface="Times New Roman"/>
              </a:rPr>
              <a:t>) that represents a sampling of this sine wave,</a:t>
            </a:r>
            <a:br>
              <a:rPr kumimoji="0" lang="en-US" sz="1800" dirty="0">
                <a:solidFill>
                  <a:schemeClr val="tx1"/>
                </a:solidFill>
                <a:latin typeface="Times New Roman"/>
                <a:cs typeface="Times New Roman"/>
              </a:rPr>
            </a:br>
            <a:r>
              <a:rPr kumimoji="0" lang="en-US" sz="1800" dirty="0">
                <a:solidFill>
                  <a:schemeClr val="tx1"/>
                </a:solidFill>
                <a:latin typeface="Times New Roman"/>
                <a:cs typeface="Times New Roman"/>
              </a:rPr>
              <a:t>using 44100 samples per second </a:t>
            </a:r>
            <a:r>
              <a:rPr kumimoji="0" lang="en-US" sz="1600" dirty="0">
                <a:solidFill>
                  <a:schemeClr val="tx1"/>
                </a:solidFill>
                <a:latin typeface="Times New Roman"/>
                <a:cs typeface="Times New Roman"/>
              </a:rPr>
              <a:t>(default)</a:t>
            </a:r>
            <a:endParaRPr kumimoji="0" lang="en-US" sz="1800" dirty="0">
              <a:solidFill>
                <a:schemeClr val="tx1"/>
              </a:solidFill>
              <a:latin typeface="Times New Roman"/>
              <a:cs typeface="Times New Roman"/>
            </a:endParaRPr>
          </a:p>
          <a:p>
            <a:pPr marL="273050" indent="-273050">
              <a:lnSpc>
                <a:spcPct val="100000"/>
              </a:lnSpc>
              <a:spcBef>
                <a:spcPts val="600"/>
              </a:spcBef>
              <a:buClrTx/>
              <a:buSzPct val="100000"/>
              <a:buFont typeface="Arial"/>
              <a:buChar char="•"/>
            </a:pPr>
            <a:r>
              <a:rPr kumimoji="0" lang="en-US" sz="1800" dirty="0">
                <a:solidFill>
                  <a:schemeClr val="tx1"/>
                </a:solidFill>
                <a:latin typeface="Times New Roman"/>
                <a:cs typeface="Times New Roman"/>
              </a:rPr>
              <a:t>“Play the array”, using the function  </a:t>
            </a:r>
            <a:r>
              <a:rPr lang="en-US" sz="1200" dirty="0">
                <a:solidFill>
                  <a:schemeClr val="tx1"/>
                </a:solidFill>
                <a:latin typeface="Consolas"/>
                <a:ea typeface="Monaco"/>
                <a:cs typeface="Consolas"/>
              </a:rPr>
              <a:t>StdAudio.play(y)</a:t>
            </a:r>
            <a:endParaRPr kumimoji="0" lang="en-US" sz="1200" dirty="0">
              <a:solidFill>
                <a:schemeClr val="tx1"/>
              </a:solidFill>
              <a:latin typeface="Times New Roman"/>
              <a:cs typeface="Times New Roman"/>
            </a:endParaRPr>
          </a:p>
          <a:p>
            <a:pPr>
              <a:lnSpc>
                <a:spcPct val="100000"/>
              </a:lnSpc>
              <a:spcBef>
                <a:spcPts val="1200"/>
              </a:spcBef>
            </a:pPr>
            <a:endParaRPr kumimoji="0" lang="en-US" sz="1800" dirty="0">
              <a:solidFill>
                <a:schemeClr val="tx1"/>
              </a:solidFill>
              <a:latin typeface="Times New Roman"/>
              <a:cs typeface="Times New Roman"/>
            </a:endParaRPr>
          </a:p>
        </p:txBody>
      </p:sp>
    </p:spTree>
    <p:extLst>
      <p:ext uri="{BB962C8B-B14F-4D97-AF65-F5344CB8AC3E}">
        <p14:creationId xmlns:p14="http://schemas.microsoft.com/office/powerpoint/2010/main" val="20599462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title"/>
          </p:nvPr>
        </p:nvSpPr>
        <p:spPr/>
        <p:txBody>
          <a:bodyPr/>
          <a:lstStyle/>
          <a:p>
            <a:r>
              <a:rPr kumimoji="0" lang="en-US" dirty="0"/>
              <a:t>Chords</a:t>
            </a:r>
            <a:r>
              <a:rPr kumimoji="0" lang="he-IL" dirty="0"/>
              <a:t> </a:t>
            </a:r>
            <a:r>
              <a:rPr kumimoji="0" lang="en-US" dirty="0"/>
              <a:t>(</a:t>
            </a:r>
            <a:r>
              <a:rPr kumimoji="0" lang="he-IL" dirty="0"/>
              <a:t>אקורדים</a:t>
            </a:r>
            <a:r>
              <a:rPr kumimoji="0" lang="en-US" dirty="0"/>
              <a:t>)</a:t>
            </a:r>
            <a:endParaRPr kumimoji="0" lang="en-US" sz="1800" dirty="0"/>
          </a:p>
        </p:txBody>
      </p:sp>
      <p:sp>
        <p:nvSpPr>
          <p:cNvPr id="40" name="Rectangle 8"/>
          <p:cNvSpPr>
            <a:spLocks noChangeArrowheads="1"/>
          </p:cNvSpPr>
          <p:nvPr/>
        </p:nvSpPr>
        <p:spPr bwMode="auto">
          <a:xfrm rot="850674">
            <a:off x="6499316" y="2261491"/>
            <a:ext cx="598559" cy="369974"/>
          </a:xfrm>
          <a:prstGeom prst="rect">
            <a:avLst/>
          </a:prstGeom>
          <a:noFill/>
          <a:ln w="15875">
            <a:noFill/>
            <a:miter lim="800000"/>
            <a:headEnd/>
            <a:tailEnd/>
          </a:ln>
          <a:effectLst/>
        </p:spPr>
        <p:txBody>
          <a:bodyPr wrap="square" lIns="92075" tIns="46038" rIns="92075" bIns="46038">
            <a:prstTxWarp prst="textNoShape">
              <a:avLst/>
            </a:prstTxWarp>
            <a:spAutoFit/>
          </a:bodyPr>
          <a:lstStyle/>
          <a:p>
            <a:r>
              <a:rPr kumimoji="1" lang="en-US" i="1" dirty="0">
                <a:solidFill>
                  <a:schemeClr val="bg1"/>
                </a:solidFill>
                <a:latin typeface="Consolas"/>
                <a:cs typeface="Consolas"/>
              </a:rPr>
              <a:t>abs</a:t>
            </a:r>
          </a:p>
        </p:txBody>
      </p:sp>
      <p:sp>
        <p:nvSpPr>
          <p:cNvPr id="9" name="Rectangle 8"/>
          <p:cNvSpPr>
            <a:spLocks noChangeArrowheads="1"/>
          </p:cNvSpPr>
          <p:nvPr/>
        </p:nvSpPr>
        <p:spPr bwMode="auto">
          <a:xfrm>
            <a:off x="606289" y="749543"/>
            <a:ext cx="8240256" cy="5596173"/>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44000" tIns="46800" rIns="0" bIns="91440" anchor="t" anchorCtr="0">
            <a:prstTxWarp prst="textNoShape">
              <a:avLst/>
            </a:prstTxWarp>
            <a:noAutofit/>
          </a:bodyPr>
          <a:lstStyle/>
          <a:p>
            <a:pPr>
              <a:lnSpc>
                <a:spcPts val="1540"/>
              </a:lnSpc>
            </a:pPr>
            <a:r>
              <a:rPr lang="en-US" sz="1200" dirty="0">
                <a:latin typeface="Consolas" charset="0"/>
                <a:ea typeface="Consolas" charset="0"/>
                <a:cs typeface="Consolas" charset="0"/>
              </a:rPr>
              <a:t>public class Sound {</a:t>
            </a:r>
          </a:p>
          <a:p>
            <a:pPr>
              <a:lnSpc>
                <a:spcPts val="1540"/>
              </a:lnSpc>
            </a:pPr>
            <a:endParaRPr lang="en-US" sz="1200" dirty="0">
              <a:solidFill>
                <a:srgbClr val="000000"/>
              </a:solidFill>
              <a:latin typeface="Consolas" charset="0"/>
              <a:ea typeface="Consolas" charset="0"/>
              <a:cs typeface="Consolas" charset="0"/>
            </a:endParaRPr>
          </a:p>
          <a:p>
            <a:pPr>
              <a:lnSpc>
                <a:spcPts val="1540"/>
              </a:lnSpc>
            </a:pPr>
            <a:r>
              <a:rPr lang="en-US" sz="1200" dirty="0">
                <a:solidFill>
                  <a:srgbClr val="4D9072"/>
                </a:solidFill>
                <a:latin typeface="Consolas" charset="0"/>
                <a:ea typeface="Consolas" charset="0"/>
                <a:cs typeface="Consolas" charset="0"/>
              </a:rPr>
              <a:t>    </a:t>
            </a:r>
            <a:r>
              <a:rPr lang="en-US" sz="1200" dirty="0">
                <a:solidFill>
                  <a:srgbClr val="931968"/>
                </a:solidFill>
                <a:latin typeface="Consolas" charset="0"/>
                <a:ea typeface="Consolas" charset="0"/>
                <a:cs typeface="Consolas" charset="0"/>
              </a:rPr>
              <a:t> </a:t>
            </a:r>
            <a:endParaRPr lang="en-US" sz="1200" dirty="0">
              <a:solidFill>
                <a:srgbClr val="000000"/>
              </a:solidFill>
              <a:latin typeface="Consolas" charset="0"/>
              <a:ea typeface="Consolas" charset="0"/>
              <a:cs typeface="Consolas" charset="0"/>
            </a:endParaRPr>
          </a:p>
          <a:p>
            <a:r>
              <a:rPr lang="en-US" sz="1200" dirty="0">
                <a:solidFill>
                  <a:srgbClr val="000000"/>
                </a:solidFill>
                <a:latin typeface="Consolas" charset="0"/>
                <a:ea typeface="Consolas" charset="0"/>
                <a:cs typeface="Consolas" charset="0"/>
              </a:rPr>
              <a:t>         </a:t>
            </a:r>
            <a:r>
              <a:rPr lang="mr-IN" sz="1400" dirty="0">
                <a:solidFill>
                  <a:srgbClr val="3F7F5F"/>
                </a:solidFill>
                <a:latin typeface="Times New Roman" charset="0"/>
                <a:ea typeface="Times New Roman" charset="0"/>
                <a:cs typeface="Times New Roman" charset="0"/>
              </a:rPr>
              <a:t> </a:t>
            </a:r>
          </a:p>
          <a:p>
            <a:endParaRPr lang="en-US" sz="1400" dirty="0">
              <a:solidFill>
                <a:srgbClr val="3F7F5F"/>
              </a:solidFill>
              <a:latin typeface="Times New Roman" charset="0"/>
              <a:ea typeface="Times New Roman" charset="0"/>
              <a:cs typeface="Times New Roman" charset="0"/>
            </a:endParaRPr>
          </a:p>
          <a:p>
            <a:r>
              <a:rPr lang="mr-IN" sz="1200" dirty="0">
                <a:solidFill>
                  <a:srgbClr val="000000"/>
                </a:solidFill>
                <a:latin typeface="Consolas" charset="0"/>
                <a:ea typeface="Consolas" charset="0"/>
                <a:cs typeface="Consolas" charset="0"/>
              </a:rPr>
              <a:t>    </a:t>
            </a:r>
            <a:r>
              <a:rPr lang="en-US" sz="1200" dirty="0">
                <a:solidFill>
                  <a:srgbClr val="000000"/>
                </a:solidFill>
                <a:latin typeface="Consolas" charset="0"/>
                <a:ea typeface="Consolas" charset="0"/>
                <a:cs typeface="Consolas" charset="0"/>
              </a:rPr>
              <a:t> </a:t>
            </a:r>
            <a:endParaRPr lang="en-US" sz="1200" dirty="0">
              <a:solidFill>
                <a:srgbClr val="3F7F5F"/>
              </a:solidFill>
              <a:latin typeface="Consolas" charset="0"/>
              <a:ea typeface="Consolas" charset="0"/>
              <a:cs typeface="Consolas" charset="0"/>
            </a:endParaRPr>
          </a:p>
          <a:p>
            <a:r>
              <a:rPr lang="en-US" sz="1200" dirty="0">
                <a:solidFill>
                  <a:srgbClr val="000000"/>
                </a:solidFill>
                <a:latin typeface="Consolas" charset="0"/>
                <a:ea typeface="Consolas" charset="0"/>
                <a:cs typeface="Consolas" charset="0"/>
              </a:rPr>
              <a:t>    </a:t>
            </a:r>
          </a:p>
          <a:p>
            <a:r>
              <a:rPr lang="en-US" sz="1200" dirty="0">
                <a:solidFill>
                  <a:srgbClr val="000000"/>
                </a:solidFill>
                <a:latin typeface="Consolas" charset="0"/>
                <a:ea typeface="Consolas" charset="0"/>
                <a:cs typeface="Consolas" charset="0"/>
              </a:rPr>
              <a:t>    </a:t>
            </a:r>
            <a:r>
              <a:rPr lang="en-US" sz="1200" dirty="0">
                <a:solidFill>
                  <a:srgbClr val="006600"/>
                </a:solidFill>
                <a:latin typeface="Consolas" charset="0"/>
                <a:ea typeface="Consolas" charset="0"/>
                <a:cs typeface="Consolas" charset="0"/>
              </a:rPr>
              <a:t>// Returns the pitch of the given i-the note, in Hz</a:t>
            </a:r>
          </a:p>
          <a:p>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private</a:t>
            </a:r>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static</a:t>
            </a:r>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double</a:t>
            </a:r>
            <a:r>
              <a:rPr lang="en-US" sz="1200" dirty="0">
                <a:solidFill>
                  <a:srgbClr val="000000"/>
                </a:solidFill>
                <a:latin typeface="Consolas" charset="0"/>
                <a:ea typeface="Consolas" charset="0"/>
                <a:cs typeface="Consolas" charset="0"/>
              </a:rPr>
              <a:t> pitch(</a:t>
            </a:r>
            <a:r>
              <a:rPr lang="en-US" sz="1200" dirty="0">
                <a:solidFill>
                  <a:srgbClr val="7F0055"/>
                </a:solidFill>
                <a:latin typeface="Consolas" charset="0"/>
                <a:ea typeface="Consolas" charset="0"/>
                <a:cs typeface="Consolas" charset="0"/>
              </a:rPr>
              <a:t>int</a:t>
            </a:r>
            <a:r>
              <a:rPr lang="en-US" sz="1200" dirty="0">
                <a:solidFill>
                  <a:srgbClr val="000000"/>
                </a:solidFill>
                <a:latin typeface="Consolas" charset="0"/>
                <a:ea typeface="Consolas" charset="0"/>
                <a:cs typeface="Consolas" charset="0"/>
              </a:rPr>
              <a:t> </a:t>
            </a:r>
            <a:r>
              <a:rPr lang="en-US" sz="1200" dirty="0">
                <a:solidFill>
                  <a:srgbClr val="6A3E3E"/>
                </a:solidFill>
                <a:latin typeface="Consolas" charset="0"/>
                <a:ea typeface="Consolas" charset="0"/>
                <a:cs typeface="Consolas" charset="0"/>
              </a:rPr>
              <a:t>i</a:t>
            </a:r>
            <a:r>
              <a:rPr lang="en-US" sz="1200" dirty="0">
                <a:solidFill>
                  <a:srgbClr val="000000"/>
                </a:solidFill>
                <a:latin typeface="Consolas" charset="0"/>
                <a:ea typeface="Consolas" charset="0"/>
                <a:cs typeface="Consolas" charset="0"/>
              </a:rPr>
              <a:t>) {</a:t>
            </a:r>
          </a:p>
          <a:p>
            <a:r>
              <a:rPr lang="mr-IN" sz="1200" dirty="0">
                <a:solidFill>
                  <a:srgbClr val="000000"/>
                </a:solidFill>
                <a:latin typeface="Consolas" charset="0"/>
                <a:ea typeface="Consolas" charset="0"/>
                <a:cs typeface="Consolas" charset="0"/>
              </a:rPr>
              <a:t>        </a:t>
            </a:r>
            <a:r>
              <a:rPr lang="mr-IN" sz="1200" dirty="0">
                <a:solidFill>
                  <a:srgbClr val="7F0055"/>
                </a:solidFill>
                <a:latin typeface="Consolas" charset="0"/>
                <a:ea typeface="Consolas" charset="0"/>
                <a:cs typeface="Consolas" charset="0"/>
              </a:rPr>
              <a:t>return</a:t>
            </a:r>
            <a:r>
              <a:rPr lang="mr-IN" sz="1200" dirty="0">
                <a:solidFill>
                  <a:srgbClr val="000000"/>
                </a:solidFill>
                <a:latin typeface="Consolas" charset="0"/>
                <a:ea typeface="Consolas" charset="0"/>
                <a:cs typeface="Consolas" charset="0"/>
              </a:rPr>
              <a:t> 440.0 * Math.</a:t>
            </a:r>
            <a:r>
              <a:rPr lang="mr-IN" sz="1200" i="1" dirty="0">
                <a:solidFill>
                  <a:srgbClr val="000000"/>
                </a:solidFill>
                <a:latin typeface="Consolas" charset="0"/>
                <a:ea typeface="Consolas" charset="0"/>
                <a:cs typeface="Consolas" charset="0"/>
              </a:rPr>
              <a:t>pow</a:t>
            </a:r>
            <a:r>
              <a:rPr lang="mr-IN" sz="1200" dirty="0">
                <a:solidFill>
                  <a:srgbClr val="000000"/>
                </a:solidFill>
                <a:latin typeface="Consolas" charset="0"/>
                <a:ea typeface="Consolas" charset="0"/>
                <a:cs typeface="Consolas" charset="0"/>
              </a:rPr>
              <a:t>(2, </a:t>
            </a:r>
            <a:r>
              <a:rPr lang="mr-IN" sz="1200" dirty="0">
                <a:solidFill>
                  <a:srgbClr val="6A3E3E"/>
                </a:solidFill>
                <a:latin typeface="Consolas" charset="0"/>
                <a:ea typeface="Consolas" charset="0"/>
                <a:cs typeface="Consolas" charset="0"/>
              </a:rPr>
              <a:t>i</a:t>
            </a:r>
            <a:r>
              <a:rPr lang="mr-IN" sz="1200" dirty="0">
                <a:solidFill>
                  <a:srgbClr val="000000"/>
                </a:solidFill>
                <a:latin typeface="Consolas" charset="0"/>
                <a:ea typeface="Consolas" charset="0"/>
                <a:cs typeface="Consolas" charset="0"/>
              </a:rPr>
              <a:t> / 12.0);</a:t>
            </a:r>
          </a:p>
          <a:p>
            <a:r>
              <a:rPr lang="mr-IN" sz="1200" dirty="0">
                <a:solidFill>
                  <a:srgbClr val="000000"/>
                </a:solidFill>
                <a:latin typeface="Consolas" charset="0"/>
                <a:ea typeface="Consolas" charset="0"/>
                <a:cs typeface="Consolas" charset="0"/>
              </a:rPr>
              <a:t>    }</a:t>
            </a:r>
          </a:p>
          <a:p>
            <a:r>
              <a:rPr lang="mr-IN" sz="1200" dirty="0">
                <a:solidFill>
                  <a:srgbClr val="000000"/>
                </a:solidFill>
                <a:latin typeface="Consolas" charset="0"/>
                <a:ea typeface="Consolas" charset="0"/>
                <a:cs typeface="Consolas" charset="0"/>
              </a:rPr>
              <a:t>    </a:t>
            </a:r>
          </a:p>
          <a:p>
            <a:r>
              <a:rPr lang="en-US" sz="1200" dirty="0">
                <a:solidFill>
                  <a:srgbClr val="000000"/>
                </a:solidFill>
                <a:latin typeface="Consolas" charset="0"/>
                <a:ea typeface="Consolas" charset="0"/>
                <a:cs typeface="Consolas" charset="0"/>
              </a:rPr>
              <a:t>    </a:t>
            </a:r>
            <a:r>
              <a:rPr lang="en-US" sz="1200" dirty="0">
                <a:solidFill>
                  <a:srgbClr val="006600"/>
                </a:solidFill>
                <a:latin typeface="Consolas" charset="0"/>
                <a:ea typeface="Consolas" charset="0"/>
                <a:cs typeface="Consolas" charset="0"/>
              </a:rPr>
              <a:t>// Returns the pitch of the given note, in Hz</a:t>
            </a:r>
          </a:p>
          <a:p>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private</a:t>
            </a:r>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static</a:t>
            </a:r>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double</a:t>
            </a:r>
            <a:r>
              <a:rPr lang="en-US" sz="1200" dirty="0">
                <a:solidFill>
                  <a:srgbClr val="000000"/>
                </a:solidFill>
                <a:latin typeface="Consolas" charset="0"/>
                <a:ea typeface="Consolas" charset="0"/>
                <a:cs typeface="Consolas" charset="0"/>
              </a:rPr>
              <a:t> pitch(String </a:t>
            </a:r>
            <a:r>
              <a:rPr lang="en-US" sz="1200" dirty="0">
                <a:solidFill>
                  <a:srgbClr val="6A3E3E"/>
                </a:solidFill>
                <a:latin typeface="Consolas" charset="0"/>
                <a:ea typeface="Consolas" charset="0"/>
                <a:cs typeface="Consolas" charset="0"/>
              </a:rPr>
              <a:t>str</a:t>
            </a:r>
            <a:r>
              <a:rPr lang="en-US" sz="1200" dirty="0">
                <a:solidFill>
                  <a:srgbClr val="000000"/>
                </a:solidFill>
                <a:latin typeface="Consolas" charset="0"/>
                <a:ea typeface="Consolas" charset="0"/>
                <a:cs typeface="Consolas" charset="0"/>
              </a:rPr>
              <a:t>) {</a:t>
            </a:r>
          </a:p>
          <a:p>
            <a:r>
              <a:rPr lang="mr-IN" sz="1200" dirty="0">
                <a:solidFill>
                  <a:srgbClr val="000000"/>
                </a:solidFill>
                <a:latin typeface="Consolas" charset="0"/>
                <a:ea typeface="Consolas" charset="0"/>
                <a:cs typeface="Consolas" charset="0"/>
              </a:rPr>
              <a:t>        </a:t>
            </a:r>
            <a:r>
              <a:rPr lang="mr-IN" sz="1200" dirty="0">
                <a:solidFill>
                  <a:srgbClr val="7F0055"/>
                </a:solidFill>
                <a:latin typeface="Consolas" charset="0"/>
                <a:ea typeface="Consolas" charset="0"/>
                <a:cs typeface="Consolas" charset="0"/>
              </a:rPr>
              <a:t>if</a:t>
            </a:r>
            <a:r>
              <a:rPr lang="mr-IN" sz="1200" dirty="0">
                <a:solidFill>
                  <a:srgbClr val="000000"/>
                </a:solidFill>
                <a:latin typeface="Consolas" charset="0"/>
                <a:ea typeface="Consolas" charset="0"/>
                <a:cs typeface="Consolas" charset="0"/>
              </a:rPr>
              <a:t> (</a:t>
            </a:r>
            <a:r>
              <a:rPr lang="mr-IN" sz="1200" dirty="0">
                <a:solidFill>
                  <a:srgbClr val="6A3E3E"/>
                </a:solidFill>
                <a:latin typeface="Consolas" charset="0"/>
                <a:ea typeface="Consolas" charset="0"/>
                <a:cs typeface="Consolas" charset="0"/>
              </a:rPr>
              <a:t>str</a:t>
            </a:r>
            <a:r>
              <a:rPr lang="mr-IN" sz="1200" dirty="0">
                <a:solidFill>
                  <a:srgbClr val="000000"/>
                </a:solidFill>
                <a:latin typeface="Consolas" charset="0"/>
                <a:ea typeface="Consolas" charset="0"/>
                <a:cs typeface="Consolas" charset="0"/>
              </a:rPr>
              <a:t>.equals(</a:t>
            </a:r>
            <a:r>
              <a:rPr lang="mr-IN" sz="1200" dirty="0">
                <a:solidFill>
                  <a:srgbClr val="2A00FF"/>
                </a:solidFill>
                <a:latin typeface="Consolas" charset="0"/>
                <a:ea typeface="Consolas" charset="0"/>
                <a:cs typeface="Consolas" charset="0"/>
              </a:rPr>
              <a:t>"A"</a:t>
            </a:r>
            <a:r>
              <a:rPr lang="mr-IN" sz="1200" dirty="0">
                <a:solidFill>
                  <a:srgbClr val="000000"/>
                </a:solidFill>
                <a:latin typeface="Consolas" charset="0"/>
                <a:ea typeface="Consolas" charset="0"/>
                <a:cs typeface="Consolas" charset="0"/>
              </a:rPr>
              <a:t>))                      { </a:t>
            </a:r>
            <a:r>
              <a:rPr lang="mr-IN" sz="1200" dirty="0">
                <a:solidFill>
                  <a:srgbClr val="7F0055"/>
                </a:solidFill>
                <a:latin typeface="Consolas" charset="0"/>
                <a:ea typeface="Consolas" charset="0"/>
                <a:cs typeface="Consolas" charset="0"/>
              </a:rPr>
              <a:t>return</a:t>
            </a:r>
            <a:r>
              <a:rPr lang="mr-IN" sz="1200" dirty="0">
                <a:solidFill>
                  <a:srgbClr val="000000"/>
                </a:solidFill>
                <a:latin typeface="Consolas" charset="0"/>
                <a:ea typeface="Consolas" charset="0"/>
                <a:cs typeface="Consolas" charset="0"/>
              </a:rPr>
              <a:t> </a:t>
            </a:r>
            <a:r>
              <a:rPr lang="mr-IN" sz="1200" i="1" dirty="0">
                <a:solidFill>
                  <a:srgbClr val="000000"/>
                </a:solidFill>
                <a:latin typeface="Consolas" charset="0"/>
                <a:ea typeface="Consolas" charset="0"/>
                <a:cs typeface="Consolas" charset="0"/>
              </a:rPr>
              <a:t>pitch</a:t>
            </a:r>
            <a:r>
              <a:rPr lang="mr-IN" sz="1200" dirty="0">
                <a:solidFill>
                  <a:srgbClr val="000000"/>
                </a:solidFill>
                <a:latin typeface="Consolas" charset="0"/>
                <a:ea typeface="Consolas" charset="0"/>
                <a:cs typeface="Consolas" charset="0"/>
              </a:rPr>
              <a:t>(0); }</a:t>
            </a:r>
          </a:p>
          <a:p>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if</a:t>
            </a:r>
            <a:r>
              <a:rPr lang="en-US" sz="1200" dirty="0">
                <a:solidFill>
                  <a:srgbClr val="000000"/>
                </a:solidFill>
                <a:latin typeface="Consolas" charset="0"/>
                <a:ea typeface="Consolas" charset="0"/>
                <a:cs typeface="Consolas" charset="0"/>
              </a:rPr>
              <a:t> (</a:t>
            </a:r>
            <a:r>
              <a:rPr lang="en-US" sz="1200" dirty="0">
                <a:solidFill>
                  <a:srgbClr val="6A3E3E"/>
                </a:solidFill>
                <a:latin typeface="Consolas" charset="0"/>
                <a:ea typeface="Consolas" charset="0"/>
                <a:cs typeface="Consolas" charset="0"/>
              </a:rPr>
              <a:t>str</a:t>
            </a:r>
            <a:r>
              <a:rPr lang="en-US" sz="1200" dirty="0">
                <a:solidFill>
                  <a:srgbClr val="000000"/>
                </a:solidFill>
                <a:latin typeface="Consolas" charset="0"/>
                <a:ea typeface="Consolas" charset="0"/>
                <a:cs typeface="Consolas" charset="0"/>
              </a:rPr>
              <a:t>.equals(</a:t>
            </a:r>
            <a:r>
              <a:rPr lang="en-US" sz="1200" dirty="0">
                <a:solidFill>
                  <a:srgbClr val="2A00FF"/>
                </a:solidFill>
                <a:latin typeface="Consolas" charset="0"/>
                <a:ea typeface="Consolas" charset="0"/>
                <a:cs typeface="Consolas" charset="0"/>
              </a:rPr>
              <a:t>"A#"</a:t>
            </a:r>
            <a:r>
              <a:rPr lang="en-US" sz="1200" dirty="0">
                <a:solidFill>
                  <a:srgbClr val="000000"/>
                </a:solidFill>
                <a:latin typeface="Consolas" charset="0"/>
                <a:ea typeface="Consolas" charset="0"/>
                <a:cs typeface="Consolas" charset="0"/>
              </a:rPr>
              <a:t>) || </a:t>
            </a:r>
            <a:r>
              <a:rPr lang="en-US" sz="1200" dirty="0">
                <a:solidFill>
                  <a:srgbClr val="6A3E3E"/>
                </a:solidFill>
                <a:latin typeface="Consolas" charset="0"/>
                <a:ea typeface="Consolas" charset="0"/>
                <a:cs typeface="Consolas" charset="0"/>
              </a:rPr>
              <a:t>str</a:t>
            </a:r>
            <a:r>
              <a:rPr lang="en-US" sz="1200" dirty="0">
                <a:solidFill>
                  <a:srgbClr val="000000"/>
                </a:solidFill>
                <a:latin typeface="Consolas" charset="0"/>
                <a:ea typeface="Consolas" charset="0"/>
                <a:cs typeface="Consolas" charset="0"/>
              </a:rPr>
              <a:t>.equals(</a:t>
            </a:r>
            <a:r>
              <a:rPr lang="en-US" sz="1200" dirty="0">
                <a:solidFill>
                  <a:srgbClr val="2A00FF"/>
                </a:solidFill>
                <a:latin typeface="Consolas" charset="0"/>
                <a:ea typeface="Consolas" charset="0"/>
                <a:cs typeface="Consolas" charset="0"/>
              </a:rPr>
              <a:t>"Bb"</a:t>
            </a:r>
            <a:r>
              <a:rPr lang="en-US" sz="1200" dirty="0">
                <a:solidFill>
                  <a:srgbClr val="000000"/>
                </a:solidFill>
                <a:latin typeface="Consolas" charset="0"/>
                <a:ea typeface="Consolas" charset="0"/>
                <a:cs typeface="Consolas" charset="0"/>
              </a:rPr>
              <a:t>)) { </a:t>
            </a:r>
            <a:r>
              <a:rPr lang="en-US" sz="1200" dirty="0">
                <a:solidFill>
                  <a:srgbClr val="7F0055"/>
                </a:solidFill>
                <a:latin typeface="Consolas" charset="0"/>
                <a:ea typeface="Consolas" charset="0"/>
                <a:cs typeface="Consolas" charset="0"/>
              </a:rPr>
              <a:t>return</a:t>
            </a:r>
            <a:r>
              <a:rPr lang="en-US" sz="1200" dirty="0">
                <a:solidFill>
                  <a:srgbClr val="000000"/>
                </a:solidFill>
                <a:latin typeface="Consolas" charset="0"/>
                <a:ea typeface="Consolas" charset="0"/>
                <a:cs typeface="Consolas" charset="0"/>
              </a:rPr>
              <a:t> </a:t>
            </a:r>
            <a:r>
              <a:rPr lang="en-US" sz="1200" i="1" dirty="0">
                <a:solidFill>
                  <a:srgbClr val="000000"/>
                </a:solidFill>
                <a:latin typeface="Consolas" charset="0"/>
                <a:ea typeface="Consolas" charset="0"/>
                <a:cs typeface="Consolas" charset="0"/>
              </a:rPr>
              <a:t>pitch</a:t>
            </a:r>
            <a:r>
              <a:rPr lang="en-US" sz="1200" dirty="0">
                <a:solidFill>
                  <a:srgbClr val="000000"/>
                </a:solidFill>
                <a:latin typeface="Consolas" charset="0"/>
                <a:ea typeface="Consolas" charset="0"/>
                <a:cs typeface="Consolas" charset="0"/>
              </a:rPr>
              <a:t>(1); }</a:t>
            </a:r>
          </a:p>
          <a:p>
            <a:r>
              <a:rPr lang="mr-IN" sz="1200" dirty="0">
                <a:solidFill>
                  <a:srgbClr val="000000"/>
                </a:solidFill>
                <a:latin typeface="Consolas" charset="0"/>
                <a:ea typeface="Consolas" charset="0"/>
                <a:cs typeface="Consolas" charset="0"/>
              </a:rPr>
              <a:t>        </a:t>
            </a:r>
            <a:r>
              <a:rPr lang="mr-IN" sz="1200" dirty="0">
                <a:solidFill>
                  <a:srgbClr val="7F0055"/>
                </a:solidFill>
                <a:latin typeface="Consolas" charset="0"/>
                <a:ea typeface="Consolas" charset="0"/>
                <a:cs typeface="Consolas" charset="0"/>
              </a:rPr>
              <a:t>if</a:t>
            </a:r>
            <a:r>
              <a:rPr lang="mr-IN" sz="1200" dirty="0">
                <a:solidFill>
                  <a:srgbClr val="000000"/>
                </a:solidFill>
                <a:latin typeface="Consolas" charset="0"/>
                <a:ea typeface="Consolas" charset="0"/>
                <a:cs typeface="Consolas" charset="0"/>
              </a:rPr>
              <a:t> (</a:t>
            </a:r>
            <a:r>
              <a:rPr lang="mr-IN" sz="1200" dirty="0">
                <a:solidFill>
                  <a:srgbClr val="6A3E3E"/>
                </a:solidFill>
                <a:latin typeface="Consolas" charset="0"/>
                <a:ea typeface="Consolas" charset="0"/>
                <a:cs typeface="Consolas" charset="0"/>
              </a:rPr>
              <a:t>str</a:t>
            </a:r>
            <a:r>
              <a:rPr lang="mr-IN" sz="1200" dirty="0">
                <a:solidFill>
                  <a:srgbClr val="000000"/>
                </a:solidFill>
                <a:latin typeface="Consolas" charset="0"/>
                <a:ea typeface="Consolas" charset="0"/>
                <a:cs typeface="Consolas" charset="0"/>
              </a:rPr>
              <a:t>.equals(</a:t>
            </a:r>
            <a:r>
              <a:rPr lang="mr-IN" sz="1200" dirty="0">
                <a:solidFill>
                  <a:srgbClr val="2A00FF"/>
                </a:solidFill>
                <a:latin typeface="Consolas" charset="0"/>
                <a:ea typeface="Consolas" charset="0"/>
                <a:cs typeface="Consolas" charset="0"/>
              </a:rPr>
              <a:t>"B"</a:t>
            </a:r>
            <a:r>
              <a:rPr lang="mr-IN" sz="1200" dirty="0">
                <a:solidFill>
                  <a:srgbClr val="000000"/>
                </a:solidFill>
                <a:latin typeface="Consolas" charset="0"/>
                <a:ea typeface="Consolas" charset="0"/>
                <a:cs typeface="Consolas" charset="0"/>
              </a:rPr>
              <a:t>))                      { </a:t>
            </a:r>
            <a:r>
              <a:rPr lang="mr-IN" sz="1200" dirty="0">
                <a:solidFill>
                  <a:srgbClr val="7F0055"/>
                </a:solidFill>
                <a:latin typeface="Consolas" charset="0"/>
                <a:ea typeface="Consolas" charset="0"/>
                <a:cs typeface="Consolas" charset="0"/>
              </a:rPr>
              <a:t>return</a:t>
            </a:r>
            <a:r>
              <a:rPr lang="mr-IN" sz="1200" dirty="0">
                <a:solidFill>
                  <a:srgbClr val="000000"/>
                </a:solidFill>
                <a:latin typeface="Consolas" charset="0"/>
                <a:ea typeface="Consolas" charset="0"/>
                <a:cs typeface="Consolas" charset="0"/>
              </a:rPr>
              <a:t> </a:t>
            </a:r>
            <a:r>
              <a:rPr lang="mr-IN" sz="1200" i="1" dirty="0">
                <a:solidFill>
                  <a:srgbClr val="000000"/>
                </a:solidFill>
                <a:latin typeface="Consolas" charset="0"/>
                <a:ea typeface="Consolas" charset="0"/>
                <a:cs typeface="Consolas" charset="0"/>
              </a:rPr>
              <a:t>pitch</a:t>
            </a:r>
            <a:r>
              <a:rPr lang="mr-IN" sz="1200" dirty="0">
                <a:solidFill>
                  <a:srgbClr val="000000"/>
                </a:solidFill>
                <a:latin typeface="Consolas" charset="0"/>
                <a:ea typeface="Consolas" charset="0"/>
                <a:cs typeface="Consolas" charset="0"/>
              </a:rPr>
              <a:t>(2); }</a:t>
            </a:r>
          </a:p>
          <a:p>
            <a:r>
              <a:rPr lang="mr-IN" sz="1200" dirty="0">
                <a:solidFill>
                  <a:srgbClr val="000000"/>
                </a:solidFill>
                <a:latin typeface="Consolas" charset="0"/>
                <a:ea typeface="Consolas" charset="0"/>
                <a:cs typeface="Consolas" charset="0"/>
              </a:rPr>
              <a:t>        </a:t>
            </a:r>
            <a:r>
              <a:rPr lang="mr-IN" sz="1200" dirty="0">
                <a:solidFill>
                  <a:srgbClr val="7F0055"/>
                </a:solidFill>
                <a:latin typeface="Consolas" charset="0"/>
                <a:ea typeface="Consolas" charset="0"/>
                <a:cs typeface="Consolas" charset="0"/>
              </a:rPr>
              <a:t>if</a:t>
            </a:r>
            <a:r>
              <a:rPr lang="mr-IN" sz="1200" dirty="0">
                <a:solidFill>
                  <a:srgbClr val="000000"/>
                </a:solidFill>
                <a:latin typeface="Consolas" charset="0"/>
                <a:ea typeface="Consolas" charset="0"/>
                <a:cs typeface="Consolas" charset="0"/>
              </a:rPr>
              <a:t> (</a:t>
            </a:r>
            <a:r>
              <a:rPr lang="mr-IN" sz="1200" dirty="0">
                <a:solidFill>
                  <a:srgbClr val="6A3E3E"/>
                </a:solidFill>
                <a:latin typeface="Consolas" charset="0"/>
                <a:ea typeface="Consolas" charset="0"/>
                <a:cs typeface="Consolas" charset="0"/>
              </a:rPr>
              <a:t>str</a:t>
            </a:r>
            <a:r>
              <a:rPr lang="mr-IN" sz="1200" dirty="0">
                <a:solidFill>
                  <a:srgbClr val="000000"/>
                </a:solidFill>
                <a:latin typeface="Consolas" charset="0"/>
                <a:ea typeface="Consolas" charset="0"/>
                <a:cs typeface="Consolas" charset="0"/>
              </a:rPr>
              <a:t>.equals(</a:t>
            </a:r>
            <a:r>
              <a:rPr lang="mr-IN" sz="1200" dirty="0">
                <a:solidFill>
                  <a:srgbClr val="2A00FF"/>
                </a:solidFill>
                <a:latin typeface="Consolas" charset="0"/>
                <a:ea typeface="Consolas" charset="0"/>
                <a:cs typeface="Consolas" charset="0"/>
              </a:rPr>
              <a:t>"C"</a:t>
            </a:r>
            <a:r>
              <a:rPr lang="mr-IN" sz="1200" dirty="0">
                <a:solidFill>
                  <a:srgbClr val="000000"/>
                </a:solidFill>
                <a:latin typeface="Consolas" charset="0"/>
                <a:ea typeface="Consolas" charset="0"/>
                <a:cs typeface="Consolas" charset="0"/>
              </a:rPr>
              <a:t>))                      { </a:t>
            </a:r>
            <a:r>
              <a:rPr lang="mr-IN" sz="1200" dirty="0">
                <a:solidFill>
                  <a:srgbClr val="7F0055"/>
                </a:solidFill>
                <a:latin typeface="Consolas" charset="0"/>
                <a:ea typeface="Consolas" charset="0"/>
                <a:cs typeface="Consolas" charset="0"/>
              </a:rPr>
              <a:t>return</a:t>
            </a:r>
            <a:r>
              <a:rPr lang="mr-IN" sz="1200" dirty="0">
                <a:solidFill>
                  <a:srgbClr val="000000"/>
                </a:solidFill>
                <a:latin typeface="Consolas" charset="0"/>
                <a:ea typeface="Consolas" charset="0"/>
                <a:cs typeface="Consolas" charset="0"/>
              </a:rPr>
              <a:t> </a:t>
            </a:r>
            <a:r>
              <a:rPr lang="mr-IN" sz="1200" i="1" dirty="0">
                <a:solidFill>
                  <a:srgbClr val="000000"/>
                </a:solidFill>
                <a:latin typeface="Consolas" charset="0"/>
                <a:ea typeface="Consolas" charset="0"/>
                <a:cs typeface="Consolas" charset="0"/>
              </a:rPr>
              <a:t>pitch</a:t>
            </a:r>
            <a:r>
              <a:rPr lang="mr-IN" sz="1200" dirty="0">
                <a:solidFill>
                  <a:srgbClr val="000000"/>
                </a:solidFill>
                <a:latin typeface="Consolas" charset="0"/>
                <a:ea typeface="Consolas" charset="0"/>
                <a:cs typeface="Consolas" charset="0"/>
              </a:rPr>
              <a:t>(3); }</a:t>
            </a:r>
          </a:p>
          <a:p>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if</a:t>
            </a:r>
            <a:r>
              <a:rPr lang="en-US" sz="1200" dirty="0">
                <a:solidFill>
                  <a:srgbClr val="000000"/>
                </a:solidFill>
                <a:latin typeface="Consolas" charset="0"/>
                <a:ea typeface="Consolas" charset="0"/>
                <a:cs typeface="Consolas" charset="0"/>
              </a:rPr>
              <a:t> (</a:t>
            </a:r>
            <a:r>
              <a:rPr lang="en-US" sz="1200" dirty="0">
                <a:solidFill>
                  <a:srgbClr val="6A3E3E"/>
                </a:solidFill>
                <a:latin typeface="Consolas" charset="0"/>
                <a:ea typeface="Consolas" charset="0"/>
                <a:cs typeface="Consolas" charset="0"/>
              </a:rPr>
              <a:t>str</a:t>
            </a:r>
            <a:r>
              <a:rPr lang="en-US" sz="1200" dirty="0">
                <a:solidFill>
                  <a:srgbClr val="000000"/>
                </a:solidFill>
                <a:latin typeface="Consolas" charset="0"/>
                <a:ea typeface="Consolas" charset="0"/>
                <a:cs typeface="Consolas" charset="0"/>
              </a:rPr>
              <a:t>.equals(</a:t>
            </a:r>
            <a:r>
              <a:rPr lang="en-US" sz="1200" dirty="0">
                <a:solidFill>
                  <a:srgbClr val="2A00FF"/>
                </a:solidFill>
                <a:latin typeface="Consolas" charset="0"/>
                <a:ea typeface="Consolas" charset="0"/>
                <a:cs typeface="Consolas" charset="0"/>
              </a:rPr>
              <a:t>"C#"</a:t>
            </a:r>
            <a:r>
              <a:rPr lang="en-US" sz="1200" dirty="0">
                <a:solidFill>
                  <a:srgbClr val="000000"/>
                </a:solidFill>
                <a:latin typeface="Consolas" charset="0"/>
                <a:ea typeface="Consolas" charset="0"/>
                <a:cs typeface="Consolas" charset="0"/>
              </a:rPr>
              <a:t>) || </a:t>
            </a:r>
            <a:r>
              <a:rPr lang="en-US" sz="1200" dirty="0">
                <a:solidFill>
                  <a:srgbClr val="6A3E3E"/>
                </a:solidFill>
                <a:latin typeface="Consolas" charset="0"/>
                <a:ea typeface="Consolas" charset="0"/>
                <a:cs typeface="Consolas" charset="0"/>
              </a:rPr>
              <a:t>str</a:t>
            </a:r>
            <a:r>
              <a:rPr lang="en-US" sz="1200" dirty="0">
                <a:solidFill>
                  <a:srgbClr val="000000"/>
                </a:solidFill>
                <a:latin typeface="Consolas" charset="0"/>
                <a:ea typeface="Consolas" charset="0"/>
                <a:cs typeface="Consolas" charset="0"/>
              </a:rPr>
              <a:t>.equals(</a:t>
            </a:r>
            <a:r>
              <a:rPr lang="en-US" sz="1200" dirty="0">
                <a:solidFill>
                  <a:srgbClr val="2A00FF"/>
                </a:solidFill>
                <a:latin typeface="Consolas" charset="0"/>
                <a:ea typeface="Consolas" charset="0"/>
                <a:cs typeface="Consolas" charset="0"/>
              </a:rPr>
              <a:t>"Db"</a:t>
            </a:r>
            <a:r>
              <a:rPr lang="en-US" sz="1200" dirty="0">
                <a:solidFill>
                  <a:srgbClr val="000000"/>
                </a:solidFill>
                <a:latin typeface="Consolas" charset="0"/>
                <a:ea typeface="Consolas" charset="0"/>
                <a:cs typeface="Consolas" charset="0"/>
              </a:rPr>
              <a:t>)) { </a:t>
            </a:r>
            <a:r>
              <a:rPr lang="en-US" sz="1200" dirty="0">
                <a:solidFill>
                  <a:srgbClr val="7F0055"/>
                </a:solidFill>
                <a:latin typeface="Consolas" charset="0"/>
                <a:ea typeface="Consolas" charset="0"/>
                <a:cs typeface="Consolas" charset="0"/>
              </a:rPr>
              <a:t>return</a:t>
            </a:r>
            <a:r>
              <a:rPr lang="en-US" sz="1200" dirty="0">
                <a:solidFill>
                  <a:srgbClr val="000000"/>
                </a:solidFill>
                <a:latin typeface="Consolas" charset="0"/>
                <a:ea typeface="Consolas" charset="0"/>
                <a:cs typeface="Consolas" charset="0"/>
              </a:rPr>
              <a:t> </a:t>
            </a:r>
            <a:r>
              <a:rPr lang="en-US" sz="1200" i="1" dirty="0">
                <a:solidFill>
                  <a:srgbClr val="000000"/>
                </a:solidFill>
                <a:latin typeface="Consolas" charset="0"/>
                <a:ea typeface="Consolas" charset="0"/>
                <a:cs typeface="Consolas" charset="0"/>
              </a:rPr>
              <a:t>pitch</a:t>
            </a:r>
            <a:r>
              <a:rPr lang="en-US" sz="1200" dirty="0">
                <a:solidFill>
                  <a:srgbClr val="000000"/>
                </a:solidFill>
                <a:latin typeface="Consolas" charset="0"/>
                <a:ea typeface="Consolas" charset="0"/>
                <a:cs typeface="Consolas" charset="0"/>
              </a:rPr>
              <a:t>(4); }</a:t>
            </a:r>
          </a:p>
          <a:p>
            <a:r>
              <a:rPr lang="mr-IN" sz="1200" dirty="0">
                <a:solidFill>
                  <a:srgbClr val="000000"/>
                </a:solidFill>
                <a:latin typeface="Consolas" charset="0"/>
                <a:ea typeface="Consolas" charset="0"/>
                <a:cs typeface="Consolas" charset="0"/>
              </a:rPr>
              <a:t>        </a:t>
            </a:r>
            <a:r>
              <a:rPr lang="mr-IN" sz="1200" dirty="0">
                <a:solidFill>
                  <a:srgbClr val="7F0055"/>
                </a:solidFill>
                <a:latin typeface="Consolas" charset="0"/>
                <a:ea typeface="Consolas" charset="0"/>
                <a:cs typeface="Consolas" charset="0"/>
              </a:rPr>
              <a:t>if</a:t>
            </a:r>
            <a:r>
              <a:rPr lang="mr-IN" sz="1200" dirty="0">
                <a:solidFill>
                  <a:srgbClr val="000000"/>
                </a:solidFill>
                <a:latin typeface="Consolas" charset="0"/>
                <a:ea typeface="Consolas" charset="0"/>
                <a:cs typeface="Consolas" charset="0"/>
              </a:rPr>
              <a:t> (</a:t>
            </a:r>
            <a:r>
              <a:rPr lang="mr-IN" sz="1200" dirty="0">
                <a:solidFill>
                  <a:srgbClr val="6A3E3E"/>
                </a:solidFill>
                <a:latin typeface="Consolas" charset="0"/>
                <a:ea typeface="Consolas" charset="0"/>
                <a:cs typeface="Consolas" charset="0"/>
              </a:rPr>
              <a:t>str</a:t>
            </a:r>
            <a:r>
              <a:rPr lang="mr-IN" sz="1200" dirty="0">
                <a:solidFill>
                  <a:srgbClr val="000000"/>
                </a:solidFill>
                <a:latin typeface="Consolas" charset="0"/>
                <a:ea typeface="Consolas" charset="0"/>
                <a:cs typeface="Consolas" charset="0"/>
              </a:rPr>
              <a:t>.equals(</a:t>
            </a:r>
            <a:r>
              <a:rPr lang="mr-IN" sz="1200" dirty="0">
                <a:solidFill>
                  <a:srgbClr val="2A00FF"/>
                </a:solidFill>
                <a:latin typeface="Consolas" charset="0"/>
                <a:ea typeface="Consolas" charset="0"/>
                <a:cs typeface="Consolas" charset="0"/>
              </a:rPr>
              <a:t>"D"</a:t>
            </a:r>
            <a:r>
              <a:rPr lang="mr-IN" sz="1200" dirty="0">
                <a:solidFill>
                  <a:srgbClr val="000000"/>
                </a:solidFill>
                <a:latin typeface="Consolas" charset="0"/>
                <a:ea typeface="Consolas" charset="0"/>
                <a:cs typeface="Consolas" charset="0"/>
              </a:rPr>
              <a:t>))                      { </a:t>
            </a:r>
            <a:r>
              <a:rPr lang="mr-IN" sz="1200" dirty="0">
                <a:solidFill>
                  <a:srgbClr val="7F0055"/>
                </a:solidFill>
                <a:latin typeface="Consolas" charset="0"/>
                <a:ea typeface="Consolas" charset="0"/>
                <a:cs typeface="Consolas" charset="0"/>
              </a:rPr>
              <a:t>return</a:t>
            </a:r>
            <a:r>
              <a:rPr lang="mr-IN" sz="1200" dirty="0">
                <a:solidFill>
                  <a:srgbClr val="000000"/>
                </a:solidFill>
                <a:latin typeface="Consolas" charset="0"/>
                <a:ea typeface="Consolas" charset="0"/>
                <a:cs typeface="Consolas" charset="0"/>
              </a:rPr>
              <a:t> </a:t>
            </a:r>
            <a:r>
              <a:rPr lang="mr-IN" sz="1200" i="1" dirty="0">
                <a:solidFill>
                  <a:srgbClr val="000000"/>
                </a:solidFill>
                <a:latin typeface="Consolas" charset="0"/>
                <a:ea typeface="Consolas" charset="0"/>
                <a:cs typeface="Consolas" charset="0"/>
              </a:rPr>
              <a:t>pitch</a:t>
            </a:r>
            <a:r>
              <a:rPr lang="mr-IN" sz="1200" dirty="0">
                <a:solidFill>
                  <a:srgbClr val="000000"/>
                </a:solidFill>
                <a:latin typeface="Consolas" charset="0"/>
                <a:ea typeface="Consolas" charset="0"/>
                <a:cs typeface="Consolas" charset="0"/>
              </a:rPr>
              <a:t>(5); }</a:t>
            </a:r>
          </a:p>
          <a:p>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if</a:t>
            </a:r>
            <a:r>
              <a:rPr lang="en-US" sz="1200" dirty="0">
                <a:solidFill>
                  <a:srgbClr val="000000"/>
                </a:solidFill>
                <a:latin typeface="Consolas" charset="0"/>
                <a:ea typeface="Consolas" charset="0"/>
                <a:cs typeface="Consolas" charset="0"/>
              </a:rPr>
              <a:t> (</a:t>
            </a:r>
            <a:r>
              <a:rPr lang="en-US" sz="1200" dirty="0">
                <a:solidFill>
                  <a:srgbClr val="6A3E3E"/>
                </a:solidFill>
                <a:latin typeface="Consolas" charset="0"/>
                <a:ea typeface="Consolas" charset="0"/>
                <a:cs typeface="Consolas" charset="0"/>
              </a:rPr>
              <a:t>str</a:t>
            </a:r>
            <a:r>
              <a:rPr lang="en-US" sz="1200" dirty="0">
                <a:solidFill>
                  <a:srgbClr val="000000"/>
                </a:solidFill>
                <a:latin typeface="Consolas" charset="0"/>
                <a:ea typeface="Consolas" charset="0"/>
                <a:cs typeface="Consolas" charset="0"/>
              </a:rPr>
              <a:t>.equals(</a:t>
            </a:r>
            <a:r>
              <a:rPr lang="en-US" sz="1200" dirty="0">
                <a:solidFill>
                  <a:srgbClr val="2A00FF"/>
                </a:solidFill>
                <a:latin typeface="Consolas" charset="0"/>
                <a:ea typeface="Consolas" charset="0"/>
                <a:cs typeface="Consolas" charset="0"/>
              </a:rPr>
              <a:t>"D#"</a:t>
            </a:r>
            <a:r>
              <a:rPr lang="en-US" sz="1200" dirty="0">
                <a:solidFill>
                  <a:srgbClr val="000000"/>
                </a:solidFill>
                <a:latin typeface="Consolas" charset="0"/>
                <a:ea typeface="Consolas" charset="0"/>
                <a:cs typeface="Consolas" charset="0"/>
              </a:rPr>
              <a:t>) || </a:t>
            </a:r>
            <a:r>
              <a:rPr lang="en-US" sz="1200" dirty="0">
                <a:solidFill>
                  <a:srgbClr val="6A3E3E"/>
                </a:solidFill>
                <a:latin typeface="Consolas" charset="0"/>
                <a:ea typeface="Consolas" charset="0"/>
                <a:cs typeface="Consolas" charset="0"/>
              </a:rPr>
              <a:t>str</a:t>
            </a:r>
            <a:r>
              <a:rPr lang="en-US" sz="1200" dirty="0">
                <a:solidFill>
                  <a:srgbClr val="000000"/>
                </a:solidFill>
                <a:latin typeface="Consolas" charset="0"/>
                <a:ea typeface="Consolas" charset="0"/>
                <a:cs typeface="Consolas" charset="0"/>
              </a:rPr>
              <a:t>.equals(</a:t>
            </a:r>
            <a:r>
              <a:rPr lang="en-US" sz="1200" dirty="0">
                <a:solidFill>
                  <a:srgbClr val="2A00FF"/>
                </a:solidFill>
                <a:latin typeface="Consolas" charset="0"/>
                <a:ea typeface="Consolas" charset="0"/>
                <a:cs typeface="Consolas" charset="0"/>
              </a:rPr>
              <a:t>"Eb"</a:t>
            </a:r>
            <a:r>
              <a:rPr lang="en-US" sz="1200" dirty="0">
                <a:solidFill>
                  <a:srgbClr val="000000"/>
                </a:solidFill>
                <a:latin typeface="Consolas" charset="0"/>
                <a:ea typeface="Consolas" charset="0"/>
                <a:cs typeface="Consolas" charset="0"/>
              </a:rPr>
              <a:t>)) { </a:t>
            </a:r>
            <a:r>
              <a:rPr lang="en-US" sz="1200" dirty="0">
                <a:solidFill>
                  <a:srgbClr val="7F0055"/>
                </a:solidFill>
                <a:latin typeface="Consolas" charset="0"/>
                <a:ea typeface="Consolas" charset="0"/>
                <a:cs typeface="Consolas" charset="0"/>
              </a:rPr>
              <a:t>return</a:t>
            </a:r>
            <a:r>
              <a:rPr lang="en-US" sz="1200" dirty="0">
                <a:solidFill>
                  <a:srgbClr val="000000"/>
                </a:solidFill>
                <a:latin typeface="Consolas" charset="0"/>
                <a:ea typeface="Consolas" charset="0"/>
                <a:cs typeface="Consolas" charset="0"/>
              </a:rPr>
              <a:t> </a:t>
            </a:r>
            <a:r>
              <a:rPr lang="en-US" sz="1200" i="1" dirty="0">
                <a:solidFill>
                  <a:srgbClr val="000000"/>
                </a:solidFill>
                <a:latin typeface="Consolas" charset="0"/>
                <a:ea typeface="Consolas" charset="0"/>
                <a:cs typeface="Consolas" charset="0"/>
              </a:rPr>
              <a:t>pitch</a:t>
            </a:r>
            <a:r>
              <a:rPr lang="en-US" sz="1200" dirty="0">
                <a:solidFill>
                  <a:srgbClr val="000000"/>
                </a:solidFill>
                <a:latin typeface="Consolas" charset="0"/>
                <a:ea typeface="Consolas" charset="0"/>
                <a:cs typeface="Consolas" charset="0"/>
              </a:rPr>
              <a:t>(6); }</a:t>
            </a:r>
          </a:p>
          <a:p>
            <a:r>
              <a:rPr lang="mr-IN" sz="1200" dirty="0">
                <a:solidFill>
                  <a:srgbClr val="000000"/>
                </a:solidFill>
                <a:latin typeface="Consolas" charset="0"/>
                <a:ea typeface="Consolas" charset="0"/>
                <a:cs typeface="Consolas" charset="0"/>
              </a:rPr>
              <a:t>        </a:t>
            </a:r>
            <a:r>
              <a:rPr lang="mr-IN" sz="1200" dirty="0">
                <a:solidFill>
                  <a:srgbClr val="7F0055"/>
                </a:solidFill>
                <a:latin typeface="Consolas" charset="0"/>
                <a:ea typeface="Consolas" charset="0"/>
                <a:cs typeface="Consolas" charset="0"/>
              </a:rPr>
              <a:t>if</a:t>
            </a:r>
            <a:r>
              <a:rPr lang="mr-IN" sz="1200" dirty="0">
                <a:solidFill>
                  <a:srgbClr val="000000"/>
                </a:solidFill>
                <a:latin typeface="Consolas" charset="0"/>
                <a:ea typeface="Consolas" charset="0"/>
                <a:cs typeface="Consolas" charset="0"/>
              </a:rPr>
              <a:t> (</a:t>
            </a:r>
            <a:r>
              <a:rPr lang="mr-IN" sz="1200" dirty="0">
                <a:solidFill>
                  <a:srgbClr val="6A3E3E"/>
                </a:solidFill>
                <a:latin typeface="Consolas" charset="0"/>
                <a:ea typeface="Consolas" charset="0"/>
                <a:cs typeface="Consolas" charset="0"/>
              </a:rPr>
              <a:t>str</a:t>
            </a:r>
            <a:r>
              <a:rPr lang="mr-IN" sz="1200" dirty="0">
                <a:solidFill>
                  <a:srgbClr val="000000"/>
                </a:solidFill>
                <a:latin typeface="Consolas" charset="0"/>
                <a:ea typeface="Consolas" charset="0"/>
                <a:cs typeface="Consolas" charset="0"/>
              </a:rPr>
              <a:t>.equals(</a:t>
            </a:r>
            <a:r>
              <a:rPr lang="mr-IN" sz="1200" dirty="0">
                <a:solidFill>
                  <a:srgbClr val="2A00FF"/>
                </a:solidFill>
                <a:latin typeface="Consolas" charset="0"/>
                <a:ea typeface="Consolas" charset="0"/>
                <a:cs typeface="Consolas" charset="0"/>
              </a:rPr>
              <a:t>"E"</a:t>
            </a:r>
            <a:r>
              <a:rPr lang="mr-IN" sz="1200" dirty="0">
                <a:solidFill>
                  <a:srgbClr val="000000"/>
                </a:solidFill>
                <a:latin typeface="Consolas" charset="0"/>
                <a:ea typeface="Consolas" charset="0"/>
                <a:cs typeface="Consolas" charset="0"/>
              </a:rPr>
              <a:t>))                      { </a:t>
            </a:r>
            <a:r>
              <a:rPr lang="mr-IN" sz="1200" dirty="0">
                <a:solidFill>
                  <a:srgbClr val="7F0055"/>
                </a:solidFill>
                <a:latin typeface="Consolas" charset="0"/>
                <a:ea typeface="Consolas" charset="0"/>
                <a:cs typeface="Consolas" charset="0"/>
              </a:rPr>
              <a:t>return</a:t>
            </a:r>
            <a:r>
              <a:rPr lang="mr-IN" sz="1200" dirty="0">
                <a:solidFill>
                  <a:srgbClr val="000000"/>
                </a:solidFill>
                <a:latin typeface="Consolas" charset="0"/>
                <a:ea typeface="Consolas" charset="0"/>
                <a:cs typeface="Consolas" charset="0"/>
              </a:rPr>
              <a:t> </a:t>
            </a:r>
            <a:r>
              <a:rPr lang="mr-IN" sz="1200" i="1" dirty="0">
                <a:solidFill>
                  <a:srgbClr val="000000"/>
                </a:solidFill>
                <a:latin typeface="Consolas" charset="0"/>
                <a:ea typeface="Consolas" charset="0"/>
                <a:cs typeface="Consolas" charset="0"/>
              </a:rPr>
              <a:t>pitch</a:t>
            </a:r>
            <a:r>
              <a:rPr lang="mr-IN" sz="1200" dirty="0">
                <a:solidFill>
                  <a:srgbClr val="000000"/>
                </a:solidFill>
                <a:latin typeface="Consolas" charset="0"/>
                <a:ea typeface="Consolas" charset="0"/>
                <a:cs typeface="Consolas" charset="0"/>
              </a:rPr>
              <a:t>(7); }</a:t>
            </a:r>
          </a:p>
          <a:p>
            <a:r>
              <a:rPr lang="mr-IN" sz="1200" dirty="0">
                <a:solidFill>
                  <a:srgbClr val="000000"/>
                </a:solidFill>
                <a:latin typeface="Consolas" charset="0"/>
                <a:ea typeface="Consolas" charset="0"/>
                <a:cs typeface="Consolas" charset="0"/>
              </a:rPr>
              <a:t>        </a:t>
            </a:r>
            <a:r>
              <a:rPr lang="mr-IN" sz="1200" dirty="0">
                <a:solidFill>
                  <a:srgbClr val="7F0055"/>
                </a:solidFill>
                <a:latin typeface="Consolas" charset="0"/>
                <a:ea typeface="Consolas" charset="0"/>
                <a:cs typeface="Consolas" charset="0"/>
              </a:rPr>
              <a:t>if</a:t>
            </a:r>
            <a:r>
              <a:rPr lang="mr-IN" sz="1200" dirty="0">
                <a:solidFill>
                  <a:srgbClr val="000000"/>
                </a:solidFill>
                <a:latin typeface="Consolas" charset="0"/>
                <a:ea typeface="Consolas" charset="0"/>
                <a:cs typeface="Consolas" charset="0"/>
              </a:rPr>
              <a:t> (</a:t>
            </a:r>
            <a:r>
              <a:rPr lang="mr-IN" sz="1200" dirty="0">
                <a:solidFill>
                  <a:srgbClr val="6A3E3E"/>
                </a:solidFill>
                <a:latin typeface="Consolas" charset="0"/>
                <a:ea typeface="Consolas" charset="0"/>
                <a:cs typeface="Consolas" charset="0"/>
              </a:rPr>
              <a:t>str</a:t>
            </a:r>
            <a:r>
              <a:rPr lang="mr-IN" sz="1200" dirty="0">
                <a:solidFill>
                  <a:srgbClr val="000000"/>
                </a:solidFill>
                <a:latin typeface="Consolas" charset="0"/>
                <a:ea typeface="Consolas" charset="0"/>
                <a:cs typeface="Consolas" charset="0"/>
              </a:rPr>
              <a:t>.equals(</a:t>
            </a:r>
            <a:r>
              <a:rPr lang="mr-IN" sz="1200" dirty="0">
                <a:solidFill>
                  <a:srgbClr val="2A00FF"/>
                </a:solidFill>
                <a:latin typeface="Consolas" charset="0"/>
                <a:ea typeface="Consolas" charset="0"/>
                <a:cs typeface="Consolas" charset="0"/>
              </a:rPr>
              <a:t>"F"</a:t>
            </a:r>
            <a:r>
              <a:rPr lang="mr-IN" sz="1200" dirty="0">
                <a:solidFill>
                  <a:srgbClr val="000000"/>
                </a:solidFill>
                <a:latin typeface="Consolas" charset="0"/>
                <a:ea typeface="Consolas" charset="0"/>
                <a:cs typeface="Consolas" charset="0"/>
              </a:rPr>
              <a:t>))                      { </a:t>
            </a:r>
            <a:r>
              <a:rPr lang="mr-IN" sz="1200" dirty="0">
                <a:solidFill>
                  <a:srgbClr val="7F0055"/>
                </a:solidFill>
                <a:latin typeface="Consolas" charset="0"/>
                <a:ea typeface="Consolas" charset="0"/>
                <a:cs typeface="Consolas" charset="0"/>
              </a:rPr>
              <a:t>return</a:t>
            </a:r>
            <a:r>
              <a:rPr lang="mr-IN" sz="1200" dirty="0">
                <a:solidFill>
                  <a:srgbClr val="000000"/>
                </a:solidFill>
                <a:latin typeface="Consolas" charset="0"/>
                <a:ea typeface="Consolas" charset="0"/>
                <a:cs typeface="Consolas" charset="0"/>
              </a:rPr>
              <a:t> </a:t>
            </a:r>
            <a:r>
              <a:rPr lang="mr-IN" sz="1200" i="1" dirty="0">
                <a:solidFill>
                  <a:srgbClr val="000000"/>
                </a:solidFill>
                <a:latin typeface="Consolas" charset="0"/>
                <a:ea typeface="Consolas" charset="0"/>
                <a:cs typeface="Consolas" charset="0"/>
              </a:rPr>
              <a:t>pitch</a:t>
            </a:r>
            <a:r>
              <a:rPr lang="mr-IN" sz="1200" dirty="0">
                <a:solidFill>
                  <a:srgbClr val="000000"/>
                </a:solidFill>
                <a:latin typeface="Consolas" charset="0"/>
                <a:ea typeface="Consolas" charset="0"/>
                <a:cs typeface="Consolas" charset="0"/>
              </a:rPr>
              <a:t>(8); }</a:t>
            </a:r>
          </a:p>
          <a:p>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if</a:t>
            </a:r>
            <a:r>
              <a:rPr lang="en-US" sz="1200" dirty="0">
                <a:solidFill>
                  <a:srgbClr val="000000"/>
                </a:solidFill>
                <a:latin typeface="Consolas" charset="0"/>
                <a:ea typeface="Consolas" charset="0"/>
                <a:cs typeface="Consolas" charset="0"/>
              </a:rPr>
              <a:t> (</a:t>
            </a:r>
            <a:r>
              <a:rPr lang="en-US" sz="1200" dirty="0">
                <a:solidFill>
                  <a:srgbClr val="6A3E3E"/>
                </a:solidFill>
                <a:latin typeface="Consolas" charset="0"/>
                <a:ea typeface="Consolas" charset="0"/>
                <a:cs typeface="Consolas" charset="0"/>
              </a:rPr>
              <a:t>str</a:t>
            </a:r>
            <a:r>
              <a:rPr lang="en-US" sz="1200" dirty="0">
                <a:solidFill>
                  <a:srgbClr val="000000"/>
                </a:solidFill>
                <a:latin typeface="Consolas" charset="0"/>
                <a:ea typeface="Consolas" charset="0"/>
                <a:cs typeface="Consolas" charset="0"/>
              </a:rPr>
              <a:t>.equals(</a:t>
            </a:r>
            <a:r>
              <a:rPr lang="en-US" sz="1200" dirty="0">
                <a:solidFill>
                  <a:srgbClr val="2A00FF"/>
                </a:solidFill>
                <a:latin typeface="Consolas" charset="0"/>
                <a:ea typeface="Consolas" charset="0"/>
                <a:cs typeface="Consolas" charset="0"/>
              </a:rPr>
              <a:t>"F#"</a:t>
            </a:r>
            <a:r>
              <a:rPr lang="en-US" sz="1200" dirty="0">
                <a:solidFill>
                  <a:srgbClr val="000000"/>
                </a:solidFill>
                <a:latin typeface="Consolas" charset="0"/>
                <a:ea typeface="Consolas" charset="0"/>
                <a:cs typeface="Consolas" charset="0"/>
              </a:rPr>
              <a:t>) || </a:t>
            </a:r>
            <a:r>
              <a:rPr lang="en-US" sz="1200" dirty="0">
                <a:solidFill>
                  <a:srgbClr val="6A3E3E"/>
                </a:solidFill>
                <a:latin typeface="Consolas" charset="0"/>
                <a:ea typeface="Consolas" charset="0"/>
                <a:cs typeface="Consolas" charset="0"/>
              </a:rPr>
              <a:t>str</a:t>
            </a:r>
            <a:r>
              <a:rPr lang="en-US" sz="1200" dirty="0">
                <a:solidFill>
                  <a:srgbClr val="000000"/>
                </a:solidFill>
                <a:latin typeface="Consolas" charset="0"/>
                <a:ea typeface="Consolas" charset="0"/>
                <a:cs typeface="Consolas" charset="0"/>
              </a:rPr>
              <a:t>.equals(</a:t>
            </a:r>
            <a:r>
              <a:rPr lang="en-US" sz="1200" dirty="0">
                <a:solidFill>
                  <a:srgbClr val="2A00FF"/>
                </a:solidFill>
                <a:latin typeface="Consolas" charset="0"/>
                <a:ea typeface="Consolas" charset="0"/>
                <a:cs typeface="Consolas" charset="0"/>
              </a:rPr>
              <a:t>"Gb"</a:t>
            </a:r>
            <a:r>
              <a:rPr lang="en-US" sz="1200" dirty="0">
                <a:solidFill>
                  <a:srgbClr val="000000"/>
                </a:solidFill>
                <a:latin typeface="Consolas" charset="0"/>
                <a:ea typeface="Consolas" charset="0"/>
                <a:cs typeface="Consolas" charset="0"/>
              </a:rPr>
              <a:t>)) { </a:t>
            </a:r>
            <a:r>
              <a:rPr lang="en-US" sz="1200" dirty="0">
                <a:solidFill>
                  <a:srgbClr val="7F0055"/>
                </a:solidFill>
                <a:latin typeface="Consolas" charset="0"/>
                <a:ea typeface="Consolas" charset="0"/>
                <a:cs typeface="Consolas" charset="0"/>
              </a:rPr>
              <a:t>return</a:t>
            </a:r>
            <a:r>
              <a:rPr lang="en-US" sz="1200" dirty="0">
                <a:solidFill>
                  <a:srgbClr val="000000"/>
                </a:solidFill>
                <a:latin typeface="Consolas" charset="0"/>
                <a:ea typeface="Consolas" charset="0"/>
                <a:cs typeface="Consolas" charset="0"/>
              </a:rPr>
              <a:t> </a:t>
            </a:r>
            <a:r>
              <a:rPr lang="en-US" sz="1200" i="1" dirty="0">
                <a:solidFill>
                  <a:srgbClr val="000000"/>
                </a:solidFill>
                <a:latin typeface="Consolas" charset="0"/>
                <a:ea typeface="Consolas" charset="0"/>
                <a:cs typeface="Consolas" charset="0"/>
              </a:rPr>
              <a:t>pitch</a:t>
            </a:r>
            <a:r>
              <a:rPr lang="en-US" sz="1200" dirty="0">
                <a:solidFill>
                  <a:srgbClr val="000000"/>
                </a:solidFill>
                <a:latin typeface="Consolas" charset="0"/>
                <a:ea typeface="Consolas" charset="0"/>
                <a:cs typeface="Consolas" charset="0"/>
              </a:rPr>
              <a:t>(9); }</a:t>
            </a:r>
          </a:p>
          <a:p>
            <a:r>
              <a:rPr lang="mr-IN" sz="1200" dirty="0">
                <a:solidFill>
                  <a:srgbClr val="000000"/>
                </a:solidFill>
                <a:latin typeface="Consolas" charset="0"/>
                <a:ea typeface="Consolas" charset="0"/>
                <a:cs typeface="Consolas" charset="0"/>
              </a:rPr>
              <a:t>        </a:t>
            </a:r>
            <a:r>
              <a:rPr lang="mr-IN" sz="1200" dirty="0">
                <a:solidFill>
                  <a:srgbClr val="7F0055"/>
                </a:solidFill>
                <a:latin typeface="Consolas" charset="0"/>
                <a:ea typeface="Consolas" charset="0"/>
                <a:cs typeface="Consolas" charset="0"/>
              </a:rPr>
              <a:t>if</a:t>
            </a:r>
            <a:r>
              <a:rPr lang="mr-IN" sz="1200" dirty="0">
                <a:solidFill>
                  <a:srgbClr val="000000"/>
                </a:solidFill>
                <a:latin typeface="Consolas" charset="0"/>
                <a:ea typeface="Consolas" charset="0"/>
                <a:cs typeface="Consolas" charset="0"/>
              </a:rPr>
              <a:t> (</a:t>
            </a:r>
            <a:r>
              <a:rPr lang="mr-IN" sz="1200" dirty="0">
                <a:solidFill>
                  <a:srgbClr val="6A3E3E"/>
                </a:solidFill>
                <a:latin typeface="Consolas" charset="0"/>
                <a:ea typeface="Consolas" charset="0"/>
                <a:cs typeface="Consolas" charset="0"/>
              </a:rPr>
              <a:t>str</a:t>
            </a:r>
            <a:r>
              <a:rPr lang="mr-IN" sz="1200" dirty="0">
                <a:solidFill>
                  <a:srgbClr val="000000"/>
                </a:solidFill>
                <a:latin typeface="Consolas" charset="0"/>
                <a:ea typeface="Consolas" charset="0"/>
                <a:cs typeface="Consolas" charset="0"/>
              </a:rPr>
              <a:t>.equals(</a:t>
            </a:r>
            <a:r>
              <a:rPr lang="mr-IN" sz="1200" dirty="0">
                <a:solidFill>
                  <a:srgbClr val="2A00FF"/>
                </a:solidFill>
                <a:latin typeface="Consolas" charset="0"/>
                <a:ea typeface="Consolas" charset="0"/>
                <a:cs typeface="Consolas" charset="0"/>
              </a:rPr>
              <a:t>"G"</a:t>
            </a:r>
            <a:r>
              <a:rPr lang="mr-IN" sz="1200" dirty="0">
                <a:solidFill>
                  <a:srgbClr val="000000"/>
                </a:solidFill>
                <a:latin typeface="Consolas" charset="0"/>
                <a:ea typeface="Consolas" charset="0"/>
                <a:cs typeface="Consolas" charset="0"/>
              </a:rPr>
              <a:t>))                      { </a:t>
            </a:r>
            <a:r>
              <a:rPr lang="mr-IN" sz="1200" dirty="0">
                <a:solidFill>
                  <a:srgbClr val="7F0055"/>
                </a:solidFill>
                <a:latin typeface="Consolas" charset="0"/>
                <a:ea typeface="Consolas" charset="0"/>
                <a:cs typeface="Consolas" charset="0"/>
              </a:rPr>
              <a:t>return</a:t>
            </a:r>
            <a:r>
              <a:rPr lang="mr-IN" sz="1200" dirty="0">
                <a:solidFill>
                  <a:srgbClr val="000000"/>
                </a:solidFill>
                <a:latin typeface="Consolas" charset="0"/>
                <a:ea typeface="Consolas" charset="0"/>
                <a:cs typeface="Consolas" charset="0"/>
              </a:rPr>
              <a:t> </a:t>
            </a:r>
            <a:r>
              <a:rPr lang="mr-IN" sz="1200" i="1" dirty="0">
                <a:solidFill>
                  <a:srgbClr val="000000"/>
                </a:solidFill>
                <a:latin typeface="Consolas" charset="0"/>
                <a:ea typeface="Consolas" charset="0"/>
                <a:cs typeface="Consolas" charset="0"/>
              </a:rPr>
              <a:t>pitch</a:t>
            </a:r>
            <a:r>
              <a:rPr lang="mr-IN" sz="1200" dirty="0">
                <a:solidFill>
                  <a:srgbClr val="000000"/>
                </a:solidFill>
                <a:latin typeface="Consolas" charset="0"/>
                <a:ea typeface="Consolas" charset="0"/>
                <a:cs typeface="Consolas" charset="0"/>
              </a:rPr>
              <a:t>(10); }</a:t>
            </a:r>
          </a:p>
          <a:p>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if</a:t>
            </a:r>
            <a:r>
              <a:rPr lang="en-US" sz="1200" dirty="0">
                <a:solidFill>
                  <a:srgbClr val="000000"/>
                </a:solidFill>
                <a:latin typeface="Consolas" charset="0"/>
                <a:ea typeface="Consolas" charset="0"/>
                <a:cs typeface="Consolas" charset="0"/>
              </a:rPr>
              <a:t> (</a:t>
            </a:r>
            <a:r>
              <a:rPr lang="en-US" sz="1200" dirty="0">
                <a:solidFill>
                  <a:srgbClr val="6A3E3E"/>
                </a:solidFill>
                <a:latin typeface="Consolas" charset="0"/>
                <a:ea typeface="Consolas" charset="0"/>
                <a:cs typeface="Consolas" charset="0"/>
              </a:rPr>
              <a:t>str</a:t>
            </a:r>
            <a:r>
              <a:rPr lang="en-US" sz="1200" dirty="0">
                <a:solidFill>
                  <a:srgbClr val="000000"/>
                </a:solidFill>
                <a:latin typeface="Consolas" charset="0"/>
                <a:ea typeface="Consolas" charset="0"/>
                <a:cs typeface="Consolas" charset="0"/>
              </a:rPr>
              <a:t>.equals(</a:t>
            </a:r>
            <a:r>
              <a:rPr lang="en-US" sz="1200" dirty="0">
                <a:solidFill>
                  <a:srgbClr val="2A00FF"/>
                </a:solidFill>
                <a:latin typeface="Consolas" charset="0"/>
                <a:ea typeface="Consolas" charset="0"/>
                <a:cs typeface="Consolas" charset="0"/>
              </a:rPr>
              <a:t>"G#"</a:t>
            </a:r>
            <a:r>
              <a:rPr lang="en-US" sz="1200" dirty="0">
                <a:solidFill>
                  <a:srgbClr val="000000"/>
                </a:solidFill>
                <a:latin typeface="Consolas" charset="0"/>
                <a:ea typeface="Consolas" charset="0"/>
                <a:cs typeface="Consolas" charset="0"/>
              </a:rPr>
              <a:t>) || </a:t>
            </a:r>
            <a:r>
              <a:rPr lang="en-US" sz="1200" dirty="0">
                <a:solidFill>
                  <a:srgbClr val="6A3E3E"/>
                </a:solidFill>
                <a:latin typeface="Consolas" charset="0"/>
                <a:ea typeface="Consolas" charset="0"/>
                <a:cs typeface="Consolas" charset="0"/>
              </a:rPr>
              <a:t>str</a:t>
            </a:r>
            <a:r>
              <a:rPr lang="en-US" sz="1200" dirty="0">
                <a:solidFill>
                  <a:srgbClr val="000000"/>
                </a:solidFill>
                <a:latin typeface="Consolas" charset="0"/>
                <a:ea typeface="Consolas" charset="0"/>
                <a:cs typeface="Consolas" charset="0"/>
              </a:rPr>
              <a:t>.equals(</a:t>
            </a:r>
            <a:r>
              <a:rPr lang="en-US" sz="1200" dirty="0">
                <a:solidFill>
                  <a:srgbClr val="2A00FF"/>
                </a:solidFill>
                <a:latin typeface="Consolas" charset="0"/>
                <a:ea typeface="Consolas" charset="0"/>
                <a:cs typeface="Consolas" charset="0"/>
              </a:rPr>
              <a:t>"Ab"</a:t>
            </a:r>
            <a:r>
              <a:rPr lang="en-US" sz="1200" dirty="0">
                <a:solidFill>
                  <a:srgbClr val="000000"/>
                </a:solidFill>
                <a:latin typeface="Consolas" charset="0"/>
                <a:ea typeface="Consolas" charset="0"/>
                <a:cs typeface="Consolas" charset="0"/>
              </a:rPr>
              <a:t>)) { </a:t>
            </a:r>
            <a:r>
              <a:rPr lang="en-US" sz="1200" dirty="0">
                <a:solidFill>
                  <a:srgbClr val="7F0055"/>
                </a:solidFill>
                <a:latin typeface="Consolas" charset="0"/>
                <a:ea typeface="Consolas" charset="0"/>
                <a:cs typeface="Consolas" charset="0"/>
              </a:rPr>
              <a:t>return</a:t>
            </a:r>
            <a:r>
              <a:rPr lang="en-US" sz="1200" dirty="0">
                <a:solidFill>
                  <a:srgbClr val="000000"/>
                </a:solidFill>
                <a:latin typeface="Consolas" charset="0"/>
                <a:ea typeface="Consolas" charset="0"/>
                <a:cs typeface="Consolas" charset="0"/>
              </a:rPr>
              <a:t> </a:t>
            </a:r>
            <a:r>
              <a:rPr lang="en-US" sz="1200" i="1" dirty="0">
                <a:solidFill>
                  <a:srgbClr val="000000"/>
                </a:solidFill>
                <a:latin typeface="Consolas" charset="0"/>
                <a:ea typeface="Consolas" charset="0"/>
                <a:cs typeface="Consolas" charset="0"/>
              </a:rPr>
              <a:t>pitch</a:t>
            </a:r>
            <a:r>
              <a:rPr lang="en-US" sz="1200" dirty="0">
                <a:solidFill>
                  <a:srgbClr val="000000"/>
                </a:solidFill>
                <a:latin typeface="Consolas" charset="0"/>
                <a:ea typeface="Consolas" charset="0"/>
                <a:cs typeface="Consolas" charset="0"/>
              </a:rPr>
              <a:t>(11); }</a:t>
            </a:r>
          </a:p>
          <a:p>
            <a:r>
              <a:rPr lang="en-US" sz="1200" dirty="0">
                <a:solidFill>
                  <a:srgbClr val="000000"/>
                </a:solidFill>
                <a:latin typeface="Consolas" charset="0"/>
                <a:ea typeface="Consolas" charset="0"/>
                <a:cs typeface="Consolas" charset="0"/>
              </a:rPr>
              <a:t>        </a:t>
            </a:r>
            <a:r>
              <a:rPr lang="en-US" sz="1200" dirty="0">
                <a:solidFill>
                  <a:srgbClr val="7F0055"/>
                </a:solidFill>
                <a:latin typeface="Consolas" charset="0"/>
                <a:ea typeface="Consolas" charset="0"/>
                <a:cs typeface="Consolas" charset="0"/>
              </a:rPr>
              <a:t>return</a:t>
            </a:r>
            <a:r>
              <a:rPr lang="en-US" sz="1200" dirty="0">
                <a:solidFill>
                  <a:srgbClr val="000000"/>
                </a:solidFill>
                <a:latin typeface="Consolas" charset="0"/>
                <a:ea typeface="Consolas" charset="0"/>
                <a:cs typeface="Consolas" charset="0"/>
              </a:rPr>
              <a:t> 0.0; </a:t>
            </a:r>
            <a:r>
              <a:rPr lang="en-US" sz="1200" dirty="0">
                <a:solidFill>
                  <a:srgbClr val="006600"/>
                </a:solidFill>
                <a:latin typeface="Consolas" charset="0"/>
                <a:ea typeface="Consolas" charset="0"/>
                <a:cs typeface="Consolas" charset="0"/>
              </a:rPr>
              <a:t>// compilation requirement</a:t>
            </a:r>
          </a:p>
          <a:p>
            <a:r>
              <a:rPr lang="mr-IN" sz="1200" dirty="0">
                <a:solidFill>
                  <a:srgbClr val="000000"/>
                </a:solidFill>
                <a:latin typeface="Consolas" charset="0"/>
                <a:ea typeface="Consolas" charset="0"/>
                <a:cs typeface="Consolas" charset="0"/>
              </a:rPr>
              <a:t>   </a:t>
            </a:r>
            <a:r>
              <a:rPr lang="en-US" sz="1200" dirty="0">
                <a:solidFill>
                  <a:srgbClr val="000000"/>
                </a:solidFill>
                <a:latin typeface="Consolas" charset="0"/>
                <a:ea typeface="Consolas" charset="0"/>
                <a:cs typeface="Consolas" charset="0"/>
              </a:rPr>
              <a:t> </a:t>
            </a:r>
            <a:r>
              <a:rPr lang="mr-IN" sz="1200" dirty="0">
                <a:solidFill>
                  <a:srgbClr val="000000"/>
                </a:solidFill>
                <a:latin typeface="Consolas" charset="0"/>
                <a:ea typeface="Consolas" charset="0"/>
                <a:cs typeface="Consolas" charset="0"/>
              </a:rPr>
              <a:t>}</a:t>
            </a:r>
            <a:endParaRPr lang="en-US" sz="1200" dirty="0">
              <a:solidFill>
                <a:srgbClr val="000000"/>
              </a:solidFill>
              <a:latin typeface="Consolas" charset="0"/>
              <a:ea typeface="Consolas" charset="0"/>
              <a:cs typeface="Consolas" charset="0"/>
            </a:endParaRPr>
          </a:p>
          <a:p>
            <a:pPr>
              <a:lnSpc>
                <a:spcPts val="1540"/>
              </a:lnSpc>
            </a:pPr>
            <a:r>
              <a:rPr lang="en-US" sz="1200" dirty="0">
                <a:solidFill>
                  <a:srgbClr val="000000"/>
                </a:solidFill>
                <a:latin typeface="Consolas" charset="0"/>
                <a:ea typeface="Consolas" charset="0"/>
                <a:cs typeface="Consolas" charset="0"/>
              </a:rPr>
              <a:t>}</a:t>
            </a:r>
          </a:p>
        </p:txBody>
      </p:sp>
      <p:sp>
        <p:nvSpPr>
          <p:cNvPr id="5" name="TextBox 4"/>
          <p:cNvSpPr txBox="1"/>
          <p:nvPr/>
        </p:nvSpPr>
        <p:spPr>
          <a:xfrm>
            <a:off x="9318540" y="3551360"/>
            <a:ext cx="184666" cy="369332"/>
          </a:xfrm>
          <a:prstGeom prst="rect">
            <a:avLst/>
          </a:prstGeom>
          <a:noFill/>
        </p:spPr>
        <p:txBody>
          <a:bodyPr wrap="none" rtlCol="0">
            <a:spAutoFit/>
          </a:bodyPr>
          <a:lstStyle/>
          <a:p>
            <a:endParaRPr lang="en-US" dirty="0"/>
          </a:p>
        </p:txBody>
      </p:sp>
      <p:sp>
        <p:nvSpPr>
          <p:cNvPr id="11" name="Rectangle 3"/>
          <p:cNvSpPr txBox="1">
            <a:spLocks noChangeArrowheads="1"/>
          </p:cNvSpPr>
          <p:nvPr/>
        </p:nvSpPr>
        <p:spPr bwMode="auto">
          <a:xfrm>
            <a:off x="6972213" y="5794871"/>
            <a:ext cx="2110398" cy="870331"/>
          </a:xfrm>
          <a:prstGeom prst="rect">
            <a:avLst/>
          </a:prstGeom>
          <a:solidFill>
            <a:schemeClr val="bg1"/>
          </a:solid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sz="2800">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sz="2400">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sz="2000">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sz="1800">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sz="1800">
                <a:solidFill>
                  <a:schemeClr val="tx1"/>
                </a:solidFill>
                <a:latin typeface="+mn-lt"/>
                <a:ea typeface="ＭＳ Ｐゴシック" charset="-128"/>
              </a:defRPr>
            </a:lvl9pPr>
          </a:lstStyle>
          <a:p>
            <a:pPr marL="114300" lvl="1" indent="0">
              <a:lnSpc>
                <a:spcPct val="100000"/>
              </a:lnSpc>
              <a:spcBef>
                <a:spcPts val="600"/>
              </a:spcBef>
              <a:buNone/>
            </a:pPr>
            <a:r>
              <a:rPr kumimoji="0" lang="en-US" sz="1600" dirty="0">
                <a:latin typeface="Times New Roman" charset="0"/>
                <a:ea typeface="Times New Roman" charset="0"/>
                <a:cs typeface="Times New Roman" charset="0"/>
              </a:rPr>
              <a:t> </a:t>
            </a:r>
          </a:p>
          <a:p>
            <a:pPr marL="114300" lvl="1" indent="0">
              <a:lnSpc>
                <a:spcPct val="100000"/>
              </a:lnSpc>
              <a:spcBef>
                <a:spcPts val="600"/>
              </a:spcBef>
              <a:buNone/>
            </a:pPr>
            <a:r>
              <a:rPr kumimoji="0" lang="en-US" sz="1600" dirty="0">
                <a:latin typeface="Times New Roman" charset="0"/>
                <a:ea typeface="Times New Roman" charset="0"/>
                <a:cs typeface="Times New Roman" charset="0"/>
              </a:rPr>
              <a:t>pitch(</a:t>
            </a:r>
            <a:r>
              <a:rPr kumimoji="0" lang="en-US" sz="1600" i="1" dirty="0">
                <a:latin typeface="Times New Roman" charset="0"/>
                <a:ea typeface="Times New Roman" charset="0"/>
                <a:cs typeface="Times New Roman" charset="0"/>
              </a:rPr>
              <a:t>i</a:t>
            </a:r>
            <a:r>
              <a:rPr kumimoji="0" lang="en-US" sz="1600" dirty="0">
                <a:latin typeface="Times New Roman" charset="0"/>
                <a:ea typeface="Times New Roman" charset="0"/>
                <a:cs typeface="Times New Roman" charset="0"/>
              </a:rPr>
              <a:t>) = 440 * 2</a:t>
            </a:r>
            <a:r>
              <a:rPr kumimoji="0" lang="en-US" sz="1600" i="1" baseline="30000" dirty="0">
                <a:latin typeface="Times New Roman" charset="0"/>
                <a:ea typeface="Times New Roman" charset="0"/>
                <a:cs typeface="Times New Roman" charset="0"/>
              </a:rPr>
              <a:t>i</a:t>
            </a:r>
            <a:r>
              <a:rPr kumimoji="0" lang="en-US" sz="1600" baseline="30000" dirty="0">
                <a:latin typeface="Times New Roman" charset="0"/>
                <a:ea typeface="Times New Roman" charset="0"/>
                <a:cs typeface="Times New Roman" charset="0"/>
              </a:rPr>
              <a:t>/12</a:t>
            </a:r>
          </a:p>
        </p:txBody>
      </p:sp>
      <p:pic>
        <p:nvPicPr>
          <p:cNvPr id="10" name="Picture 9" descr="Picture 17.png"/>
          <p:cNvPicPr>
            <a:picLocks noChangeAspect="1"/>
          </p:cNvPicPr>
          <p:nvPr/>
        </p:nvPicPr>
        <p:blipFill rotWithShape="1">
          <a:blip r:embed="rId3"/>
          <a:srcRect l="28250" r="45169" b="13037"/>
          <a:stretch/>
        </p:blipFill>
        <p:spPr>
          <a:xfrm>
            <a:off x="6888790" y="3043609"/>
            <a:ext cx="2255210" cy="2981960"/>
          </a:xfrm>
          <a:prstGeom prst="rect">
            <a:avLst/>
          </a:prstGeom>
          <a:ln>
            <a:solidFill>
              <a:schemeClr val="tx1"/>
            </a:solidFill>
          </a:ln>
        </p:spPr>
      </p:pic>
    </p:spTree>
    <p:extLst>
      <p:ext uri="{BB962C8B-B14F-4D97-AF65-F5344CB8AC3E}">
        <p14:creationId xmlns:p14="http://schemas.microsoft.com/office/powerpoint/2010/main" val="770084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2" end="1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14" end="1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xEl>
                                              <p:pRg st="15" end="1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xEl>
                                              <p:pRg st="16" end="1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17" end="1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xEl>
                                              <p:pRg st="18" end="1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19" end="1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20" end="2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xEl>
                                              <p:pRg st="21" end="2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xEl>
                                              <p:pRg st="22" end="2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23" end="2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24" end="2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25" end="2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xEl>
                                              <p:pRg st="26" end="2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xEl>
                                              <p:pRg st="27" end="2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xEl>
                                              <p:pRg st="28" end="2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D301E6-856A-BCE2-B1D1-43A20EC95AB3}"/>
            </a:ext>
          </a:extLst>
        </p:cNvPr>
        <p:cNvGrpSpPr/>
        <p:nvPr/>
      </p:nvGrpSpPr>
      <p:grpSpPr>
        <a:xfrm>
          <a:off x="0" y="0"/>
          <a:ext cx="0" cy="0"/>
          <a:chOff x="0" y="0"/>
          <a:chExt cx="0" cy="0"/>
        </a:xfrm>
      </p:grpSpPr>
      <p:sp>
        <p:nvSpPr>
          <p:cNvPr id="17411" name="Rectangle 3">
            <a:extLst>
              <a:ext uri="{FF2B5EF4-FFF2-40B4-BE49-F238E27FC236}">
                <a16:creationId xmlns:a16="http://schemas.microsoft.com/office/drawing/2014/main" id="{DA8DD2F3-85B7-7C67-8173-ACE262B299C7}"/>
              </a:ext>
            </a:extLst>
          </p:cNvPr>
          <p:cNvSpPr>
            <a:spLocks noGrp="1" noChangeArrowheads="1"/>
          </p:cNvSpPr>
          <p:nvPr>
            <p:ph type="title"/>
          </p:nvPr>
        </p:nvSpPr>
        <p:spPr/>
        <p:txBody>
          <a:bodyPr/>
          <a:lstStyle/>
          <a:p>
            <a:r>
              <a:rPr kumimoji="0" lang="en-US" dirty="0"/>
              <a:t>Sound class code</a:t>
            </a:r>
            <a:endParaRPr kumimoji="0" lang="en-US" sz="1800" dirty="0"/>
          </a:p>
        </p:txBody>
      </p:sp>
      <p:sp>
        <p:nvSpPr>
          <p:cNvPr id="9" name="Rectangle 8">
            <a:extLst>
              <a:ext uri="{FF2B5EF4-FFF2-40B4-BE49-F238E27FC236}">
                <a16:creationId xmlns:a16="http://schemas.microsoft.com/office/drawing/2014/main" id="{E1F6614F-B5F4-142D-0A49-F47C7EDF7C62}"/>
              </a:ext>
            </a:extLst>
          </p:cNvPr>
          <p:cNvSpPr>
            <a:spLocks noChangeArrowheads="1"/>
          </p:cNvSpPr>
          <p:nvPr/>
        </p:nvSpPr>
        <p:spPr bwMode="auto">
          <a:xfrm>
            <a:off x="594755" y="751749"/>
            <a:ext cx="5120245" cy="6106251"/>
          </a:xfrm>
          <a:prstGeom prst="rect">
            <a:avLst/>
          </a:prstGeom>
          <a:solidFill>
            <a:schemeClr val="bg1"/>
          </a:solidFill>
          <a:ln w="15875">
            <a:solidFill>
              <a:schemeClr val="tx1">
                <a:alpha val="20000"/>
              </a:schemeClr>
            </a:solidFill>
            <a:miter lim="800000"/>
            <a:headEnd/>
            <a:tailEnd/>
          </a:ln>
          <a:effectLst>
            <a:outerShdw blurRad="50800" dist="38100" dir="2700000" algn="tl" rotWithShape="0">
              <a:srgbClr val="000000">
                <a:alpha val="43000"/>
              </a:srgbClr>
            </a:outerShdw>
          </a:effectLst>
        </p:spPr>
        <p:txBody>
          <a:bodyPr lIns="108000" tIns="72000" rIns="0" bIns="0" anchor="t" anchorCtr="0">
            <a:prstTxWarp prst="textNoShape">
              <a:avLst/>
            </a:prstTxWarp>
            <a:noAutofit/>
          </a:bodyPr>
          <a:lstStyle/>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A library of functions for generating musical notes.</a:t>
            </a:r>
          </a:p>
          <a:p>
            <a:pPr>
              <a:lnSpc>
                <a:spcPts val="1540"/>
              </a:lnSpc>
            </a:pPr>
            <a:r>
              <a:rPr lang="en-US" sz="1100" dirty="0">
                <a:solidFill>
                  <a:srgbClr val="000000"/>
                </a:solidFill>
                <a:latin typeface="Consolas" charset="0"/>
                <a:ea typeface="Consolas" charset="0"/>
                <a:cs typeface="Consolas" charset="0"/>
              </a:rPr>
              <a:t>public class Sound {</a:t>
            </a:r>
          </a:p>
          <a:p>
            <a:pPr>
              <a:lnSpc>
                <a:spcPts val="1540"/>
              </a:lnSpc>
            </a:pPr>
            <a:r>
              <a:rPr lang="en-US" sz="1100" dirty="0">
                <a:solidFill>
                  <a:srgbClr val="000000"/>
                </a:solidFill>
                <a:latin typeface="Consolas" charset="0"/>
                <a:ea typeface="Consolas" charset="0"/>
                <a:cs typeface="Consolas" charset="0"/>
              </a:rPr>
              <a:t>    public static void main(String[] args) {</a:t>
            </a: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Uncomment the action you want to execute.</a:t>
            </a:r>
          </a:p>
          <a:p>
            <a:pPr>
              <a:lnSpc>
                <a:spcPts val="1540"/>
              </a:lnSpc>
            </a:pPr>
            <a:r>
              <a:rPr lang="en-US" sz="1100" dirty="0">
                <a:solidFill>
                  <a:srgbClr val="000000"/>
                </a:solidFill>
                <a:latin typeface="Consolas" charset="0"/>
                <a:ea typeface="Consolas" charset="0"/>
                <a:cs typeface="Consolas" charset="0"/>
              </a:rPr>
              <a:t>        // demo1(args[0]);   </a:t>
            </a:r>
            <a:r>
              <a:rPr lang="en-US" sz="1200" dirty="0">
                <a:solidFill>
                  <a:srgbClr val="006600"/>
                </a:solidFill>
                <a:latin typeface="Times New Roman" panose="02020603050405020304" pitchFamily="18" charset="0"/>
                <a:ea typeface="Consolas" charset="0"/>
                <a:cs typeface="Times New Roman" panose="02020603050405020304" pitchFamily="18" charset="0"/>
              </a:rPr>
              <a:t>// Plays a given tone</a:t>
            </a:r>
          </a:p>
          <a:p>
            <a:pPr>
              <a:lnSpc>
                <a:spcPts val="1540"/>
              </a:lnSpc>
            </a:pPr>
            <a:r>
              <a:rPr lang="en-US" sz="1100" dirty="0">
                <a:solidFill>
                  <a:srgbClr val="000000"/>
                </a:solidFill>
                <a:latin typeface="Consolas" charset="0"/>
                <a:ea typeface="Consolas" charset="0"/>
                <a:cs typeface="Consolas" charset="0"/>
              </a:rPr>
              <a:t>        // demo2();          </a:t>
            </a:r>
            <a:r>
              <a:rPr lang="en-US" sz="1200" dirty="0">
                <a:solidFill>
                  <a:srgbClr val="006600"/>
                </a:solidFill>
                <a:latin typeface="Times New Roman" panose="02020603050405020304" pitchFamily="18" charset="0"/>
                <a:ea typeface="Consolas" charset="0"/>
                <a:cs typeface="Times New Roman" panose="02020603050405020304" pitchFamily="18" charset="0"/>
              </a:rPr>
              <a:t>// Plays Do Re Mi</a:t>
            </a:r>
          </a:p>
          <a:p>
            <a:pPr>
              <a:lnSpc>
                <a:spcPts val="1540"/>
              </a:lnSpc>
            </a:pPr>
            <a:r>
              <a:rPr lang="en-US" sz="1100" dirty="0">
                <a:solidFill>
                  <a:srgbClr val="000000"/>
                </a:solidFill>
                <a:latin typeface="Consolas" charset="0"/>
                <a:ea typeface="Consolas" charset="0"/>
                <a:cs typeface="Consolas" charset="0"/>
              </a:rPr>
              <a:t>        // demo3();          </a:t>
            </a:r>
            <a:r>
              <a:rPr lang="en-US" sz="1200" dirty="0">
                <a:solidFill>
                  <a:srgbClr val="006600"/>
                </a:solidFill>
                <a:latin typeface="Times New Roman" panose="02020603050405020304" pitchFamily="18" charset="0"/>
                <a:ea typeface="Consolas" charset="0"/>
                <a:cs typeface="Times New Roman" panose="02020603050405020304" pitchFamily="18" charset="0"/>
              </a:rPr>
              <a:t>// Plays Do, and then the chord Do-Major</a:t>
            </a:r>
          </a:p>
          <a:p>
            <a:pPr>
              <a:lnSpc>
                <a:spcPts val="1540"/>
              </a:lnSpc>
            </a:pPr>
            <a:r>
              <a:rPr lang="en-US" sz="1100" dirty="0">
                <a:solidFill>
                  <a:srgbClr val="000000"/>
                </a:solidFill>
                <a:latin typeface="Consolas" charset="0"/>
                <a:ea typeface="Consolas" charset="0"/>
                <a:cs typeface="Consolas" charset="0"/>
              </a:rPr>
              <a:t>        // demo4(args[0]);   </a:t>
            </a:r>
            <a:r>
              <a:rPr lang="en-US" sz="1200" dirty="0">
                <a:solidFill>
                  <a:srgbClr val="006600"/>
                </a:solidFill>
                <a:latin typeface="Times New Roman" panose="02020603050405020304" pitchFamily="18" charset="0"/>
                <a:ea typeface="Consolas" charset="0"/>
                <a:cs typeface="Times New Roman" panose="02020603050405020304" pitchFamily="18" charset="0"/>
              </a:rPr>
              <a:t>// Plays music from a file</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Test: Plays a given tone</a:t>
            </a:r>
          </a:p>
          <a:p>
            <a:pPr>
              <a:lnSpc>
                <a:spcPts val="1540"/>
              </a:lnSpc>
            </a:pPr>
            <a:r>
              <a:rPr lang="en-US" sz="1100" dirty="0">
                <a:solidFill>
                  <a:srgbClr val="000000"/>
                </a:solidFill>
                <a:latin typeface="Consolas" charset="0"/>
                <a:ea typeface="Consolas" charset="0"/>
                <a:cs typeface="Consolas" charset="0"/>
              </a:rPr>
              <a:t>    public static void demo1(String str) {</a:t>
            </a:r>
          </a:p>
          <a:p>
            <a:pPr>
              <a:lnSpc>
                <a:spcPts val="1540"/>
              </a:lnSpc>
            </a:pPr>
            <a:r>
              <a:rPr lang="en-US" sz="1100" dirty="0">
                <a:solidFill>
                  <a:srgbClr val="000000"/>
                </a:solidFill>
                <a:latin typeface="Consolas" charset="0"/>
                <a:ea typeface="Consolas" charset="0"/>
                <a:cs typeface="Consolas" charset="0"/>
              </a:rPr>
              <a:t>        double pitch = Double.parseDouble(str);</a:t>
            </a: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Creates a tone array representing the given pitch (frequency)</a:t>
            </a:r>
          </a:p>
          <a:p>
            <a:pPr>
              <a:lnSpc>
                <a:spcPts val="1540"/>
              </a:lnSpc>
            </a:pPr>
            <a:r>
              <a:rPr lang="en-US" sz="1100" dirty="0">
                <a:solidFill>
                  <a:srgbClr val="000000"/>
                </a:solidFill>
                <a:latin typeface="Consolas" charset="0"/>
                <a:ea typeface="Consolas" charset="0"/>
                <a:cs typeface="Consolas" charset="0"/>
              </a:rPr>
              <a:t>        double[] tone = tone(pitch, 3);  </a:t>
            </a:r>
            <a:r>
              <a:rPr lang="en-US" sz="1200" dirty="0">
                <a:solidFill>
                  <a:srgbClr val="006600"/>
                </a:solidFill>
                <a:latin typeface="Times New Roman" panose="02020603050405020304" pitchFamily="18" charset="0"/>
                <a:ea typeface="Consolas" charset="0"/>
                <a:cs typeface="Times New Roman" panose="02020603050405020304" pitchFamily="18" charset="0"/>
              </a:rPr>
              <a:t>// plays it 3 seconds</a:t>
            </a:r>
          </a:p>
          <a:p>
            <a:pPr>
              <a:lnSpc>
                <a:spcPts val="1540"/>
              </a:lnSpc>
            </a:pPr>
            <a:r>
              <a:rPr lang="en-US" sz="1100" dirty="0">
                <a:solidFill>
                  <a:srgbClr val="000000"/>
                </a:solidFill>
                <a:latin typeface="Consolas" charset="0"/>
                <a:ea typeface="Consolas" charset="0"/>
                <a:cs typeface="Consolas" charset="0"/>
              </a:rPr>
              <a:t>        StdAudio.play(tone);  </a:t>
            </a:r>
          </a:p>
          <a:p>
            <a:pPr>
              <a:lnSpc>
                <a:spcPts val="1540"/>
              </a:lnSpc>
            </a:pPr>
            <a:r>
              <a:rPr lang="en-US" sz="1100" dirty="0">
                <a:solidFill>
                  <a:srgbClr val="000000"/>
                </a:solidFill>
                <a:latin typeface="Consolas" charset="0"/>
                <a:ea typeface="Consolas" charset="0"/>
                <a:cs typeface="Consolas" charset="0"/>
              </a:rPr>
              <a:t>    }</a:t>
            </a:r>
          </a:p>
          <a:p>
            <a:pPr>
              <a:lnSpc>
                <a:spcPts val="1540"/>
              </a:lnSpc>
            </a:pPr>
            <a:endParaRPr lang="en-US" sz="1100" dirty="0">
              <a:solidFill>
                <a:srgbClr val="000000"/>
              </a:solidFill>
              <a:latin typeface="Consolas" charset="0"/>
              <a:ea typeface="Consolas" charset="0"/>
              <a:cs typeface="Consolas" charset="0"/>
            </a:endParaRP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Test: Plays Do, Re, Mi, each for 0.5 second.</a:t>
            </a:r>
          </a:p>
          <a:p>
            <a:pPr>
              <a:lnSpc>
                <a:spcPts val="1540"/>
              </a:lnSpc>
            </a:pPr>
            <a:r>
              <a:rPr lang="en-US" sz="1100" dirty="0">
                <a:solidFill>
                  <a:srgbClr val="000000"/>
                </a:solidFill>
                <a:latin typeface="Consolas" charset="0"/>
                <a:ea typeface="Consolas" charset="0"/>
                <a:cs typeface="Consolas" charset="0"/>
              </a:rPr>
              <a:t>    public static void demo2() {</a:t>
            </a:r>
          </a:p>
          <a:p>
            <a:pPr>
              <a:lnSpc>
                <a:spcPts val="1540"/>
              </a:lnSpc>
            </a:pPr>
            <a:r>
              <a:rPr lang="en-US" sz="1100" dirty="0">
                <a:solidFill>
                  <a:srgbClr val="000000"/>
                </a:solidFill>
                <a:latin typeface="Consolas" charset="0"/>
                <a:ea typeface="Consolas" charset="0"/>
                <a:cs typeface="Consolas" charset="0"/>
              </a:rPr>
              <a:t>        StdAudio.play(note(3, .5)); </a:t>
            </a:r>
          </a:p>
          <a:p>
            <a:pPr>
              <a:lnSpc>
                <a:spcPts val="1540"/>
              </a:lnSpc>
            </a:pPr>
            <a:r>
              <a:rPr lang="en-US" sz="1100" dirty="0">
                <a:solidFill>
                  <a:srgbClr val="000000"/>
                </a:solidFill>
                <a:latin typeface="Consolas" charset="0"/>
                <a:ea typeface="Consolas" charset="0"/>
                <a:cs typeface="Consolas" charset="0"/>
              </a:rPr>
              <a:t>        StdAudio.play(note(5, .5));</a:t>
            </a:r>
          </a:p>
          <a:p>
            <a:pPr>
              <a:lnSpc>
                <a:spcPts val="1540"/>
              </a:lnSpc>
            </a:pPr>
            <a:r>
              <a:rPr lang="en-US" sz="1100" dirty="0">
                <a:solidFill>
                  <a:srgbClr val="000000"/>
                </a:solidFill>
                <a:latin typeface="Consolas" charset="0"/>
                <a:ea typeface="Consolas" charset="0"/>
                <a:cs typeface="Consolas" charset="0"/>
              </a:rPr>
              <a:t>        StdAudio.play(note(7, .5));</a:t>
            </a:r>
          </a:p>
          <a:p>
            <a:pPr>
              <a:lnSpc>
                <a:spcPts val="1540"/>
              </a:lnSpc>
            </a:pPr>
            <a:r>
              <a:rPr lang="en-US" sz="1100" dirty="0">
                <a:solidFill>
                  <a:srgbClr val="000000"/>
                </a:solidFill>
                <a:latin typeface="Consolas" charset="0"/>
                <a:ea typeface="Consolas" charset="0"/>
                <a:cs typeface="Consolas" charset="0"/>
              </a:rPr>
              <a:t>    }</a:t>
            </a:r>
          </a:p>
          <a:p>
            <a:pPr>
              <a:lnSpc>
                <a:spcPts val="1540"/>
              </a:lnSpc>
            </a:pPr>
            <a:endParaRPr lang="en-US" sz="1100" dirty="0">
              <a:solidFill>
                <a:srgbClr val="000000"/>
              </a:solidFill>
              <a:latin typeface="Consolas" charset="0"/>
              <a:ea typeface="Consolas" charset="0"/>
              <a:cs typeface="Consolas" charset="0"/>
            </a:endParaRP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Test: Plays Do for 3 seconds,</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and then the Do-major chord (Do, Mi and Sol) for 3 seconds each</a:t>
            </a:r>
          </a:p>
          <a:p>
            <a:pPr>
              <a:lnSpc>
                <a:spcPts val="1540"/>
              </a:lnSpc>
            </a:pPr>
            <a:r>
              <a:rPr lang="en-US" sz="1100" dirty="0">
                <a:solidFill>
                  <a:srgbClr val="000000"/>
                </a:solidFill>
                <a:latin typeface="Consolas" charset="0"/>
                <a:ea typeface="Consolas" charset="0"/>
                <a:cs typeface="Consolas" charset="0"/>
              </a:rPr>
              <a:t>    public static void demo3() {</a:t>
            </a:r>
          </a:p>
          <a:p>
            <a:pPr>
              <a:lnSpc>
                <a:spcPts val="1540"/>
              </a:lnSpc>
            </a:pPr>
            <a:r>
              <a:rPr lang="en-US" sz="1100" dirty="0">
                <a:solidFill>
                  <a:srgbClr val="000000"/>
                </a:solidFill>
                <a:latin typeface="Consolas" charset="0"/>
                <a:ea typeface="Consolas" charset="0"/>
                <a:cs typeface="Consolas" charset="0"/>
              </a:rPr>
              <a:t>        StdAudio.play(note(3, 3));           </a:t>
            </a:r>
          </a:p>
          <a:p>
            <a:pPr>
              <a:lnSpc>
                <a:spcPts val="1540"/>
              </a:lnSpc>
            </a:pPr>
            <a:r>
              <a:rPr lang="en-US" sz="1100" dirty="0">
                <a:solidFill>
                  <a:srgbClr val="000000"/>
                </a:solidFill>
                <a:latin typeface="Consolas" charset="0"/>
                <a:ea typeface="Consolas" charset="0"/>
                <a:cs typeface="Consolas" charset="0"/>
              </a:rPr>
              <a:t>        StdAudio.play(chord(3, 7, 10, 3));</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Test: Reads from a file, and plays, a sequence of (i, seconds) notes</a:t>
            </a:r>
          </a:p>
          <a:p>
            <a:pPr>
              <a:lnSpc>
                <a:spcPts val="1540"/>
              </a:lnSpc>
            </a:pPr>
            <a:r>
              <a:rPr lang="en-US" sz="1100" dirty="0">
                <a:solidFill>
                  <a:srgbClr val="000000"/>
                </a:solidFill>
                <a:latin typeface="Consolas" charset="0"/>
                <a:ea typeface="Consolas" charset="0"/>
                <a:cs typeface="Consolas" charset="0"/>
              </a:rPr>
              <a:t>    public static void demo4(String fileName) {</a:t>
            </a:r>
          </a:p>
          <a:p>
            <a:pPr>
              <a:lnSpc>
                <a:spcPts val="1540"/>
              </a:lnSpc>
            </a:pPr>
            <a:r>
              <a:rPr lang="en-US" sz="1100" dirty="0">
                <a:solidFill>
                  <a:srgbClr val="000000"/>
                </a:solidFill>
                <a:latin typeface="Consolas" charset="0"/>
                <a:ea typeface="Consolas" charset="0"/>
                <a:cs typeface="Consolas" charset="0"/>
              </a:rPr>
              <a:t>        In in = new In(fileName);</a:t>
            </a:r>
          </a:p>
          <a:p>
            <a:pPr>
              <a:lnSpc>
                <a:spcPts val="1540"/>
              </a:lnSpc>
            </a:pPr>
            <a:r>
              <a:rPr lang="en-US" sz="1100" dirty="0">
                <a:solidFill>
                  <a:srgbClr val="000000"/>
                </a:solidFill>
                <a:latin typeface="Consolas" charset="0"/>
                <a:ea typeface="Consolas" charset="0"/>
                <a:cs typeface="Consolas" charset="0"/>
              </a:rPr>
              <a:t>        while (!in.isEmpty()) {</a:t>
            </a:r>
          </a:p>
          <a:p>
            <a:pPr>
              <a:lnSpc>
                <a:spcPts val="1540"/>
              </a:lnSpc>
            </a:pPr>
            <a:r>
              <a:rPr lang="en-US" sz="1100" dirty="0">
                <a:solidFill>
                  <a:srgbClr val="000000"/>
                </a:solidFill>
                <a:latin typeface="Consolas" charset="0"/>
                <a:ea typeface="Consolas" charset="0"/>
                <a:cs typeface="Consolas" charset="0"/>
              </a:rPr>
              <a:t>           int i = in.readInt();        </a:t>
            </a:r>
          </a:p>
          <a:p>
            <a:pPr>
              <a:lnSpc>
                <a:spcPts val="1540"/>
              </a:lnSpc>
            </a:pPr>
            <a:r>
              <a:rPr lang="en-US" sz="1100" dirty="0">
                <a:solidFill>
                  <a:srgbClr val="000000"/>
                </a:solidFill>
                <a:latin typeface="Consolas" charset="0"/>
                <a:ea typeface="Consolas" charset="0"/>
                <a:cs typeface="Consolas" charset="0"/>
              </a:rPr>
              <a:t>           double seconds = in.readDouble();</a:t>
            </a:r>
          </a:p>
          <a:p>
            <a:pPr>
              <a:lnSpc>
                <a:spcPts val="1540"/>
              </a:lnSpc>
            </a:pPr>
            <a:r>
              <a:rPr lang="en-US" sz="1100" dirty="0">
                <a:solidFill>
                  <a:srgbClr val="000000"/>
                </a:solidFill>
                <a:latin typeface="Consolas" charset="0"/>
                <a:ea typeface="Consolas" charset="0"/>
                <a:cs typeface="Consolas" charset="0"/>
              </a:rPr>
              <a:t>           StdAudio.play(note(i, seconds));</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Returns an array representing a sampled sine wave modulated according</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to the given pitch (frequency, in Hz) and  seconds, using a sampling </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rate of 44100 values per second.</a:t>
            </a:r>
          </a:p>
          <a:p>
            <a:pPr>
              <a:lnSpc>
                <a:spcPts val="1540"/>
              </a:lnSpc>
            </a:pPr>
            <a:r>
              <a:rPr lang="en-US" sz="1100" dirty="0">
                <a:solidFill>
                  <a:srgbClr val="000000"/>
                </a:solidFill>
                <a:latin typeface="Consolas" charset="0"/>
                <a:ea typeface="Consolas" charset="0"/>
                <a:cs typeface="Consolas" charset="0"/>
              </a:rPr>
              <a:t>    public static double[] tone(double pitch, double seconds) {</a:t>
            </a:r>
          </a:p>
          <a:p>
            <a:pPr>
              <a:lnSpc>
                <a:spcPts val="1540"/>
              </a:lnSpc>
            </a:pPr>
            <a:r>
              <a:rPr lang="en-US" sz="1100" dirty="0">
                <a:solidFill>
                  <a:srgbClr val="000000"/>
                </a:solidFill>
                <a:latin typeface="Consolas" charset="0"/>
                <a:ea typeface="Consolas" charset="0"/>
                <a:cs typeface="Consolas" charset="0"/>
              </a:rPr>
              <a:t>        int sps = 44100;</a:t>
            </a:r>
          </a:p>
          <a:p>
            <a:pPr>
              <a:lnSpc>
                <a:spcPts val="1540"/>
              </a:lnSpc>
            </a:pPr>
            <a:r>
              <a:rPr lang="en-US" sz="1100" dirty="0">
                <a:solidFill>
                  <a:srgbClr val="000000"/>
                </a:solidFill>
                <a:latin typeface="Consolas" charset="0"/>
                <a:ea typeface="Consolas" charset="0"/>
                <a:cs typeface="Consolas" charset="0"/>
              </a:rPr>
              <a:t>        int N = (int) (seconds * sps);</a:t>
            </a:r>
          </a:p>
          <a:p>
            <a:pPr>
              <a:lnSpc>
                <a:spcPts val="1540"/>
              </a:lnSpc>
            </a:pPr>
            <a:r>
              <a:rPr lang="en-US" sz="1100" dirty="0">
                <a:solidFill>
                  <a:srgbClr val="000000"/>
                </a:solidFill>
                <a:latin typeface="Consolas" charset="0"/>
                <a:ea typeface="Consolas" charset="0"/>
                <a:cs typeface="Consolas" charset="0"/>
              </a:rPr>
              <a:t>        double[] y = new double[N];</a:t>
            </a:r>
          </a:p>
          <a:p>
            <a:pPr>
              <a:lnSpc>
                <a:spcPts val="1540"/>
              </a:lnSpc>
            </a:pPr>
            <a:r>
              <a:rPr lang="en-US" sz="1100" dirty="0">
                <a:solidFill>
                  <a:srgbClr val="000000"/>
                </a:solidFill>
                <a:latin typeface="Consolas" charset="0"/>
                <a:ea typeface="Consolas" charset="0"/>
                <a:cs typeface="Consolas" charset="0"/>
              </a:rPr>
              <a:t>        for (int x = 0; x &lt; N; x++) {</a:t>
            </a:r>
          </a:p>
          <a:p>
            <a:pPr>
              <a:lnSpc>
                <a:spcPts val="1540"/>
              </a:lnSpc>
            </a:pPr>
            <a:r>
              <a:rPr lang="en-US" sz="1100" dirty="0">
                <a:solidFill>
                  <a:srgbClr val="000000"/>
                </a:solidFill>
                <a:latin typeface="Consolas" charset="0"/>
                <a:ea typeface="Consolas" charset="0"/>
                <a:cs typeface="Consolas" charset="0"/>
              </a:rPr>
              <a:t>            y[x] = Math.sin(x * pitch * (2 * Math.PI) / sps);</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return y;</a:t>
            </a:r>
          </a:p>
          <a:p>
            <a:pPr>
              <a:lnSpc>
                <a:spcPts val="1540"/>
              </a:lnSpc>
            </a:pPr>
            <a:r>
              <a:rPr lang="en-US" sz="1100" dirty="0">
                <a:solidFill>
                  <a:srgbClr val="000000"/>
                </a:solidFill>
                <a:latin typeface="Consolas" charset="0"/>
                <a:ea typeface="Consolas" charset="0"/>
                <a:cs typeface="Consolas" charset="0"/>
              </a:rPr>
              <a:t>    }</a:t>
            </a:r>
          </a:p>
          <a:p>
            <a:pPr>
              <a:lnSpc>
                <a:spcPts val="1540"/>
              </a:lnSpc>
            </a:pPr>
            <a:endParaRPr lang="en-US" sz="1100" dirty="0">
              <a:solidFill>
                <a:srgbClr val="000000"/>
              </a:solidFill>
              <a:latin typeface="Consolas" charset="0"/>
              <a:ea typeface="Consolas" charset="0"/>
              <a:cs typeface="Consolas" charset="0"/>
            </a:endParaRP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Returns an array representing the given musical note, and seconds.</a:t>
            </a:r>
          </a:p>
          <a:p>
            <a:pPr>
              <a:lnSpc>
                <a:spcPts val="1540"/>
              </a:lnSpc>
            </a:pPr>
            <a:r>
              <a:rPr lang="en-US" sz="1200" dirty="0">
                <a:solidFill>
                  <a:srgbClr val="006600"/>
                </a:solidFill>
                <a:latin typeface="Times New Roman" panose="02020603050405020304" pitchFamily="18" charset="0"/>
                <a:ea typeface="Consolas" charset="0"/>
                <a:cs typeface="Times New Roman" panose="02020603050405020304" pitchFamily="18" charset="0"/>
              </a:rPr>
              <a:t>        // (0 is A, 1 is A#, 2 is B, 3 is C, 4 is C#, ...).</a:t>
            </a:r>
          </a:p>
          <a:p>
            <a:pPr>
              <a:lnSpc>
                <a:spcPts val="1540"/>
              </a:lnSpc>
            </a:pPr>
            <a:r>
              <a:rPr lang="en-US" sz="1100" dirty="0">
                <a:solidFill>
                  <a:srgbClr val="000000"/>
                </a:solidFill>
                <a:latin typeface="Consolas" charset="0"/>
                <a:ea typeface="Consolas" charset="0"/>
                <a:cs typeface="Consolas" charset="0"/>
              </a:rPr>
              <a:t>    public static double[] note(int i, double seconds) {</a:t>
            </a:r>
          </a:p>
          <a:p>
            <a:pPr>
              <a:lnSpc>
                <a:spcPts val="1540"/>
              </a:lnSpc>
            </a:pPr>
            <a:r>
              <a:rPr lang="en-US" sz="1100" dirty="0">
                <a:solidFill>
                  <a:srgbClr val="000000"/>
                </a:solidFill>
                <a:latin typeface="Consolas" charset="0"/>
                <a:ea typeface="Consolas" charset="0"/>
                <a:cs typeface="Consolas" charset="0"/>
              </a:rPr>
              <a:t>        return tone(440.0 * Math.pow(2, i / 12.0), seconds);</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Returns the weighted sum of two given arrays, using two given weights.</a:t>
            </a:r>
          </a:p>
          <a:p>
            <a:pPr>
              <a:lnSpc>
                <a:spcPts val="1540"/>
              </a:lnSpc>
            </a:pPr>
            <a:r>
              <a:rPr lang="en-US" sz="1100" dirty="0">
                <a:solidFill>
                  <a:srgbClr val="000000"/>
                </a:solidFill>
                <a:latin typeface="Consolas" charset="0"/>
                <a:ea typeface="Consolas" charset="0"/>
                <a:cs typeface="Consolas" charset="0"/>
              </a:rPr>
              <a:t>    public static double[] sum(double[] a, double[] b, double awt, double bwt) {</a:t>
            </a:r>
          </a:p>
          <a:p>
            <a:pPr>
              <a:lnSpc>
                <a:spcPts val="1540"/>
              </a:lnSpc>
            </a:pPr>
            <a:r>
              <a:rPr lang="en-US" sz="1100" dirty="0">
                <a:solidFill>
                  <a:srgbClr val="000000"/>
                </a:solidFill>
                <a:latin typeface="Consolas" charset="0"/>
                <a:ea typeface="Consolas" charset="0"/>
                <a:cs typeface="Consolas" charset="0"/>
              </a:rPr>
              <a:t>        double[] c = new double[a.length];</a:t>
            </a:r>
          </a:p>
          <a:p>
            <a:pPr>
              <a:lnSpc>
                <a:spcPts val="1540"/>
              </a:lnSpc>
            </a:pPr>
            <a:r>
              <a:rPr lang="en-US" sz="1100" dirty="0">
                <a:solidFill>
                  <a:srgbClr val="000000"/>
                </a:solidFill>
                <a:latin typeface="Consolas" charset="0"/>
                <a:ea typeface="Consolas" charset="0"/>
                <a:cs typeface="Consolas" charset="0"/>
              </a:rPr>
              <a:t>        for (int i = 0; i &lt; a.length; i++)</a:t>
            </a:r>
          </a:p>
          <a:p>
            <a:pPr>
              <a:lnSpc>
                <a:spcPts val="1540"/>
              </a:lnSpc>
            </a:pPr>
            <a:r>
              <a:rPr lang="en-US" sz="1100" dirty="0">
                <a:solidFill>
                  <a:srgbClr val="000000"/>
                </a:solidFill>
                <a:latin typeface="Consolas" charset="0"/>
                <a:ea typeface="Consolas" charset="0"/>
                <a:cs typeface="Consolas" charset="0"/>
              </a:rPr>
              <a:t>            c[i] = a[i] * awt + b[i] * bwt;</a:t>
            </a:r>
          </a:p>
          <a:p>
            <a:pPr>
              <a:lnSpc>
                <a:spcPts val="1540"/>
              </a:lnSpc>
            </a:pPr>
            <a:r>
              <a:rPr lang="en-US" sz="1100" dirty="0">
                <a:solidFill>
                  <a:srgbClr val="000000"/>
                </a:solidFill>
                <a:latin typeface="Consolas" charset="0"/>
                <a:ea typeface="Consolas" charset="0"/>
                <a:cs typeface="Consolas" charset="0"/>
              </a:rPr>
              <a:t>        return c;</a:t>
            </a:r>
          </a:p>
          <a:p>
            <a:pPr>
              <a:lnSpc>
                <a:spcPts val="1540"/>
              </a:lnSpc>
            </a:pPr>
            <a:r>
              <a:rPr lang="en-US" sz="1100" dirty="0">
                <a:solidFill>
                  <a:srgbClr val="000000"/>
                </a:solidFill>
                <a:latin typeface="Consolas" charset="0"/>
                <a:ea typeface="Consolas" charset="0"/>
                <a:cs typeface="Consolas" charset="0"/>
              </a:rPr>
              <a:t>    }</a:t>
            </a:r>
          </a:p>
          <a:p>
            <a:pPr>
              <a:lnSpc>
                <a:spcPts val="1540"/>
              </a:lnSpc>
            </a:pPr>
            <a:endParaRPr lang="en-US" sz="1100" dirty="0">
              <a:solidFill>
                <a:srgbClr val="000000"/>
              </a:solidFill>
              <a:latin typeface="Consolas" charset="0"/>
              <a:ea typeface="Consolas" charset="0"/>
              <a:cs typeface="Consolas" charset="0"/>
            </a:endParaRP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Returns a 3-note chord by combinig the three given notes.</a:t>
            </a:r>
          </a:p>
          <a:p>
            <a:pPr>
              <a:lnSpc>
                <a:spcPts val="1540"/>
              </a:lnSpc>
            </a:pPr>
            <a:r>
              <a:rPr lang="en-US" sz="1100" dirty="0">
                <a:solidFill>
                  <a:srgbClr val="000000"/>
                </a:solidFill>
                <a:latin typeface="Consolas" charset="0"/>
                <a:ea typeface="Consolas" charset="0"/>
                <a:cs typeface="Consolas" charset="0"/>
              </a:rPr>
              <a:t>    public static double[] chord(int i1, int i2, int i3, </a:t>
            </a:r>
            <a:br>
              <a:rPr lang="en-US" sz="1100" dirty="0">
                <a:solidFill>
                  <a:srgbClr val="000000"/>
                </a:solidFill>
                <a:latin typeface="Consolas" charset="0"/>
                <a:ea typeface="Consolas" charset="0"/>
                <a:cs typeface="Consolas" charset="0"/>
              </a:rPr>
            </a:br>
            <a:r>
              <a:rPr lang="en-US" sz="1100" dirty="0">
                <a:solidFill>
                  <a:srgbClr val="000000"/>
                </a:solidFill>
                <a:latin typeface="Consolas" charset="0"/>
                <a:ea typeface="Consolas" charset="0"/>
                <a:cs typeface="Consolas" charset="0"/>
              </a:rPr>
              <a:t>                                 double seconds) {</a:t>
            </a:r>
          </a:p>
          <a:p>
            <a:pPr>
              <a:lnSpc>
                <a:spcPts val="1540"/>
              </a:lnSpc>
            </a:pPr>
            <a:r>
              <a:rPr lang="en-US" sz="1100" dirty="0">
                <a:solidFill>
                  <a:srgbClr val="000000"/>
                </a:solidFill>
                <a:latin typeface="Consolas" charset="0"/>
                <a:ea typeface="Consolas" charset="0"/>
                <a:cs typeface="Consolas" charset="0"/>
              </a:rPr>
              <a:t>        double[] a1 = note(i1, seconds);</a:t>
            </a:r>
          </a:p>
          <a:p>
            <a:pPr>
              <a:lnSpc>
                <a:spcPts val="1540"/>
              </a:lnSpc>
            </a:pPr>
            <a:r>
              <a:rPr lang="en-US" sz="1100" dirty="0">
                <a:solidFill>
                  <a:srgbClr val="000000"/>
                </a:solidFill>
                <a:latin typeface="Consolas" charset="0"/>
                <a:ea typeface="Consolas" charset="0"/>
                <a:cs typeface="Consolas" charset="0"/>
              </a:rPr>
              <a:t>        double[] a2 = note(i2, seconds);</a:t>
            </a:r>
          </a:p>
          <a:p>
            <a:pPr>
              <a:lnSpc>
                <a:spcPts val="1540"/>
              </a:lnSpc>
            </a:pPr>
            <a:r>
              <a:rPr lang="en-US" sz="1100" dirty="0">
                <a:solidFill>
                  <a:srgbClr val="000000"/>
                </a:solidFill>
                <a:latin typeface="Consolas" charset="0"/>
                <a:ea typeface="Consolas" charset="0"/>
                <a:cs typeface="Consolas" charset="0"/>
              </a:rPr>
              <a:t>        double[] a3 = note(i3, seconds);</a:t>
            </a:r>
          </a:p>
          <a:p>
            <a:pPr>
              <a:lnSpc>
                <a:spcPts val="1540"/>
              </a:lnSpc>
            </a:pPr>
            <a:r>
              <a:rPr lang="en-US" sz="1100" dirty="0">
                <a:solidFill>
                  <a:srgbClr val="000000"/>
                </a:solidFill>
                <a:latin typeface="Consolas" charset="0"/>
                <a:ea typeface="Consolas" charset="0"/>
                <a:cs typeface="Consolas" charset="0"/>
              </a:rPr>
              <a:t>        </a:t>
            </a:r>
            <a:r>
              <a:rPr lang="en-US" sz="1200" dirty="0">
                <a:solidFill>
                  <a:srgbClr val="006600"/>
                </a:solidFill>
                <a:latin typeface="Times New Roman" panose="02020603050405020304" pitchFamily="18" charset="0"/>
                <a:ea typeface="Consolas" charset="0"/>
                <a:cs typeface="Times New Roman" panose="02020603050405020304" pitchFamily="18" charset="0"/>
              </a:rPr>
              <a:t>// builds and returns an equal mix of the three notes</a:t>
            </a:r>
          </a:p>
          <a:p>
            <a:pPr>
              <a:lnSpc>
                <a:spcPts val="1540"/>
              </a:lnSpc>
            </a:pPr>
            <a:r>
              <a:rPr lang="en-US" sz="1100" dirty="0">
                <a:solidFill>
                  <a:srgbClr val="000000"/>
                </a:solidFill>
                <a:latin typeface="Consolas" charset="0"/>
                <a:ea typeface="Consolas" charset="0"/>
                <a:cs typeface="Consolas" charset="0"/>
              </a:rPr>
              <a:t>        double[] s = sum(a1, a2, .33, .33);</a:t>
            </a:r>
          </a:p>
          <a:p>
            <a:pPr>
              <a:lnSpc>
                <a:spcPts val="1540"/>
              </a:lnSpc>
            </a:pPr>
            <a:r>
              <a:rPr lang="en-US" sz="1100" dirty="0">
                <a:solidFill>
                  <a:srgbClr val="000000"/>
                </a:solidFill>
                <a:latin typeface="Consolas" charset="0"/>
                <a:ea typeface="Consolas" charset="0"/>
                <a:cs typeface="Consolas" charset="0"/>
              </a:rPr>
              <a:t>        s = sum(s, a3, .5, .5);</a:t>
            </a:r>
          </a:p>
          <a:p>
            <a:pPr>
              <a:lnSpc>
                <a:spcPts val="1540"/>
              </a:lnSpc>
            </a:pPr>
            <a:r>
              <a:rPr lang="en-US" sz="1100" dirty="0">
                <a:solidFill>
                  <a:srgbClr val="000000"/>
                </a:solidFill>
                <a:latin typeface="Consolas" charset="0"/>
                <a:ea typeface="Consolas" charset="0"/>
                <a:cs typeface="Consolas" charset="0"/>
              </a:rPr>
              <a:t>        return s;</a:t>
            </a:r>
          </a:p>
          <a:p>
            <a:pPr>
              <a:lnSpc>
                <a:spcPts val="1540"/>
              </a:lnSpc>
            </a:pPr>
            <a:r>
              <a:rPr lang="en-US" sz="1100" dirty="0">
                <a:solidFill>
                  <a:srgbClr val="000000"/>
                </a:solidFill>
                <a:latin typeface="Consolas" charset="0"/>
                <a:ea typeface="Consolas" charset="0"/>
                <a:cs typeface="Consolas" charset="0"/>
              </a:rPr>
              <a:t>     }</a:t>
            </a:r>
          </a:p>
          <a:p>
            <a:pPr>
              <a:lnSpc>
                <a:spcPts val="1540"/>
              </a:lnSpc>
            </a:pPr>
            <a:r>
              <a:rPr lang="en-US" sz="1100" dirty="0">
                <a:solidFill>
                  <a:srgbClr val="000000"/>
                </a:solidFill>
                <a:latin typeface="Consolas" charset="0"/>
                <a:ea typeface="Consolas" charset="0"/>
                <a:cs typeface="Consolas" charset="0"/>
              </a:rPr>
              <a:t>}</a:t>
            </a:r>
          </a:p>
        </p:txBody>
      </p:sp>
    </p:spTree>
    <p:extLst>
      <p:ext uri="{BB962C8B-B14F-4D97-AF65-F5344CB8AC3E}">
        <p14:creationId xmlns:p14="http://schemas.microsoft.com/office/powerpoint/2010/main" val="1156392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r>
              <a:rPr kumimoji="0" lang="en-US" dirty="0"/>
              <a:t>Graphics</a:t>
            </a:r>
          </a:p>
        </p:txBody>
      </p:sp>
      <p:sp>
        <p:nvSpPr>
          <p:cNvPr id="26" name="Rectangle 3"/>
          <p:cNvSpPr txBox="1">
            <a:spLocks noChangeArrowheads="1"/>
          </p:cNvSpPr>
          <p:nvPr/>
        </p:nvSpPr>
        <p:spPr>
          <a:xfrm>
            <a:off x="511060" y="698331"/>
            <a:ext cx="7829671" cy="512089"/>
          </a:xfrm>
          <a:prstGeom prst="rect">
            <a:avLst/>
          </a:prstGeom>
        </p:spPr>
        <p:txBody>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r>
              <a:rPr kumimoji="0" lang="en-US" sz="2000" dirty="0">
                <a:solidFill>
                  <a:schemeClr val="tx1"/>
                </a:solidFill>
                <a:latin typeface="Times New Roman"/>
                <a:cs typeface="Times New Roman"/>
              </a:rPr>
              <a:t>Fractals:</a:t>
            </a:r>
            <a:r>
              <a:rPr kumimoji="0" lang="en-US" dirty="0">
                <a:solidFill>
                  <a:schemeClr val="tx1"/>
                </a:solidFill>
                <a:latin typeface="Times New Roman"/>
                <a:cs typeface="Times New Roman"/>
              </a:rPr>
              <a:t> self-replicating patterns</a:t>
            </a:r>
          </a:p>
          <a:p>
            <a:pPr lvl="1"/>
            <a:endParaRPr kumimoji="0" lang="en-US" dirty="0">
              <a:latin typeface="Times New Roman"/>
              <a:cs typeface="Times New Roman"/>
            </a:endParaRPr>
          </a:p>
        </p:txBody>
      </p:sp>
      <p:grpSp>
        <p:nvGrpSpPr>
          <p:cNvPr id="3" name="Group 2">
            <a:extLst>
              <a:ext uri="{FF2B5EF4-FFF2-40B4-BE49-F238E27FC236}">
                <a16:creationId xmlns:a16="http://schemas.microsoft.com/office/drawing/2014/main" id="{5DAB4E81-0835-D58F-3EEA-70D1287789EB}"/>
              </a:ext>
            </a:extLst>
          </p:cNvPr>
          <p:cNvGrpSpPr/>
          <p:nvPr/>
        </p:nvGrpSpPr>
        <p:grpSpPr>
          <a:xfrm>
            <a:off x="3945940" y="1888369"/>
            <a:ext cx="4702007" cy="4007620"/>
            <a:chOff x="4328079" y="2720885"/>
            <a:chExt cx="4702007" cy="4007620"/>
          </a:xfrm>
        </p:grpSpPr>
        <p:sp>
          <p:nvSpPr>
            <p:cNvPr id="4" name="Text Box 5">
              <a:extLst>
                <a:ext uri="{FF2B5EF4-FFF2-40B4-BE49-F238E27FC236}">
                  <a16:creationId xmlns:a16="http://schemas.microsoft.com/office/drawing/2014/main" id="{89ABD8E9-3A70-396B-187B-478FE45024AB}"/>
                </a:ext>
              </a:extLst>
            </p:cNvPr>
            <p:cNvSpPr txBox="1">
              <a:spLocks noChangeArrowheads="1"/>
            </p:cNvSpPr>
            <p:nvPr/>
          </p:nvSpPr>
          <p:spPr bwMode="auto">
            <a:xfrm>
              <a:off x="4328079" y="6327753"/>
              <a:ext cx="1071562" cy="400752"/>
            </a:xfrm>
            <a:prstGeom prst="rect">
              <a:avLst/>
            </a:prstGeom>
            <a:noFill/>
            <a:ln w="15875">
              <a:noFill/>
              <a:miter lim="800000"/>
              <a:headEnd/>
              <a:tailEnd/>
            </a:ln>
          </p:spPr>
          <p:txBody>
            <a:bodyPr lIns="92075" tIns="46038" rIns="92075" bIns="46038">
              <a:prstTxWarp prst="textNoShape">
                <a:avLst/>
              </a:prstTxWarp>
              <a:spAutoFit/>
            </a:bodyPr>
            <a:lstStyle/>
            <a:p>
              <a:pPr algn="ctr">
                <a:spcBef>
                  <a:spcPct val="50000"/>
                </a:spcBef>
              </a:pPr>
              <a:r>
                <a:rPr lang="en-US" sz="2000" dirty="0">
                  <a:solidFill>
                    <a:srgbClr val="A50021"/>
                  </a:solidFill>
                  <a:latin typeface="Arial"/>
                  <a:cs typeface="Arial"/>
                </a:rPr>
                <a:t>R</a:t>
              </a:r>
              <a:endParaRPr lang="en-US" sz="1400" dirty="0"/>
            </a:p>
          </p:txBody>
        </p:sp>
        <p:sp>
          <p:nvSpPr>
            <p:cNvPr id="5" name="AutoShape 4">
              <a:extLst>
                <a:ext uri="{FF2B5EF4-FFF2-40B4-BE49-F238E27FC236}">
                  <a16:creationId xmlns:a16="http://schemas.microsoft.com/office/drawing/2014/main" id="{2A16D778-97AC-CEC0-22E9-73E5D1354F89}"/>
                </a:ext>
              </a:extLst>
            </p:cNvPr>
            <p:cNvSpPr>
              <a:spLocks noChangeArrowheads="1"/>
            </p:cNvSpPr>
            <p:nvPr/>
          </p:nvSpPr>
          <p:spPr bwMode="auto">
            <a:xfrm>
              <a:off x="5081856" y="3127353"/>
              <a:ext cx="3581400" cy="3097212"/>
            </a:xfrm>
            <a:prstGeom prst="triangle">
              <a:avLst>
                <a:gd name="adj" fmla="val 50000"/>
              </a:avLst>
            </a:prstGeom>
            <a:noFill/>
            <a:ln w="9525">
              <a:solidFill>
                <a:schemeClr val="tx1"/>
              </a:solidFill>
              <a:prstDash val="dash"/>
              <a:miter lim="800000"/>
              <a:headEnd/>
              <a:tailEnd/>
            </a:ln>
          </p:spPr>
          <p:txBody>
            <a:bodyPr wrap="none" lIns="92075" tIns="46038" rIns="92075" bIns="46038" anchor="ctr">
              <a:prstTxWarp prst="textNoShape">
                <a:avLst/>
              </a:prstTxWarp>
            </a:bodyPr>
            <a:lstStyle/>
            <a:p>
              <a:endParaRPr lang="en-US" dirty="0"/>
            </a:p>
          </p:txBody>
        </p:sp>
        <p:sp>
          <p:nvSpPr>
            <p:cNvPr id="12" name="Text Box 6">
              <a:extLst>
                <a:ext uri="{FF2B5EF4-FFF2-40B4-BE49-F238E27FC236}">
                  <a16:creationId xmlns:a16="http://schemas.microsoft.com/office/drawing/2014/main" id="{154EE85D-A0AB-235B-5261-946A52B4D871}"/>
                </a:ext>
              </a:extLst>
            </p:cNvPr>
            <p:cNvSpPr txBox="1">
              <a:spLocks noChangeArrowheads="1"/>
            </p:cNvSpPr>
            <p:nvPr/>
          </p:nvSpPr>
          <p:spPr bwMode="auto">
            <a:xfrm>
              <a:off x="8639561" y="6265138"/>
              <a:ext cx="390525" cy="400752"/>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lang="en-US" sz="2000" dirty="0">
                  <a:solidFill>
                    <a:srgbClr val="006600"/>
                  </a:solidFill>
                  <a:latin typeface="Arial"/>
                  <a:cs typeface="Arial"/>
                </a:rPr>
                <a:t>G</a:t>
              </a:r>
              <a:endParaRPr lang="en-US" sz="1400" dirty="0">
                <a:solidFill>
                  <a:srgbClr val="006600"/>
                </a:solidFill>
              </a:endParaRPr>
            </a:p>
          </p:txBody>
        </p:sp>
        <p:sp>
          <p:nvSpPr>
            <p:cNvPr id="13" name="Text Box 7">
              <a:extLst>
                <a:ext uri="{FF2B5EF4-FFF2-40B4-BE49-F238E27FC236}">
                  <a16:creationId xmlns:a16="http://schemas.microsoft.com/office/drawing/2014/main" id="{888A41D3-2245-3DEB-C213-92A92A2E1C9C}"/>
                </a:ext>
              </a:extLst>
            </p:cNvPr>
            <p:cNvSpPr txBox="1">
              <a:spLocks noChangeArrowheads="1"/>
            </p:cNvSpPr>
            <p:nvPr/>
          </p:nvSpPr>
          <p:spPr bwMode="auto">
            <a:xfrm>
              <a:off x="6546653" y="2720885"/>
              <a:ext cx="672283" cy="400752"/>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lang="en-US" sz="2000" dirty="0">
                  <a:solidFill>
                    <a:schemeClr val="folHlink"/>
                  </a:solidFill>
                  <a:latin typeface="Arial"/>
                  <a:cs typeface="Arial"/>
                </a:rPr>
                <a:t>B</a:t>
              </a:r>
              <a:endParaRPr kumimoji="1" lang="en-US" sz="1400" dirty="0">
                <a:latin typeface="Times New Roman"/>
                <a:cs typeface="Times New Roman"/>
              </a:endParaRPr>
            </a:p>
          </p:txBody>
        </p:sp>
      </p:grpSp>
      <p:sp>
        <p:nvSpPr>
          <p:cNvPr id="14" name="Rectangle 3">
            <a:extLst>
              <a:ext uri="{FF2B5EF4-FFF2-40B4-BE49-F238E27FC236}">
                <a16:creationId xmlns:a16="http://schemas.microsoft.com/office/drawing/2014/main" id="{BB01F32B-0239-D7B8-0BD6-8D6ECBABB2C1}"/>
              </a:ext>
            </a:extLst>
          </p:cNvPr>
          <p:cNvSpPr txBox="1">
            <a:spLocks noChangeArrowheads="1"/>
          </p:cNvSpPr>
          <p:nvPr/>
        </p:nvSpPr>
        <p:spPr bwMode="auto">
          <a:xfrm>
            <a:off x="511060" y="1777848"/>
            <a:ext cx="4982004" cy="347821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u="sng" dirty="0">
                <a:solidFill>
                  <a:srgbClr val="000000"/>
                </a:solidFill>
                <a:latin typeface="Times New Roman"/>
                <a:cs typeface="Times New Roman"/>
              </a:rPr>
              <a:t>Algorithm</a:t>
            </a:r>
            <a:endParaRPr kumimoji="0" lang="en-US" dirty="0">
              <a:solidFill>
                <a:srgbClr val="000000"/>
              </a:solidFill>
              <a:latin typeface="Times New Roman"/>
              <a:cs typeface="Times New Roman"/>
            </a:endParaRPr>
          </a:p>
          <a:p>
            <a:pPr marL="0" indent="0">
              <a:lnSpc>
                <a:spcPct val="100000"/>
              </a:lnSpc>
              <a:spcBef>
                <a:spcPts val="600"/>
              </a:spcBef>
            </a:pPr>
            <a:r>
              <a:rPr kumimoji="0" lang="en-US" sz="1600" dirty="0">
                <a:solidFill>
                  <a:schemeClr val="tx1"/>
                </a:solidFill>
                <a:latin typeface="Times New Roman"/>
                <a:cs typeface="Times New Roman"/>
              </a:rPr>
              <a:t>Construct an equilateral triangle with vertices </a:t>
            </a:r>
            <a:r>
              <a:rPr lang="en-US" sz="1400" dirty="0">
                <a:solidFill>
                  <a:srgbClr val="A50021"/>
                </a:solidFill>
                <a:latin typeface="Arial"/>
                <a:cs typeface="Arial"/>
              </a:rPr>
              <a:t>R</a:t>
            </a:r>
            <a:r>
              <a:rPr kumimoji="0" lang="en-US" sz="1600" dirty="0">
                <a:latin typeface="Times New Roman"/>
                <a:cs typeface="Times New Roman"/>
              </a:rPr>
              <a:t>, </a:t>
            </a:r>
            <a:r>
              <a:rPr lang="en-US" sz="1400" dirty="0">
                <a:solidFill>
                  <a:srgbClr val="006600"/>
                </a:solidFill>
                <a:latin typeface="Arial"/>
                <a:cs typeface="Arial"/>
              </a:rPr>
              <a:t>G</a:t>
            </a:r>
            <a:r>
              <a:rPr kumimoji="0" lang="en-US" sz="1600" dirty="0">
                <a:latin typeface="Times New Roman"/>
                <a:cs typeface="Times New Roman"/>
              </a:rPr>
              <a:t>, </a:t>
            </a:r>
            <a:r>
              <a:rPr lang="en-US" sz="1400" dirty="0">
                <a:solidFill>
                  <a:schemeClr val="folHlink"/>
                </a:solidFill>
                <a:latin typeface="Arial"/>
                <a:cs typeface="Arial"/>
              </a:rPr>
              <a:t>B</a:t>
            </a:r>
            <a:r>
              <a:rPr kumimoji="0" lang="en-US" sz="1600" dirty="0">
                <a:solidFill>
                  <a:schemeClr val="tx1"/>
                </a:solidFill>
                <a:latin typeface="Times New Roman"/>
                <a:cs typeface="Times New Roman"/>
              </a:rPr>
              <a:t>;</a:t>
            </a:r>
          </a:p>
          <a:p>
            <a:pPr marL="323850" lvl="1" indent="0">
              <a:lnSpc>
                <a:spcPct val="100000"/>
              </a:lnSpc>
              <a:spcBef>
                <a:spcPts val="600"/>
              </a:spcBef>
              <a:buSzPct val="100000"/>
              <a:buNone/>
            </a:pPr>
            <a:r>
              <a:rPr kumimoji="0" lang="en-US" sz="1600" dirty="0">
                <a:latin typeface="Times New Roman"/>
                <a:cs typeface="Times New Roman"/>
              </a:rPr>
              <a:t>current point = </a:t>
            </a:r>
            <a:r>
              <a:rPr lang="en-US" sz="1600" dirty="0">
                <a:solidFill>
                  <a:srgbClr val="A50021"/>
                </a:solidFill>
                <a:latin typeface="Arial"/>
                <a:cs typeface="Arial"/>
              </a:rPr>
              <a:t>R</a:t>
            </a:r>
            <a:endParaRPr kumimoji="0" lang="en-US" sz="1600" dirty="0">
              <a:latin typeface="Times New Roman"/>
              <a:cs typeface="Times New Roman"/>
            </a:endParaRPr>
          </a:p>
          <a:p>
            <a:pPr marL="323850" lvl="1" indent="0">
              <a:lnSpc>
                <a:spcPct val="100000"/>
              </a:lnSpc>
              <a:spcBef>
                <a:spcPts val="600"/>
              </a:spcBef>
              <a:buSzPct val="100000"/>
              <a:buNone/>
            </a:pPr>
            <a:r>
              <a:rPr kumimoji="0" lang="en-US" sz="1600" dirty="0">
                <a:latin typeface="Times New Roman"/>
                <a:cs typeface="Times New Roman"/>
              </a:rPr>
              <a:t>repeat N</a:t>
            </a:r>
            <a:r>
              <a:rPr kumimoji="0" lang="en-US" sz="1600" b="1" dirty="0">
                <a:latin typeface="Times New Roman"/>
                <a:cs typeface="Times New Roman"/>
              </a:rPr>
              <a:t> </a:t>
            </a:r>
            <a:r>
              <a:rPr kumimoji="0" lang="en-US" sz="1600" dirty="0">
                <a:latin typeface="Times New Roman"/>
                <a:cs typeface="Times New Roman"/>
              </a:rPr>
              <a:t>times:</a:t>
            </a:r>
          </a:p>
          <a:p>
            <a:pPr marL="635000" lvl="2" indent="0">
              <a:lnSpc>
                <a:spcPct val="100000"/>
              </a:lnSpc>
              <a:spcBef>
                <a:spcPts val="600"/>
              </a:spcBef>
              <a:buNone/>
            </a:pPr>
            <a:r>
              <a:rPr kumimoji="0" lang="en-US" sz="1600" dirty="0">
                <a:latin typeface="Times New Roman"/>
                <a:cs typeface="Times New Roman"/>
              </a:rPr>
              <a:t>target = random point (</a:t>
            </a:r>
            <a:r>
              <a:rPr lang="en-US" sz="1400" dirty="0">
                <a:solidFill>
                  <a:srgbClr val="A50021"/>
                </a:solidFill>
                <a:latin typeface="Arial"/>
                <a:cs typeface="Arial"/>
              </a:rPr>
              <a:t>R</a:t>
            </a:r>
            <a:r>
              <a:rPr kumimoji="0" lang="en-US" sz="1600" dirty="0">
                <a:latin typeface="Times New Roman"/>
                <a:cs typeface="Times New Roman"/>
              </a:rPr>
              <a:t>, </a:t>
            </a:r>
            <a:r>
              <a:rPr lang="en-US" sz="1400" dirty="0">
                <a:solidFill>
                  <a:srgbClr val="006600"/>
                </a:solidFill>
                <a:latin typeface="Arial"/>
                <a:cs typeface="Arial"/>
              </a:rPr>
              <a:t>G</a:t>
            </a:r>
            <a:r>
              <a:rPr kumimoji="0" lang="en-US" sz="1600" dirty="0">
                <a:latin typeface="Times New Roman"/>
                <a:cs typeface="Times New Roman"/>
              </a:rPr>
              <a:t>, or </a:t>
            </a:r>
            <a:r>
              <a:rPr lang="en-US" sz="1400" dirty="0">
                <a:solidFill>
                  <a:schemeClr val="folHlink"/>
                </a:solidFill>
                <a:latin typeface="Arial"/>
                <a:cs typeface="Arial"/>
              </a:rPr>
              <a:t>B</a:t>
            </a:r>
            <a:r>
              <a:rPr kumimoji="0" lang="en-US" sz="1600" dirty="0">
                <a:latin typeface="Times New Roman"/>
                <a:cs typeface="Times New Roman"/>
              </a:rPr>
              <a:t>)</a:t>
            </a:r>
          </a:p>
          <a:p>
            <a:pPr marL="635000" lvl="2" indent="0">
              <a:lnSpc>
                <a:spcPct val="100000"/>
              </a:lnSpc>
              <a:spcBef>
                <a:spcPts val="600"/>
              </a:spcBef>
              <a:buNone/>
            </a:pPr>
            <a:r>
              <a:rPr kumimoji="0" lang="en-US" sz="1600" dirty="0">
                <a:latin typeface="Times New Roman"/>
                <a:cs typeface="Times New Roman"/>
              </a:rPr>
              <a:t>compute the halfway point between</a:t>
            </a:r>
            <a:br>
              <a:rPr kumimoji="0" lang="en-US" sz="1600" dirty="0">
                <a:latin typeface="Times New Roman"/>
                <a:cs typeface="Times New Roman"/>
              </a:rPr>
            </a:br>
            <a:r>
              <a:rPr kumimoji="0" lang="en-US" sz="1600" dirty="0">
                <a:latin typeface="Times New Roman"/>
                <a:cs typeface="Times New Roman"/>
              </a:rPr>
              <a:t>the current point and the target</a:t>
            </a:r>
          </a:p>
          <a:p>
            <a:pPr marL="635000" lvl="2" indent="0">
              <a:lnSpc>
                <a:spcPct val="100000"/>
              </a:lnSpc>
              <a:spcBef>
                <a:spcPts val="600"/>
              </a:spcBef>
              <a:buNone/>
            </a:pPr>
            <a:r>
              <a:rPr kumimoji="0" lang="en-US" sz="1600" dirty="0">
                <a:latin typeface="Times New Roman"/>
                <a:cs typeface="Times New Roman"/>
              </a:rPr>
              <a:t>draw this point using the chosen color</a:t>
            </a:r>
          </a:p>
          <a:p>
            <a:pPr marL="635000" lvl="2" indent="0">
              <a:lnSpc>
                <a:spcPct val="100000"/>
              </a:lnSpc>
              <a:spcBef>
                <a:spcPts val="600"/>
              </a:spcBef>
              <a:buNone/>
            </a:pPr>
            <a:r>
              <a:rPr kumimoji="0" lang="en-US" sz="1600" dirty="0">
                <a:latin typeface="Times New Roman"/>
                <a:cs typeface="Times New Roman"/>
              </a:rPr>
              <a:t>currentPoint = target</a:t>
            </a:r>
          </a:p>
          <a:p>
            <a:pPr lvl="2"/>
            <a:endParaRPr kumimoji="0" lang="en-US" dirty="0">
              <a:latin typeface="Times New Roman"/>
              <a:cs typeface="Times New Roman"/>
            </a:endParaRPr>
          </a:p>
          <a:p>
            <a:pPr marL="0" indent="0"/>
            <a:endParaRPr kumimoji="0" lang="en-US" dirty="0">
              <a:solidFill>
                <a:schemeClr val="tx1"/>
              </a:solidFill>
              <a:latin typeface="Times New Roman"/>
              <a:cs typeface="Times New Roman"/>
            </a:endParaRPr>
          </a:p>
          <a:p>
            <a:pPr marL="0" indent="0"/>
            <a:endParaRPr kumimoji="0" lang="en-US" dirty="0">
              <a:latin typeface="Times New Roman"/>
              <a:cs typeface="Times New Roman"/>
            </a:endParaRPr>
          </a:p>
        </p:txBody>
      </p:sp>
      <p:sp>
        <p:nvSpPr>
          <p:cNvPr id="10" name="Rectangle 3">
            <a:extLst>
              <a:ext uri="{FF2B5EF4-FFF2-40B4-BE49-F238E27FC236}">
                <a16:creationId xmlns:a16="http://schemas.microsoft.com/office/drawing/2014/main" id="{EB1838AA-C74C-14B5-63D2-8E00B7B22840}"/>
              </a:ext>
            </a:extLst>
          </p:cNvPr>
          <p:cNvSpPr txBox="1">
            <a:spLocks noChangeArrowheads="1"/>
          </p:cNvSpPr>
          <p:nvPr/>
        </p:nvSpPr>
        <p:spPr bwMode="auto">
          <a:xfrm>
            <a:off x="492131" y="1227102"/>
            <a:ext cx="7848600" cy="43142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u="sng" kern="0" dirty="0">
                <a:solidFill>
                  <a:srgbClr val="000000"/>
                </a:solidFill>
                <a:latin typeface="Times New Roman"/>
                <a:cs typeface="Times New Roman"/>
              </a:rPr>
              <a:t>Example:</a:t>
            </a:r>
            <a:r>
              <a:rPr kumimoji="0" lang="en-US" kern="0" dirty="0">
                <a:solidFill>
                  <a:srgbClr val="000000"/>
                </a:solidFill>
                <a:latin typeface="Times New Roman"/>
                <a:cs typeface="Times New Roman"/>
              </a:rPr>
              <a:t> the </a:t>
            </a:r>
            <a:r>
              <a:rPr kumimoji="0" lang="en-US" kern="0" dirty="0">
                <a:solidFill>
                  <a:schemeClr val="tx1"/>
                </a:solidFill>
                <a:latin typeface="Times New Roman"/>
                <a:cs typeface="Times New Roman"/>
              </a:rPr>
              <a:t>self-replicating “Sierpinski triangle”</a:t>
            </a:r>
          </a:p>
        </p:txBody>
      </p:sp>
    </p:spTree>
    <p:extLst>
      <p:ext uri="{BB962C8B-B14F-4D97-AF65-F5344CB8AC3E}">
        <p14:creationId xmlns:p14="http://schemas.microsoft.com/office/powerpoint/2010/main" val="604953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125D5C-125D-6E38-4E06-872186048073}"/>
            </a:ext>
          </a:extLst>
        </p:cNvPr>
        <p:cNvGrpSpPr/>
        <p:nvPr/>
      </p:nvGrpSpPr>
      <p:grpSpPr>
        <a:xfrm>
          <a:off x="0" y="0"/>
          <a:ext cx="0" cy="0"/>
          <a:chOff x="0" y="0"/>
          <a:chExt cx="0" cy="0"/>
        </a:xfrm>
      </p:grpSpPr>
      <p:pic>
        <p:nvPicPr>
          <p:cNvPr id="28673" name="Picture 2" descr="OPENOAM">
            <a:extLst>
              <a:ext uri="{FF2B5EF4-FFF2-40B4-BE49-F238E27FC236}">
                <a16:creationId xmlns:a16="http://schemas.microsoft.com/office/drawing/2014/main" id="{937C67DA-F349-818F-47C7-CDE145B66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661" name="Rectangle 7">
            <a:extLst>
              <a:ext uri="{FF2B5EF4-FFF2-40B4-BE49-F238E27FC236}">
                <a16:creationId xmlns:a16="http://schemas.microsoft.com/office/drawing/2014/main" id="{413C588A-F476-C806-8DB1-82023D5B9BFB}"/>
              </a:ext>
            </a:extLst>
          </p:cNvPr>
          <p:cNvSpPr>
            <a:spLocks noChangeArrowheads="1"/>
          </p:cNvSpPr>
          <p:nvPr/>
        </p:nvSpPr>
        <p:spPr bwMode="auto">
          <a:xfrm>
            <a:off x="1447800" y="1752600"/>
            <a:ext cx="61722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defRPr/>
            </a:pPr>
            <a:r>
              <a:rPr lang="en-US" sz="2000" dirty="0">
                <a:solidFill>
                  <a:srgbClr val="737373"/>
                </a:solidFill>
                <a:latin typeface="Times New Roman"/>
                <a:cs typeface="Times New Roman"/>
              </a:rPr>
              <a:t>Lecture 6-1</a:t>
            </a:r>
            <a:endParaRPr lang="en-US" sz="2800" dirty="0">
              <a:latin typeface="Times New Roman"/>
              <a:cs typeface="Times New Roman"/>
            </a:endParaRPr>
          </a:p>
        </p:txBody>
      </p:sp>
      <p:sp>
        <p:nvSpPr>
          <p:cNvPr id="2" name="TextBox 1">
            <a:extLst>
              <a:ext uri="{FF2B5EF4-FFF2-40B4-BE49-F238E27FC236}">
                <a16:creationId xmlns:a16="http://schemas.microsoft.com/office/drawing/2014/main" id="{8B063E97-6683-F2BE-2FA8-460EC0C1C860}"/>
              </a:ext>
            </a:extLst>
          </p:cNvPr>
          <p:cNvSpPr txBox="1"/>
          <p:nvPr/>
        </p:nvSpPr>
        <p:spPr>
          <a:xfrm>
            <a:off x="1927938" y="2295137"/>
            <a:ext cx="5573660" cy="523220"/>
          </a:xfrm>
          <a:prstGeom prst="rect">
            <a:avLst/>
          </a:prstGeom>
          <a:noFill/>
        </p:spPr>
        <p:txBody>
          <a:bodyPr wrap="square" rtlCol="0">
            <a:spAutoFit/>
          </a:bodyPr>
          <a:lstStyle/>
          <a:p>
            <a:pPr algn="ctr">
              <a:spcBef>
                <a:spcPts val="1200"/>
              </a:spcBef>
            </a:pPr>
            <a:r>
              <a:rPr lang="en-US" sz="2800" dirty="0">
                <a:latin typeface="Times New Roman"/>
                <a:cs typeface="Times New Roman"/>
              </a:rPr>
              <a:t>Multimedia, Part II</a:t>
            </a:r>
          </a:p>
        </p:txBody>
      </p:sp>
      <p:pic>
        <p:nvPicPr>
          <p:cNvPr id="3" name="Picture 2">
            <a:extLst>
              <a:ext uri="{FF2B5EF4-FFF2-40B4-BE49-F238E27FC236}">
                <a16:creationId xmlns:a16="http://schemas.microsoft.com/office/drawing/2014/main" id="{56D4FA39-1E46-BE30-653A-7C11731F2871}"/>
              </a:ext>
            </a:extLst>
          </p:cNvPr>
          <p:cNvPicPr>
            <a:picLocks noChangeAspect="1"/>
          </p:cNvPicPr>
          <p:nvPr/>
        </p:nvPicPr>
        <p:blipFill>
          <a:blip r:embed="rId4"/>
          <a:stretch>
            <a:fillRect/>
          </a:stretch>
        </p:blipFill>
        <p:spPr>
          <a:xfrm>
            <a:off x="3048000" y="3070825"/>
            <a:ext cx="3252618" cy="3578675"/>
          </a:xfrm>
          <a:prstGeom prst="rect">
            <a:avLst/>
          </a:prstGeom>
        </p:spPr>
      </p:pic>
      <p:sp>
        <p:nvSpPr>
          <p:cNvPr id="4" name="Rectangle 5">
            <a:extLst>
              <a:ext uri="{FF2B5EF4-FFF2-40B4-BE49-F238E27FC236}">
                <a16:creationId xmlns:a16="http://schemas.microsoft.com/office/drawing/2014/main" id="{65D04971-A4C0-ED80-DE73-29DDD293B094}"/>
              </a:ext>
            </a:extLst>
          </p:cNvPr>
          <p:cNvSpPr>
            <a:spLocks noChangeArrowheads="1"/>
          </p:cNvSpPr>
          <p:nvPr/>
        </p:nvSpPr>
        <p:spPr bwMode="auto">
          <a:xfrm>
            <a:off x="152400" y="76200"/>
            <a:ext cx="2895600" cy="68580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spcBef>
                <a:spcPts val="400"/>
              </a:spcBef>
              <a:defRPr/>
            </a:pPr>
            <a:r>
              <a:rPr lang="en-US" sz="1600" dirty="0">
                <a:solidFill>
                  <a:schemeClr val="tx1">
                    <a:lumMod val="65000"/>
                    <a:lumOff val="35000"/>
                  </a:schemeClr>
                </a:solidFill>
                <a:latin typeface="Times New Roman"/>
                <a:cs typeface="Times New Roman"/>
              </a:rPr>
              <a:t>Introduction to Computer Science</a:t>
            </a:r>
          </a:p>
          <a:p>
            <a:pPr algn="l">
              <a:spcBef>
                <a:spcPts val="400"/>
              </a:spcBef>
              <a:defRPr/>
            </a:pPr>
            <a:r>
              <a:rPr lang="en-US" sz="1600" dirty="0">
                <a:solidFill>
                  <a:schemeClr val="tx1">
                    <a:lumMod val="65000"/>
                    <a:lumOff val="35000"/>
                  </a:schemeClr>
                </a:solidFill>
                <a:latin typeface="Times New Roman"/>
                <a:cs typeface="Times New Roman"/>
              </a:rPr>
              <a:t>Reichman University</a:t>
            </a:r>
          </a:p>
        </p:txBody>
      </p:sp>
    </p:spTree>
    <p:extLst>
      <p:ext uri="{BB962C8B-B14F-4D97-AF65-F5344CB8AC3E}">
        <p14:creationId xmlns:p14="http://schemas.microsoft.com/office/powerpoint/2010/main" val="1998298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r>
              <a:rPr kumimoji="0" lang="en-US" dirty="0"/>
              <a:t>Graphics</a:t>
            </a:r>
          </a:p>
        </p:txBody>
      </p:sp>
      <p:sp>
        <p:nvSpPr>
          <p:cNvPr id="26" name="Rectangle 3"/>
          <p:cNvSpPr txBox="1">
            <a:spLocks noChangeArrowheads="1"/>
          </p:cNvSpPr>
          <p:nvPr/>
        </p:nvSpPr>
        <p:spPr>
          <a:xfrm>
            <a:off x="511060" y="698331"/>
            <a:ext cx="7829671" cy="512089"/>
          </a:xfrm>
          <a:prstGeom prst="rect">
            <a:avLst/>
          </a:prstGeom>
        </p:spPr>
        <p:txBody>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r>
              <a:rPr kumimoji="0" lang="en-US" sz="2000" dirty="0">
                <a:solidFill>
                  <a:schemeClr val="tx1"/>
                </a:solidFill>
                <a:latin typeface="Times New Roman"/>
                <a:cs typeface="Times New Roman"/>
              </a:rPr>
              <a:t>Fractals:</a:t>
            </a:r>
            <a:r>
              <a:rPr kumimoji="0" lang="en-US" dirty="0">
                <a:solidFill>
                  <a:schemeClr val="tx1"/>
                </a:solidFill>
                <a:latin typeface="Times New Roman"/>
                <a:cs typeface="Times New Roman"/>
              </a:rPr>
              <a:t> self-replicating patterns</a:t>
            </a:r>
          </a:p>
          <a:p>
            <a:pPr lvl="1"/>
            <a:endParaRPr kumimoji="0" lang="en-US" dirty="0">
              <a:latin typeface="Times New Roman"/>
              <a:cs typeface="Times New Roman"/>
            </a:endParaRPr>
          </a:p>
        </p:txBody>
      </p:sp>
      <p:sp>
        <p:nvSpPr>
          <p:cNvPr id="3" name="Oval 11">
            <a:extLst>
              <a:ext uri="{FF2B5EF4-FFF2-40B4-BE49-F238E27FC236}">
                <a16:creationId xmlns:a16="http://schemas.microsoft.com/office/drawing/2014/main" id="{446A389F-10C9-9DDD-A6DA-7471D760E991}"/>
              </a:ext>
            </a:extLst>
          </p:cNvPr>
          <p:cNvSpPr>
            <a:spLocks noChangeArrowheads="1"/>
          </p:cNvSpPr>
          <p:nvPr/>
        </p:nvSpPr>
        <p:spPr bwMode="auto">
          <a:xfrm>
            <a:off x="7092278" y="4128714"/>
            <a:ext cx="228600" cy="228600"/>
          </a:xfrm>
          <a:prstGeom prst="ellipse">
            <a:avLst/>
          </a:prstGeom>
          <a:solidFill>
            <a:srgbClr val="006600"/>
          </a:solidFill>
          <a:ln w="9525">
            <a:noFill/>
            <a:round/>
            <a:headEnd/>
            <a:tailEnd/>
          </a:ln>
        </p:spPr>
        <p:txBody>
          <a:bodyPr wrap="none" lIns="92075" tIns="46038" rIns="92075" bIns="46038" anchor="ctr">
            <a:prstTxWarp prst="textNoShape">
              <a:avLst/>
            </a:prstTxWarp>
          </a:bodyPr>
          <a:lstStyle/>
          <a:p>
            <a:pPr algn="ctr"/>
            <a:r>
              <a:rPr lang="en-US" sz="1600" dirty="0">
                <a:solidFill>
                  <a:srgbClr val="FFFFFF"/>
                </a:solidFill>
                <a:latin typeface="Times New Roman" panose="02020603050405020304" pitchFamily="18" charset="0"/>
                <a:cs typeface="Times New Roman" panose="02020603050405020304" pitchFamily="18" charset="0"/>
              </a:rPr>
              <a:t>3</a:t>
            </a:r>
            <a:endParaRPr lang="en-US" sz="2000" dirty="0">
              <a:latin typeface="Times New Roman" panose="02020603050405020304" pitchFamily="18" charset="0"/>
              <a:cs typeface="Times New Roman" panose="02020603050405020304" pitchFamily="18" charset="0"/>
            </a:endParaRPr>
          </a:p>
        </p:txBody>
      </p:sp>
      <p:sp>
        <p:nvSpPr>
          <p:cNvPr id="4" name="Oval 12">
            <a:extLst>
              <a:ext uri="{FF2B5EF4-FFF2-40B4-BE49-F238E27FC236}">
                <a16:creationId xmlns:a16="http://schemas.microsoft.com/office/drawing/2014/main" id="{40885824-414B-A27F-FD1E-F019EA9DCFA8}"/>
              </a:ext>
            </a:extLst>
          </p:cNvPr>
          <p:cNvSpPr>
            <a:spLocks noChangeArrowheads="1"/>
          </p:cNvSpPr>
          <p:nvPr/>
        </p:nvSpPr>
        <p:spPr bwMode="auto">
          <a:xfrm>
            <a:off x="5941341" y="4639889"/>
            <a:ext cx="228600" cy="228600"/>
          </a:xfrm>
          <a:prstGeom prst="ellipse">
            <a:avLst/>
          </a:prstGeom>
          <a:solidFill>
            <a:schemeClr val="accent1"/>
          </a:solidFill>
          <a:ln w="9525">
            <a:noFill/>
            <a:round/>
            <a:headEnd/>
            <a:tailEnd/>
          </a:ln>
        </p:spPr>
        <p:txBody>
          <a:bodyPr wrap="none" lIns="92075" tIns="46038" rIns="92075" bIns="46038" anchor="ctr">
            <a:prstTxWarp prst="textNoShape">
              <a:avLst/>
            </a:prstTxWarp>
          </a:bodyPr>
          <a:lstStyle/>
          <a:p>
            <a:pPr algn="ctr"/>
            <a:r>
              <a:rPr lang="en-US" sz="1600" dirty="0">
                <a:solidFill>
                  <a:srgbClr val="FFFFFF"/>
                </a:solidFill>
                <a:latin typeface="Times New Roman" panose="02020603050405020304" pitchFamily="18" charset="0"/>
                <a:cs typeface="Times New Roman" panose="02020603050405020304" pitchFamily="18" charset="0"/>
              </a:rPr>
              <a:t>4</a:t>
            </a:r>
            <a:endParaRPr lang="en-US" sz="2000" dirty="0">
              <a:latin typeface="Times New Roman" panose="02020603050405020304" pitchFamily="18" charset="0"/>
              <a:cs typeface="Times New Roman" panose="02020603050405020304" pitchFamily="18" charset="0"/>
            </a:endParaRPr>
          </a:p>
        </p:txBody>
      </p:sp>
      <p:sp>
        <p:nvSpPr>
          <p:cNvPr id="5" name="Oval 13">
            <a:extLst>
              <a:ext uri="{FF2B5EF4-FFF2-40B4-BE49-F238E27FC236}">
                <a16:creationId xmlns:a16="http://schemas.microsoft.com/office/drawing/2014/main" id="{1A287AD2-4615-52D4-2F3B-3E6AB448EE29}"/>
              </a:ext>
            </a:extLst>
          </p:cNvPr>
          <p:cNvSpPr>
            <a:spLocks noChangeArrowheads="1"/>
          </p:cNvSpPr>
          <p:nvPr/>
        </p:nvSpPr>
        <p:spPr bwMode="auto">
          <a:xfrm>
            <a:off x="6182641" y="3319089"/>
            <a:ext cx="228600" cy="228600"/>
          </a:xfrm>
          <a:prstGeom prst="ellipse">
            <a:avLst/>
          </a:prstGeom>
          <a:solidFill>
            <a:srgbClr val="003399"/>
          </a:solidFill>
          <a:ln w="9525">
            <a:noFill/>
            <a:round/>
            <a:headEnd/>
            <a:tailEnd/>
          </a:ln>
        </p:spPr>
        <p:txBody>
          <a:bodyPr wrap="none" lIns="92075" tIns="46038" rIns="92075" bIns="46038" anchor="ctr">
            <a:prstTxWarp prst="textNoShape">
              <a:avLst/>
            </a:prstTxWarp>
          </a:bodyPr>
          <a:lstStyle/>
          <a:p>
            <a:pPr algn="ctr"/>
            <a:r>
              <a:rPr lang="en-US" sz="1600" dirty="0">
                <a:solidFill>
                  <a:srgbClr val="FFFFFF"/>
                </a:solidFill>
                <a:latin typeface="Times New Roman" panose="02020603050405020304" pitchFamily="18" charset="0"/>
                <a:cs typeface="Times New Roman" panose="02020603050405020304" pitchFamily="18" charset="0"/>
              </a:rPr>
              <a:t>5</a:t>
            </a:r>
            <a:endParaRPr lang="en-US" sz="2000" dirty="0">
              <a:latin typeface="Times New Roman" panose="02020603050405020304" pitchFamily="18" charset="0"/>
              <a:cs typeface="Times New Roman" panose="02020603050405020304" pitchFamily="18" charset="0"/>
            </a:endParaRPr>
          </a:p>
        </p:txBody>
      </p:sp>
      <p:sp>
        <p:nvSpPr>
          <p:cNvPr id="6" name="Oval 14">
            <a:extLst>
              <a:ext uri="{FF2B5EF4-FFF2-40B4-BE49-F238E27FC236}">
                <a16:creationId xmlns:a16="http://schemas.microsoft.com/office/drawing/2014/main" id="{5E270D1E-52F9-B4D0-2507-74A83CE38569}"/>
              </a:ext>
            </a:extLst>
          </p:cNvPr>
          <p:cNvSpPr>
            <a:spLocks noChangeArrowheads="1"/>
          </p:cNvSpPr>
          <p:nvPr/>
        </p:nvSpPr>
        <p:spPr bwMode="auto">
          <a:xfrm>
            <a:off x="7179591" y="4281114"/>
            <a:ext cx="228600" cy="228600"/>
          </a:xfrm>
          <a:prstGeom prst="ellipse">
            <a:avLst/>
          </a:prstGeom>
          <a:solidFill>
            <a:srgbClr val="006600"/>
          </a:solidFill>
          <a:ln w="9525">
            <a:noFill/>
            <a:round/>
            <a:headEnd/>
            <a:tailEnd/>
          </a:ln>
        </p:spPr>
        <p:txBody>
          <a:bodyPr wrap="none" lIns="92075" tIns="46038" rIns="92075" bIns="46038" anchor="ctr">
            <a:prstTxWarp prst="textNoShape">
              <a:avLst/>
            </a:prstTxWarp>
          </a:bodyPr>
          <a:lstStyle/>
          <a:p>
            <a:pPr algn="ctr"/>
            <a:r>
              <a:rPr lang="en-US" sz="1600" dirty="0">
                <a:solidFill>
                  <a:srgbClr val="FFFFFF"/>
                </a:solidFill>
                <a:latin typeface="Times New Roman" panose="02020603050405020304" pitchFamily="18" charset="0"/>
                <a:cs typeface="Times New Roman" panose="02020603050405020304" pitchFamily="18" charset="0"/>
              </a:rPr>
              <a:t>6</a:t>
            </a:r>
            <a:endParaRPr lang="en-US" sz="2000" dirty="0">
              <a:latin typeface="Times New Roman" panose="02020603050405020304" pitchFamily="18" charset="0"/>
              <a:cs typeface="Times New Roman" panose="02020603050405020304" pitchFamily="18" charset="0"/>
            </a:endParaRPr>
          </a:p>
        </p:txBody>
      </p:sp>
      <p:sp>
        <p:nvSpPr>
          <p:cNvPr id="8" name="Text Box 5">
            <a:extLst>
              <a:ext uri="{FF2B5EF4-FFF2-40B4-BE49-F238E27FC236}">
                <a16:creationId xmlns:a16="http://schemas.microsoft.com/office/drawing/2014/main" id="{81E761B4-85F1-D4CF-F5A9-93CD03DD16AD}"/>
              </a:ext>
            </a:extLst>
          </p:cNvPr>
          <p:cNvSpPr txBox="1">
            <a:spLocks noChangeArrowheads="1"/>
          </p:cNvSpPr>
          <p:nvPr/>
        </p:nvSpPr>
        <p:spPr bwMode="auto">
          <a:xfrm>
            <a:off x="3945937" y="5495234"/>
            <a:ext cx="1071562" cy="400752"/>
          </a:xfrm>
          <a:prstGeom prst="rect">
            <a:avLst/>
          </a:prstGeom>
          <a:noFill/>
          <a:ln w="15875">
            <a:noFill/>
            <a:miter lim="800000"/>
            <a:headEnd/>
            <a:tailEnd/>
          </a:ln>
        </p:spPr>
        <p:txBody>
          <a:bodyPr lIns="92075" tIns="46038" rIns="92075" bIns="46038">
            <a:prstTxWarp prst="textNoShape">
              <a:avLst/>
            </a:prstTxWarp>
            <a:spAutoFit/>
          </a:bodyPr>
          <a:lstStyle/>
          <a:p>
            <a:pPr algn="ctr">
              <a:spcBef>
                <a:spcPct val="50000"/>
              </a:spcBef>
            </a:pPr>
            <a:r>
              <a:rPr lang="en-US" sz="2000" dirty="0">
                <a:solidFill>
                  <a:srgbClr val="A50021"/>
                </a:solidFill>
                <a:latin typeface="Arial"/>
                <a:cs typeface="Arial"/>
              </a:rPr>
              <a:t>R</a:t>
            </a:r>
            <a:endParaRPr lang="en-US" sz="1400" dirty="0"/>
          </a:p>
        </p:txBody>
      </p:sp>
      <p:sp>
        <p:nvSpPr>
          <p:cNvPr id="9" name="AutoShape 4">
            <a:extLst>
              <a:ext uri="{FF2B5EF4-FFF2-40B4-BE49-F238E27FC236}">
                <a16:creationId xmlns:a16="http://schemas.microsoft.com/office/drawing/2014/main" id="{115A7914-973B-BB7D-CAC5-2E2BB967D10A}"/>
              </a:ext>
            </a:extLst>
          </p:cNvPr>
          <p:cNvSpPr>
            <a:spLocks noChangeArrowheads="1"/>
          </p:cNvSpPr>
          <p:nvPr/>
        </p:nvSpPr>
        <p:spPr bwMode="auto">
          <a:xfrm>
            <a:off x="4699714" y="2294834"/>
            <a:ext cx="3581400" cy="3097212"/>
          </a:xfrm>
          <a:prstGeom prst="triangle">
            <a:avLst>
              <a:gd name="adj" fmla="val 50000"/>
            </a:avLst>
          </a:prstGeom>
          <a:noFill/>
          <a:ln w="9525">
            <a:solidFill>
              <a:schemeClr val="tx1"/>
            </a:solidFill>
            <a:prstDash val="dash"/>
            <a:miter lim="800000"/>
            <a:headEnd/>
            <a:tailEnd/>
          </a:ln>
        </p:spPr>
        <p:txBody>
          <a:bodyPr wrap="none" lIns="92075" tIns="46038" rIns="92075" bIns="46038" anchor="ctr">
            <a:prstTxWarp prst="textNoShape">
              <a:avLst/>
            </a:prstTxWarp>
          </a:bodyPr>
          <a:lstStyle/>
          <a:p>
            <a:endParaRPr lang="en-US" dirty="0"/>
          </a:p>
        </p:txBody>
      </p:sp>
      <p:sp>
        <p:nvSpPr>
          <p:cNvPr id="10" name="Text Box 6">
            <a:extLst>
              <a:ext uri="{FF2B5EF4-FFF2-40B4-BE49-F238E27FC236}">
                <a16:creationId xmlns:a16="http://schemas.microsoft.com/office/drawing/2014/main" id="{24076317-9D71-CAEC-8A5F-5A39AF0C4A40}"/>
              </a:ext>
            </a:extLst>
          </p:cNvPr>
          <p:cNvSpPr txBox="1">
            <a:spLocks noChangeArrowheads="1"/>
          </p:cNvSpPr>
          <p:nvPr/>
        </p:nvSpPr>
        <p:spPr bwMode="auto">
          <a:xfrm>
            <a:off x="8257419" y="5432619"/>
            <a:ext cx="390525" cy="400752"/>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lang="en-US" sz="2000" dirty="0">
                <a:solidFill>
                  <a:srgbClr val="006600"/>
                </a:solidFill>
                <a:latin typeface="Arial"/>
                <a:cs typeface="Arial"/>
              </a:rPr>
              <a:t>G</a:t>
            </a:r>
            <a:endParaRPr lang="en-US" sz="1400" dirty="0">
              <a:solidFill>
                <a:srgbClr val="006600"/>
              </a:solidFill>
            </a:endParaRPr>
          </a:p>
        </p:txBody>
      </p:sp>
      <p:sp>
        <p:nvSpPr>
          <p:cNvPr id="11" name="Text Box 7">
            <a:extLst>
              <a:ext uri="{FF2B5EF4-FFF2-40B4-BE49-F238E27FC236}">
                <a16:creationId xmlns:a16="http://schemas.microsoft.com/office/drawing/2014/main" id="{0BEF6C15-D7C1-B7CE-7F42-6A301AB3CC6F}"/>
              </a:ext>
            </a:extLst>
          </p:cNvPr>
          <p:cNvSpPr txBox="1">
            <a:spLocks noChangeArrowheads="1"/>
          </p:cNvSpPr>
          <p:nvPr/>
        </p:nvSpPr>
        <p:spPr bwMode="auto">
          <a:xfrm>
            <a:off x="6164511" y="1888366"/>
            <a:ext cx="672283" cy="400752"/>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lang="en-US" sz="2000" dirty="0">
                <a:solidFill>
                  <a:schemeClr val="folHlink"/>
                </a:solidFill>
                <a:latin typeface="Arial"/>
                <a:cs typeface="Arial"/>
              </a:rPr>
              <a:t>B</a:t>
            </a:r>
            <a:endParaRPr kumimoji="1" lang="en-US" sz="1400" dirty="0">
              <a:latin typeface="Times New Roman"/>
              <a:cs typeface="Times New Roman"/>
            </a:endParaRPr>
          </a:p>
        </p:txBody>
      </p:sp>
      <p:sp>
        <p:nvSpPr>
          <p:cNvPr id="12" name="Oval 12">
            <a:extLst>
              <a:ext uri="{FF2B5EF4-FFF2-40B4-BE49-F238E27FC236}">
                <a16:creationId xmlns:a16="http://schemas.microsoft.com/office/drawing/2014/main" id="{896C7F34-0DCA-6E1C-EAE3-ED4DAF3B60C9}"/>
              </a:ext>
            </a:extLst>
          </p:cNvPr>
          <p:cNvSpPr>
            <a:spLocks noChangeArrowheads="1"/>
          </p:cNvSpPr>
          <p:nvPr/>
        </p:nvSpPr>
        <p:spPr bwMode="auto">
          <a:xfrm>
            <a:off x="5827041" y="4754189"/>
            <a:ext cx="228600" cy="228600"/>
          </a:xfrm>
          <a:prstGeom prst="ellipse">
            <a:avLst/>
          </a:prstGeom>
          <a:solidFill>
            <a:schemeClr val="accent1"/>
          </a:solidFill>
          <a:ln w="9525">
            <a:noFill/>
            <a:round/>
            <a:headEnd/>
            <a:tailEnd/>
          </a:ln>
        </p:spPr>
        <p:txBody>
          <a:bodyPr wrap="none" lIns="92075" tIns="46038" rIns="92075" bIns="46038" anchor="ctr">
            <a:prstTxWarp prst="textNoShape">
              <a:avLst/>
            </a:prstTxWarp>
          </a:bodyPr>
          <a:lstStyle/>
          <a:p>
            <a:pPr algn="ctr"/>
            <a:r>
              <a:rPr lang="en-US" sz="1600" dirty="0">
                <a:solidFill>
                  <a:srgbClr val="FFFFFF"/>
                </a:solidFill>
                <a:latin typeface="Times New Roman" panose="02020603050405020304" pitchFamily="18" charset="0"/>
                <a:cs typeface="Times New Roman" panose="02020603050405020304" pitchFamily="18" charset="0"/>
              </a:rPr>
              <a:t>7</a:t>
            </a:r>
            <a:endParaRPr lang="en-US" sz="2000" dirty="0">
              <a:latin typeface="Times New Roman" panose="02020603050405020304" pitchFamily="18" charset="0"/>
              <a:cs typeface="Times New Roman" panose="02020603050405020304" pitchFamily="18" charset="0"/>
            </a:endParaRPr>
          </a:p>
        </p:txBody>
      </p:sp>
      <p:sp>
        <p:nvSpPr>
          <p:cNvPr id="13" name="Oval 12">
            <a:extLst>
              <a:ext uri="{FF2B5EF4-FFF2-40B4-BE49-F238E27FC236}">
                <a16:creationId xmlns:a16="http://schemas.microsoft.com/office/drawing/2014/main" id="{21EDD298-74FD-5702-27F5-EACCD7D679FD}"/>
              </a:ext>
            </a:extLst>
          </p:cNvPr>
          <p:cNvSpPr>
            <a:spLocks noChangeArrowheads="1"/>
          </p:cNvSpPr>
          <p:nvPr/>
        </p:nvSpPr>
        <p:spPr bwMode="auto">
          <a:xfrm>
            <a:off x="5315981" y="4906589"/>
            <a:ext cx="228600" cy="228600"/>
          </a:xfrm>
          <a:prstGeom prst="ellipse">
            <a:avLst/>
          </a:prstGeom>
          <a:solidFill>
            <a:schemeClr val="accent1"/>
          </a:solidFill>
          <a:ln w="9525">
            <a:noFill/>
            <a:round/>
            <a:headEnd/>
            <a:tailEnd/>
          </a:ln>
        </p:spPr>
        <p:txBody>
          <a:bodyPr wrap="none" lIns="92075" tIns="46038" rIns="92075" bIns="46038" anchor="ctr">
            <a:prstTxWarp prst="textNoShape">
              <a:avLst/>
            </a:prstTxWarp>
          </a:bodyPr>
          <a:lstStyle/>
          <a:p>
            <a:pPr algn="ctr"/>
            <a:r>
              <a:rPr lang="en-US" sz="1600" dirty="0">
                <a:solidFill>
                  <a:srgbClr val="FFFFFF"/>
                </a:solidFill>
                <a:latin typeface="Times New Roman" panose="02020603050405020304" pitchFamily="18" charset="0"/>
                <a:cs typeface="Times New Roman" panose="02020603050405020304" pitchFamily="18" charset="0"/>
              </a:rPr>
              <a:t>8</a:t>
            </a:r>
            <a:endParaRPr lang="en-US" sz="2000" dirty="0">
              <a:latin typeface="Times New Roman" panose="02020603050405020304" pitchFamily="18" charset="0"/>
              <a:cs typeface="Times New Roman" panose="02020603050405020304" pitchFamily="18" charset="0"/>
            </a:endParaRPr>
          </a:p>
        </p:txBody>
      </p:sp>
      <p:sp>
        <p:nvSpPr>
          <p:cNvPr id="14" name="Oval 14">
            <a:extLst>
              <a:ext uri="{FF2B5EF4-FFF2-40B4-BE49-F238E27FC236}">
                <a16:creationId xmlns:a16="http://schemas.microsoft.com/office/drawing/2014/main" id="{3175E896-5D38-7049-7DE1-91B7C94F7F10}"/>
              </a:ext>
            </a:extLst>
          </p:cNvPr>
          <p:cNvSpPr>
            <a:spLocks noChangeArrowheads="1"/>
          </p:cNvSpPr>
          <p:nvPr/>
        </p:nvSpPr>
        <p:spPr bwMode="auto">
          <a:xfrm>
            <a:off x="6772789" y="5115858"/>
            <a:ext cx="228600" cy="228600"/>
          </a:xfrm>
          <a:prstGeom prst="ellipse">
            <a:avLst/>
          </a:prstGeom>
          <a:solidFill>
            <a:srgbClr val="006600"/>
          </a:solidFill>
          <a:ln w="9525">
            <a:noFill/>
            <a:round/>
            <a:headEnd/>
            <a:tailEnd/>
          </a:ln>
        </p:spPr>
        <p:txBody>
          <a:bodyPr wrap="none" lIns="92075" tIns="46038" rIns="92075" bIns="46038" anchor="ctr">
            <a:prstTxWarp prst="textNoShape">
              <a:avLst/>
            </a:prstTxWarp>
          </a:bodyPr>
          <a:lstStyle/>
          <a:p>
            <a:pPr algn="ctr"/>
            <a:r>
              <a:rPr lang="en-US" sz="1600" dirty="0">
                <a:solidFill>
                  <a:srgbClr val="FFFFFF"/>
                </a:solidFill>
                <a:latin typeface="Times New Roman" panose="02020603050405020304" pitchFamily="18" charset="0"/>
                <a:cs typeface="Times New Roman" panose="02020603050405020304" pitchFamily="18" charset="0"/>
              </a:rPr>
              <a:t>9</a:t>
            </a:r>
            <a:endParaRPr lang="en-US" sz="2000" dirty="0">
              <a:latin typeface="Times New Roman" panose="02020603050405020304" pitchFamily="18" charset="0"/>
              <a:cs typeface="Times New Roman" panose="02020603050405020304" pitchFamily="18" charset="0"/>
            </a:endParaRPr>
          </a:p>
        </p:txBody>
      </p:sp>
      <p:sp>
        <p:nvSpPr>
          <p:cNvPr id="15" name="Oval 9">
            <a:extLst>
              <a:ext uri="{FF2B5EF4-FFF2-40B4-BE49-F238E27FC236}">
                <a16:creationId xmlns:a16="http://schemas.microsoft.com/office/drawing/2014/main" id="{4D9395BC-1713-24EE-69DA-787C779A1718}"/>
              </a:ext>
            </a:extLst>
          </p:cNvPr>
          <p:cNvSpPr>
            <a:spLocks noChangeArrowheads="1"/>
          </p:cNvSpPr>
          <p:nvPr/>
        </p:nvSpPr>
        <p:spPr bwMode="auto">
          <a:xfrm>
            <a:off x="5495253" y="3663576"/>
            <a:ext cx="228600" cy="228600"/>
          </a:xfrm>
          <a:prstGeom prst="ellipse">
            <a:avLst/>
          </a:prstGeom>
          <a:solidFill>
            <a:srgbClr val="003399"/>
          </a:solidFill>
          <a:ln w="9525">
            <a:noFill/>
            <a:round/>
            <a:headEnd/>
            <a:tailEnd/>
          </a:ln>
        </p:spPr>
        <p:txBody>
          <a:bodyPr wrap="none" lIns="92075" tIns="46038" rIns="92075" bIns="46038" anchor="ctr">
            <a:prstTxWarp prst="textNoShape">
              <a:avLst/>
            </a:prstTxWarp>
          </a:bodyPr>
          <a:lstStyle/>
          <a:p>
            <a:pPr algn="ctr"/>
            <a:r>
              <a:rPr lang="en-US" sz="1600" dirty="0">
                <a:solidFill>
                  <a:srgbClr val="FFFFFF"/>
                </a:solidFill>
                <a:latin typeface="Times New Roman" panose="02020603050405020304" pitchFamily="18" charset="0"/>
                <a:cs typeface="Times New Roman" panose="02020603050405020304" pitchFamily="18" charset="0"/>
              </a:rPr>
              <a:t>1</a:t>
            </a:r>
            <a:endParaRPr lang="en-US" sz="2000" dirty="0">
              <a:latin typeface="Times New Roman" panose="02020603050405020304" pitchFamily="18" charset="0"/>
              <a:cs typeface="Times New Roman" panose="02020603050405020304" pitchFamily="18" charset="0"/>
            </a:endParaRPr>
          </a:p>
        </p:txBody>
      </p:sp>
      <p:sp>
        <p:nvSpPr>
          <p:cNvPr id="16" name="Oval 10">
            <a:extLst>
              <a:ext uri="{FF2B5EF4-FFF2-40B4-BE49-F238E27FC236}">
                <a16:creationId xmlns:a16="http://schemas.microsoft.com/office/drawing/2014/main" id="{CE3F1A16-59E6-E49A-4A42-1B14655B3081}"/>
              </a:ext>
            </a:extLst>
          </p:cNvPr>
          <p:cNvSpPr>
            <a:spLocks noChangeArrowheads="1"/>
          </p:cNvSpPr>
          <p:nvPr/>
        </p:nvSpPr>
        <p:spPr bwMode="auto">
          <a:xfrm>
            <a:off x="5922291" y="2920626"/>
            <a:ext cx="228600" cy="228600"/>
          </a:xfrm>
          <a:prstGeom prst="ellipse">
            <a:avLst/>
          </a:prstGeom>
          <a:solidFill>
            <a:srgbClr val="003399"/>
          </a:solidFill>
          <a:ln w="9525">
            <a:noFill/>
            <a:round/>
            <a:headEnd/>
            <a:tailEnd/>
          </a:ln>
        </p:spPr>
        <p:txBody>
          <a:bodyPr wrap="none" lIns="92075" tIns="46038" rIns="92075" bIns="46038" anchor="ctr">
            <a:prstTxWarp prst="textNoShape">
              <a:avLst/>
            </a:prstTxWarp>
          </a:bodyPr>
          <a:lstStyle/>
          <a:p>
            <a:pPr algn="ctr"/>
            <a:r>
              <a:rPr lang="en-US" sz="1600" dirty="0">
                <a:solidFill>
                  <a:srgbClr val="FFFFFF"/>
                </a:solidFill>
                <a:latin typeface="Times New Roman" panose="02020603050405020304" pitchFamily="18" charset="0"/>
                <a:cs typeface="Times New Roman" panose="02020603050405020304" pitchFamily="18" charset="0"/>
              </a:rPr>
              <a:t>2</a:t>
            </a:r>
            <a:endParaRPr lang="en-US" sz="2000" dirty="0">
              <a:latin typeface="Times New Roman" panose="02020603050405020304" pitchFamily="18" charset="0"/>
              <a:cs typeface="Times New Roman" panose="02020603050405020304" pitchFamily="18" charset="0"/>
            </a:endParaRPr>
          </a:p>
        </p:txBody>
      </p:sp>
      <p:sp>
        <p:nvSpPr>
          <p:cNvPr id="17" name="Oval 8">
            <a:extLst>
              <a:ext uri="{FF2B5EF4-FFF2-40B4-BE49-F238E27FC236}">
                <a16:creationId xmlns:a16="http://schemas.microsoft.com/office/drawing/2014/main" id="{2B87D082-DC43-1E5A-D9CE-FB38DE73CE86}"/>
              </a:ext>
            </a:extLst>
          </p:cNvPr>
          <p:cNvSpPr>
            <a:spLocks noChangeArrowheads="1"/>
          </p:cNvSpPr>
          <p:nvPr/>
        </p:nvSpPr>
        <p:spPr bwMode="auto">
          <a:xfrm>
            <a:off x="4623514" y="5266634"/>
            <a:ext cx="228600" cy="228600"/>
          </a:xfrm>
          <a:prstGeom prst="ellipse">
            <a:avLst/>
          </a:prstGeom>
          <a:solidFill>
            <a:schemeClr val="accent1"/>
          </a:solidFill>
          <a:ln w="9525">
            <a:noFill/>
            <a:round/>
            <a:headEnd/>
            <a:tailEnd/>
          </a:ln>
        </p:spPr>
        <p:txBody>
          <a:bodyPr wrap="none" lIns="92075" tIns="46038" rIns="92075" bIns="46038" anchor="ctr">
            <a:prstTxWarp prst="textNoShape">
              <a:avLst/>
            </a:prstTxWarp>
          </a:bodyPr>
          <a:lstStyle/>
          <a:p>
            <a:pPr algn="ctr"/>
            <a:r>
              <a:rPr lang="en-US" sz="1600" dirty="0">
                <a:solidFill>
                  <a:srgbClr val="FFFFFF"/>
                </a:solidFill>
                <a:latin typeface="Times New Roman" panose="02020603050405020304" pitchFamily="18" charset="0"/>
                <a:cs typeface="Times New Roman" panose="02020603050405020304" pitchFamily="18" charset="0"/>
              </a:rPr>
              <a:t>0</a:t>
            </a:r>
            <a:endParaRPr lang="en-US" sz="2000" dirty="0">
              <a:latin typeface="Times New Roman" panose="02020603050405020304" pitchFamily="18" charset="0"/>
              <a:cs typeface="Times New Roman" panose="02020603050405020304" pitchFamily="18" charset="0"/>
            </a:endParaRPr>
          </a:p>
        </p:txBody>
      </p:sp>
      <p:sp>
        <p:nvSpPr>
          <p:cNvPr id="29" name="Rectangle 3">
            <a:extLst>
              <a:ext uri="{FF2B5EF4-FFF2-40B4-BE49-F238E27FC236}">
                <a16:creationId xmlns:a16="http://schemas.microsoft.com/office/drawing/2014/main" id="{F5E8E9EF-17E1-EA6F-6746-A713BD242782}"/>
              </a:ext>
            </a:extLst>
          </p:cNvPr>
          <p:cNvSpPr txBox="1">
            <a:spLocks noChangeArrowheads="1"/>
          </p:cNvSpPr>
          <p:nvPr/>
        </p:nvSpPr>
        <p:spPr bwMode="auto">
          <a:xfrm>
            <a:off x="511060" y="1777848"/>
            <a:ext cx="4982004" cy="347821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u="sng" dirty="0">
                <a:solidFill>
                  <a:srgbClr val="000000"/>
                </a:solidFill>
                <a:latin typeface="Times New Roman"/>
                <a:cs typeface="Times New Roman"/>
              </a:rPr>
              <a:t>Algorithm</a:t>
            </a:r>
            <a:endParaRPr kumimoji="0" lang="en-US" dirty="0">
              <a:solidFill>
                <a:srgbClr val="000000"/>
              </a:solidFill>
              <a:latin typeface="Times New Roman"/>
              <a:cs typeface="Times New Roman"/>
            </a:endParaRPr>
          </a:p>
          <a:p>
            <a:pPr marL="0" indent="0">
              <a:lnSpc>
                <a:spcPct val="100000"/>
              </a:lnSpc>
              <a:spcBef>
                <a:spcPts val="600"/>
              </a:spcBef>
            </a:pPr>
            <a:r>
              <a:rPr kumimoji="0" lang="en-US" sz="1600" dirty="0">
                <a:solidFill>
                  <a:schemeClr val="tx1"/>
                </a:solidFill>
                <a:latin typeface="Times New Roman"/>
                <a:cs typeface="Times New Roman"/>
              </a:rPr>
              <a:t>Construct an equilateral triangle with vertices </a:t>
            </a:r>
            <a:r>
              <a:rPr lang="en-US" sz="1400" dirty="0">
                <a:solidFill>
                  <a:srgbClr val="A50021"/>
                </a:solidFill>
                <a:latin typeface="Arial"/>
                <a:cs typeface="Arial"/>
              </a:rPr>
              <a:t>R</a:t>
            </a:r>
            <a:r>
              <a:rPr kumimoji="0" lang="en-US" sz="1600" dirty="0">
                <a:latin typeface="Times New Roman"/>
                <a:cs typeface="Times New Roman"/>
              </a:rPr>
              <a:t>, </a:t>
            </a:r>
            <a:r>
              <a:rPr lang="en-US" sz="1400" dirty="0">
                <a:solidFill>
                  <a:srgbClr val="006600"/>
                </a:solidFill>
                <a:latin typeface="Arial"/>
                <a:cs typeface="Arial"/>
              </a:rPr>
              <a:t>G</a:t>
            </a:r>
            <a:r>
              <a:rPr kumimoji="0" lang="en-US" sz="1600" dirty="0">
                <a:latin typeface="Times New Roman"/>
                <a:cs typeface="Times New Roman"/>
              </a:rPr>
              <a:t>, </a:t>
            </a:r>
            <a:r>
              <a:rPr lang="en-US" sz="1400" dirty="0">
                <a:solidFill>
                  <a:schemeClr val="folHlink"/>
                </a:solidFill>
                <a:latin typeface="Arial"/>
                <a:cs typeface="Arial"/>
              </a:rPr>
              <a:t>B</a:t>
            </a:r>
            <a:r>
              <a:rPr kumimoji="0" lang="en-US" sz="1600" dirty="0">
                <a:solidFill>
                  <a:schemeClr val="tx1"/>
                </a:solidFill>
                <a:latin typeface="Times New Roman"/>
                <a:cs typeface="Times New Roman"/>
              </a:rPr>
              <a:t>;</a:t>
            </a:r>
          </a:p>
          <a:p>
            <a:pPr marL="323850" lvl="1" indent="0">
              <a:lnSpc>
                <a:spcPct val="100000"/>
              </a:lnSpc>
              <a:spcBef>
                <a:spcPts val="600"/>
              </a:spcBef>
              <a:buSzPct val="100000"/>
              <a:buNone/>
            </a:pPr>
            <a:r>
              <a:rPr kumimoji="0" lang="en-US" sz="1600" dirty="0">
                <a:latin typeface="Times New Roman"/>
                <a:cs typeface="Times New Roman"/>
              </a:rPr>
              <a:t>current point = </a:t>
            </a:r>
            <a:r>
              <a:rPr lang="en-US" sz="1600" dirty="0">
                <a:solidFill>
                  <a:srgbClr val="A50021"/>
                </a:solidFill>
                <a:latin typeface="Arial"/>
                <a:cs typeface="Arial"/>
              </a:rPr>
              <a:t>R</a:t>
            </a:r>
            <a:endParaRPr kumimoji="0" lang="en-US" sz="1600" dirty="0">
              <a:latin typeface="Times New Roman"/>
              <a:cs typeface="Times New Roman"/>
            </a:endParaRPr>
          </a:p>
          <a:p>
            <a:pPr marL="323850" lvl="1" indent="0">
              <a:lnSpc>
                <a:spcPct val="100000"/>
              </a:lnSpc>
              <a:spcBef>
                <a:spcPts val="600"/>
              </a:spcBef>
              <a:buSzPct val="100000"/>
              <a:buNone/>
            </a:pPr>
            <a:r>
              <a:rPr kumimoji="0" lang="en-US" sz="1600" dirty="0">
                <a:latin typeface="Times New Roman"/>
                <a:cs typeface="Times New Roman"/>
              </a:rPr>
              <a:t>repeat N</a:t>
            </a:r>
            <a:r>
              <a:rPr kumimoji="0" lang="en-US" sz="1600" b="1" dirty="0">
                <a:latin typeface="Times New Roman"/>
                <a:cs typeface="Times New Roman"/>
              </a:rPr>
              <a:t> </a:t>
            </a:r>
            <a:r>
              <a:rPr kumimoji="0" lang="en-US" sz="1600" dirty="0">
                <a:latin typeface="Times New Roman"/>
                <a:cs typeface="Times New Roman"/>
              </a:rPr>
              <a:t>times:</a:t>
            </a:r>
          </a:p>
          <a:p>
            <a:pPr marL="635000" lvl="2" indent="0">
              <a:lnSpc>
                <a:spcPct val="100000"/>
              </a:lnSpc>
              <a:spcBef>
                <a:spcPts val="600"/>
              </a:spcBef>
              <a:buNone/>
            </a:pPr>
            <a:r>
              <a:rPr kumimoji="0" lang="en-US" sz="1600" dirty="0">
                <a:latin typeface="Times New Roman"/>
                <a:cs typeface="Times New Roman"/>
              </a:rPr>
              <a:t>target = random point (</a:t>
            </a:r>
            <a:r>
              <a:rPr lang="en-US" sz="1400" dirty="0">
                <a:solidFill>
                  <a:srgbClr val="A50021"/>
                </a:solidFill>
                <a:latin typeface="Arial"/>
                <a:cs typeface="Arial"/>
              </a:rPr>
              <a:t>R</a:t>
            </a:r>
            <a:r>
              <a:rPr kumimoji="0" lang="en-US" sz="1600" dirty="0">
                <a:latin typeface="Times New Roman"/>
                <a:cs typeface="Times New Roman"/>
              </a:rPr>
              <a:t>, </a:t>
            </a:r>
            <a:r>
              <a:rPr lang="en-US" sz="1400" dirty="0">
                <a:solidFill>
                  <a:srgbClr val="006600"/>
                </a:solidFill>
                <a:latin typeface="Arial"/>
                <a:cs typeface="Arial"/>
              </a:rPr>
              <a:t>G</a:t>
            </a:r>
            <a:r>
              <a:rPr kumimoji="0" lang="en-US" sz="1600" dirty="0">
                <a:latin typeface="Times New Roman"/>
                <a:cs typeface="Times New Roman"/>
              </a:rPr>
              <a:t>, or </a:t>
            </a:r>
            <a:r>
              <a:rPr lang="en-US" sz="1400" dirty="0">
                <a:solidFill>
                  <a:schemeClr val="folHlink"/>
                </a:solidFill>
                <a:latin typeface="Arial"/>
                <a:cs typeface="Arial"/>
              </a:rPr>
              <a:t>B</a:t>
            </a:r>
            <a:r>
              <a:rPr kumimoji="0" lang="en-US" sz="1600" dirty="0">
                <a:latin typeface="Times New Roman"/>
                <a:cs typeface="Times New Roman"/>
              </a:rPr>
              <a:t>)</a:t>
            </a:r>
          </a:p>
          <a:p>
            <a:pPr marL="635000" lvl="2" indent="0">
              <a:lnSpc>
                <a:spcPct val="100000"/>
              </a:lnSpc>
              <a:spcBef>
                <a:spcPts val="600"/>
              </a:spcBef>
              <a:buNone/>
            </a:pPr>
            <a:r>
              <a:rPr kumimoji="0" lang="en-US" sz="1600" dirty="0">
                <a:latin typeface="Times New Roman"/>
                <a:cs typeface="Times New Roman"/>
              </a:rPr>
              <a:t>compute the halfway point between</a:t>
            </a:r>
            <a:br>
              <a:rPr kumimoji="0" lang="en-US" sz="1600" dirty="0">
                <a:latin typeface="Times New Roman"/>
                <a:cs typeface="Times New Roman"/>
              </a:rPr>
            </a:br>
            <a:r>
              <a:rPr kumimoji="0" lang="en-US" sz="1600" dirty="0">
                <a:latin typeface="Times New Roman"/>
                <a:cs typeface="Times New Roman"/>
              </a:rPr>
              <a:t>the current point and the target</a:t>
            </a:r>
          </a:p>
          <a:p>
            <a:pPr marL="635000" lvl="2" indent="0">
              <a:lnSpc>
                <a:spcPct val="100000"/>
              </a:lnSpc>
              <a:spcBef>
                <a:spcPts val="600"/>
              </a:spcBef>
              <a:buNone/>
            </a:pPr>
            <a:r>
              <a:rPr kumimoji="0" lang="en-US" sz="1600" dirty="0">
                <a:latin typeface="Times New Roman"/>
                <a:cs typeface="Times New Roman"/>
              </a:rPr>
              <a:t>draw this point using the chosen color</a:t>
            </a:r>
          </a:p>
          <a:p>
            <a:pPr marL="635000" lvl="2" indent="0">
              <a:lnSpc>
                <a:spcPct val="100000"/>
              </a:lnSpc>
              <a:spcBef>
                <a:spcPts val="600"/>
              </a:spcBef>
              <a:buNone/>
            </a:pPr>
            <a:r>
              <a:rPr kumimoji="0" lang="en-US" sz="1600" dirty="0">
                <a:latin typeface="Times New Roman"/>
                <a:cs typeface="Times New Roman"/>
              </a:rPr>
              <a:t>currentPoint = target</a:t>
            </a:r>
          </a:p>
          <a:p>
            <a:pPr lvl="2"/>
            <a:endParaRPr kumimoji="0" lang="en-US" dirty="0">
              <a:latin typeface="Times New Roman"/>
              <a:cs typeface="Times New Roman"/>
            </a:endParaRPr>
          </a:p>
          <a:p>
            <a:pPr marL="0" indent="0"/>
            <a:endParaRPr kumimoji="0" lang="en-US" dirty="0">
              <a:solidFill>
                <a:schemeClr val="tx1"/>
              </a:solidFill>
              <a:latin typeface="Times New Roman"/>
              <a:cs typeface="Times New Roman"/>
            </a:endParaRPr>
          </a:p>
          <a:p>
            <a:pPr marL="0" indent="0"/>
            <a:endParaRPr kumimoji="0" lang="en-US" dirty="0">
              <a:latin typeface="Times New Roman"/>
              <a:cs typeface="Times New Roman"/>
            </a:endParaRPr>
          </a:p>
        </p:txBody>
      </p:sp>
      <p:sp>
        <p:nvSpPr>
          <p:cNvPr id="19" name="Rectangle 3">
            <a:extLst>
              <a:ext uri="{FF2B5EF4-FFF2-40B4-BE49-F238E27FC236}">
                <a16:creationId xmlns:a16="http://schemas.microsoft.com/office/drawing/2014/main" id="{57605A0B-BCDD-0EE3-5396-0A48D6473F56}"/>
              </a:ext>
            </a:extLst>
          </p:cNvPr>
          <p:cNvSpPr txBox="1">
            <a:spLocks noChangeArrowheads="1"/>
          </p:cNvSpPr>
          <p:nvPr/>
        </p:nvSpPr>
        <p:spPr bwMode="auto">
          <a:xfrm>
            <a:off x="492131" y="1227102"/>
            <a:ext cx="7848600" cy="43142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u="sng" kern="0" dirty="0">
                <a:solidFill>
                  <a:srgbClr val="000000"/>
                </a:solidFill>
                <a:latin typeface="Times New Roman"/>
                <a:cs typeface="Times New Roman"/>
              </a:rPr>
              <a:t>Example:</a:t>
            </a:r>
            <a:r>
              <a:rPr kumimoji="0" lang="en-US" kern="0" dirty="0">
                <a:solidFill>
                  <a:srgbClr val="000000"/>
                </a:solidFill>
                <a:latin typeface="Times New Roman"/>
                <a:cs typeface="Times New Roman"/>
              </a:rPr>
              <a:t> the </a:t>
            </a:r>
            <a:r>
              <a:rPr kumimoji="0" lang="en-US" kern="0" dirty="0">
                <a:solidFill>
                  <a:schemeClr val="tx1"/>
                </a:solidFill>
                <a:latin typeface="Times New Roman"/>
                <a:cs typeface="Times New Roman"/>
              </a:rPr>
              <a:t>self-replicating “Sierpinski triangle”</a:t>
            </a:r>
          </a:p>
        </p:txBody>
      </p:sp>
    </p:spTree>
    <p:extLst>
      <p:ext uri="{BB962C8B-B14F-4D97-AF65-F5344CB8AC3E}">
        <p14:creationId xmlns:p14="http://schemas.microsoft.com/office/powerpoint/2010/main" val="396643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2" grpId="0" animBg="1"/>
      <p:bldP spid="13" grpId="0" animBg="1"/>
      <p:bldP spid="14" grpId="0" animBg="1"/>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p:txBody>
          <a:bodyPr/>
          <a:lstStyle/>
          <a:p>
            <a:r>
              <a:rPr kumimoji="0" lang="en-US" dirty="0"/>
              <a:t>Graphics</a:t>
            </a:r>
          </a:p>
        </p:txBody>
      </p:sp>
      <p:sp>
        <p:nvSpPr>
          <p:cNvPr id="60421" name="AutoShape 4"/>
          <p:cNvSpPr>
            <a:spLocks noChangeArrowheads="1"/>
          </p:cNvSpPr>
          <p:nvPr/>
        </p:nvSpPr>
        <p:spPr bwMode="auto">
          <a:xfrm>
            <a:off x="4684710" y="2294840"/>
            <a:ext cx="3581400" cy="3097212"/>
          </a:xfrm>
          <a:prstGeom prst="triangle">
            <a:avLst>
              <a:gd name="adj" fmla="val 50000"/>
            </a:avLst>
          </a:prstGeom>
          <a:noFill/>
          <a:ln w="9525">
            <a:solidFill>
              <a:schemeClr val="tx1"/>
            </a:solidFill>
            <a:prstDash val="dash"/>
            <a:miter lim="800000"/>
            <a:headEnd/>
            <a:tailEnd/>
          </a:ln>
        </p:spPr>
        <p:txBody>
          <a:bodyPr wrap="none" lIns="92075" tIns="46038" rIns="92075" bIns="46038" anchor="ctr">
            <a:prstTxWarp prst="textNoShape">
              <a:avLst/>
            </a:prstTxWarp>
          </a:bodyPr>
          <a:lstStyle/>
          <a:p>
            <a:endParaRPr lang="en-US" dirty="0"/>
          </a:p>
        </p:txBody>
      </p:sp>
      <p:graphicFrame>
        <p:nvGraphicFramePr>
          <p:cNvPr id="21" name="Object 2"/>
          <p:cNvGraphicFramePr>
            <a:graphicFrameLocks noChangeAspect="1"/>
          </p:cNvGraphicFramePr>
          <p:nvPr>
            <p:extLst>
              <p:ext uri="{D42A27DB-BD31-4B8C-83A1-F6EECF244321}">
                <p14:modId xmlns:p14="http://schemas.microsoft.com/office/powerpoint/2010/main" val="932707234"/>
              </p:ext>
            </p:extLst>
          </p:nvPr>
        </p:nvGraphicFramePr>
        <p:xfrm>
          <a:off x="4732200" y="2291173"/>
          <a:ext cx="3492535" cy="3097212"/>
        </p:xfrm>
        <a:graphic>
          <a:graphicData uri="http://schemas.openxmlformats.org/presentationml/2006/ole">
            <mc:AlternateContent xmlns:mc="http://schemas.openxmlformats.org/markup-compatibility/2006">
              <mc:Choice xmlns:v="urn:schemas-microsoft-com:vml" Requires="v">
                <p:oleObj name="Photo Editor Photo" r:id="rId3" imgW="6230220" imgH="6238095" progId="">
                  <p:embed/>
                </p:oleObj>
              </mc:Choice>
              <mc:Fallback>
                <p:oleObj name="Photo Editor Photo" r:id="rId3" imgW="6230220" imgH="6238095" progId="">
                  <p:embed/>
                  <p:pic>
                    <p:nvPicPr>
                      <p:cNvPr id="21" name="Object 2"/>
                      <p:cNvPicPr>
                        <a:picLocks noChangeAspect="1" noChangeArrowheads="1"/>
                      </p:cNvPicPr>
                      <p:nvPr/>
                    </p:nvPicPr>
                    <p:blipFill>
                      <a:blip r:embed="rId4">
                        <a:extLst>
                          <a:ext uri="{28A0092B-C50C-407E-A947-70E740481C1C}">
                            <a14:useLocalDpi xmlns:a14="http://schemas.microsoft.com/office/drawing/2010/main" val="0"/>
                          </a:ext>
                        </a:extLst>
                      </a:blip>
                      <a:srcRect t="11690" r="826" b="458"/>
                      <a:stretch>
                        <a:fillRect/>
                      </a:stretch>
                    </p:blipFill>
                    <p:spPr bwMode="auto">
                      <a:xfrm>
                        <a:off x="4732200" y="2291173"/>
                        <a:ext cx="3492535" cy="3097212"/>
                      </a:xfrm>
                      <a:prstGeom prst="rect">
                        <a:avLst/>
                      </a:prstGeom>
                      <a:noFill/>
                      <a:ln>
                        <a:noFill/>
                      </a:ln>
                    </p:spPr>
                  </p:pic>
                </p:oleObj>
              </mc:Fallback>
            </mc:AlternateContent>
          </a:graphicData>
        </a:graphic>
      </p:graphicFrame>
      <p:sp>
        <p:nvSpPr>
          <p:cNvPr id="24" name="Rectangle 3">
            <a:extLst>
              <a:ext uri="{FF2B5EF4-FFF2-40B4-BE49-F238E27FC236}">
                <a16:creationId xmlns:a16="http://schemas.microsoft.com/office/drawing/2014/main" id="{24773B28-653B-478B-33F5-A3899C14D6ED}"/>
              </a:ext>
            </a:extLst>
          </p:cNvPr>
          <p:cNvSpPr txBox="1">
            <a:spLocks noChangeArrowheads="1"/>
          </p:cNvSpPr>
          <p:nvPr/>
        </p:nvSpPr>
        <p:spPr>
          <a:xfrm>
            <a:off x="511060" y="698331"/>
            <a:ext cx="7829671" cy="512089"/>
          </a:xfrm>
          <a:prstGeom prst="rect">
            <a:avLst/>
          </a:prstGeom>
        </p:spPr>
        <p:txBody>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r>
              <a:rPr kumimoji="0" lang="en-US" sz="2000" dirty="0">
                <a:solidFill>
                  <a:schemeClr val="tx1"/>
                </a:solidFill>
                <a:latin typeface="Times New Roman"/>
                <a:cs typeface="Times New Roman"/>
              </a:rPr>
              <a:t>Fractals:</a:t>
            </a:r>
            <a:r>
              <a:rPr kumimoji="0" lang="en-US" dirty="0">
                <a:solidFill>
                  <a:schemeClr val="tx1"/>
                </a:solidFill>
                <a:latin typeface="Times New Roman"/>
                <a:cs typeface="Times New Roman"/>
              </a:rPr>
              <a:t> self-replicating patterns</a:t>
            </a:r>
          </a:p>
          <a:p>
            <a:pPr lvl="1"/>
            <a:endParaRPr kumimoji="0" lang="en-US" dirty="0">
              <a:latin typeface="Times New Roman"/>
              <a:cs typeface="Times New Roman"/>
            </a:endParaRPr>
          </a:p>
        </p:txBody>
      </p:sp>
      <p:sp>
        <p:nvSpPr>
          <p:cNvPr id="27" name="Rectangle 3">
            <a:extLst>
              <a:ext uri="{FF2B5EF4-FFF2-40B4-BE49-F238E27FC236}">
                <a16:creationId xmlns:a16="http://schemas.microsoft.com/office/drawing/2014/main" id="{C9452246-9790-D6E9-3168-CE526BE6F40B}"/>
              </a:ext>
            </a:extLst>
          </p:cNvPr>
          <p:cNvSpPr txBox="1">
            <a:spLocks noChangeArrowheads="1"/>
          </p:cNvSpPr>
          <p:nvPr/>
        </p:nvSpPr>
        <p:spPr bwMode="auto">
          <a:xfrm>
            <a:off x="511060" y="1777848"/>
            <a:ext cx="4982004" cy="347821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u="sng" dirty="0">
                <a:solidFill>
                  <a:srgbClr val="000000"/>
                </a:solidFill>
                <a:latin typeface="Times New Roman"/>
                <a:cs typeface="Times New Roman"/>
              </a:rPr>
              <a:t>Algorithm</a:t>
            </a:r>
            <a:endParaRPr kumimoji="0" lang="en-US" dirty="0">
              <a:solidFill>
                <a:srgbClr val="000000"/>
              </a:solidFill>
              <a:latin typeface="Times New Roman"/>
              <a:cs typeface="Times New Roman"/>
            </a:endParaRPr>
          </a:p>
          <a:p>
            <a:pPr marL="0" indent="0">
              <a:lnSpc>
                <a:spcPct val="100000"/>
              </a:lnSpc>
              <a:spcBef>
                <a:spcPts val="600"/>
              </a:spcBef>
            </a:pPr>
            <a:r>
              <a:rPr kumimoji="0" lang="en-US" sz="1600" dirty="0">
                <a:solidFill>
                  <a:schemeClr val="tx1"/>
                </a:solidFill>
                <a:latin typeface="Times New Roman"/>
                <a:cs typeface="Times New Roman"/>
              </a:rPr>
              <a:t>Construct an equilateral triangle with vertices </a:t>
            </a:r>
            <a:r>
              <a:rPr lang="en-US" sz="1400" dirty="0">
                <a:solidFill>
                  <a:srgbClr val="A50021"/>
                </a:solidFill>
                <a:latin typeface="Arial"/>
                <a:cs typeface="Arial"/>
              </a:rPr>
              <a:t>R</a:t>
            </a:r>
            <a:r>
              <a:rPr kumimoji="0" lang="en-US" sz="1600" dirty="0">
                <a:latin typeface="Times New Roman"/>
                <a:cs typeface="Times New Roman"/>
              </a:rPr>
              <a:t>, </a:t>
            </a:r>
            <a:r>
              <a:rPr lang="en-US" sz="1400" dirty="0">
                <a:solidFill>
                  <a:srgbClr val="006600"/>
                </a:solidFill>
                <a:latin typeface="Arial"/>
                <a:cs typeface="Arial"/>
              </a:rPr>
              <a:t>G</a:t>
            </a:r>
            <a:r>
              <a:rPr kumimoji="0" lang="en-US" sz="1600" dirty="0">
                <a:latin typeface="Times New Roman"/>
                <a:cs typeface="Times New Roman"/>
              </a:rPr>
              <a:t>, </a:t>
            </a:r>
            <a:r>
              <a:rPr lang="en-US" sz="1400" dirty="0">
                <a:solidFill>
                  <a:schemeClr val="folHlink"/>
                </a:solidFill>
                <a:latin typeface="Arial"/>
                <a:cs typeface="Arial"/>
              </a:rPr>
              <a:t>B</a:t>
            </a:r>
            <a:r>
              <a:rPr kumimoji="0" lang="en-US" sz="1600" dirty="0">
                <a:solidFill>
                  <a:schemeClr val="tx1"/>
                </a:solidFill>
                <a:latin typeface="Times New Roman"/>
                <a:cs typeface="Times New Roman"/>
              </a:rPr>
              <a:t>;</a:t>
            </a:r>
          </a:p>
          <a:p>
            <a:pPr marL="323850" lvl="1" indent="0">
              <a:lnSpc>
                <a:spcPct val="100000"/>
              </a:lnSpc>
              <a:spcBef>
                <a:spcPts val="600"/>
              </a:spcBef>
              <a:buSzPct val="100000"/>
              <a:buNone/>
            </a:pPr>
            <a:r>
              <a:rPr kumimoji="0" lang="en-US" sz="1600" dirty="0">
                <a:latin typeface="Times New Roman"/>
                <a:cs typeface="Times New Roman"/>
              </a:rPr>
              <a:t>current point = </a:t>
            </a:r>
            <a:r>
              <a:rPr lang="en-US" sz="1600" dirty="0">
                <a:solidFill>
                  <a:srgbClr val="A50021"/>
                </a:solidFill>
                <a:latin typeface="Arial"/>
                <a:cs typeface="Arial"/>
              </a:rPr>
              <a:t>R</a:t>
            </a:r>
            <a:endParaRPr kumimoji="0" lang="en-US" sz="1600" dirty="0">
              <a:latin typeface="Times New Roman"/>
              <a:cs typeface="Times New Roman"/>
            </a:endParaRPr>
          </a:p>
          <a:p>
            <a:pPr marL="323850" lvl="1" indent="0">
              <a:lnSpc>
                <a:spcPct val="100000"/>
              </a:lnSpc>
              <a:spcBef>
                <a:spcPts val="600"/>
              </a:spcBef>
              <a:buSzPct val="100000"/>
              <a:buNone/>
            </a:pPr>
            <a:r>
              <a:rPr kumimoji="0" lang="en-US" sz="1600" dirty="0">
                <a:latin typeface="Times New Roman"/>
                <a:cs typeface="Times New Roman"/>
              </a:rPr>
              <a:t>repeat N</a:t>
            </a:r>
            <a:r>
              <a:rPr kumimoji="0" lang="en-US" sz="1600" b="1" dirty="0">
                <a:latin typeface="Times New Roman"/>
                <a:cs typeface="Times New Roman"/>
              </a:rPr>
              <a:t> </a:t>
            </a:r>
            <a:r>
              <a:rPr kumimoji="0" lang="en-US" sz="1600" dirty="0">
                <a:latin typeface="Times New Roman"/>
                <a:cs typeface="Times New Roman"/>
              </a:rPr>
              <a:t>times:</a:t>
            </a:r>
          </a:p>
          <a:p>
            <a:pPr marL="635000" lvl="2" indent="0">
              <a:lnSpc>
                <a:spcPct val="100000"/>
              </a:lnSpc>
              <a:spcBef>
                <a:spcPts val="600"/>
              </a:spcBef>
              <a:buNone/>
            </a:pPr>
            <a:r>
              <a:rPr kumimoji="0" lang="en-US" sz="1600" dirty="0">
                <a:latin typeface="Times New Roman"/>
                <a:cs typeface="Times New Roman"/>
              </a:rPr>
              <a:t>target = random point (</a:t>
            </a:r>
            <a:r>
              <a:rPr lang="en-US" sz="1400" dirty="0">
                <a:solidFill>
                  <a:srgbClr val="A50021"/>
                </a:solidFill>
                <a:latin typeface="Arial"/>
                <a:cs typeface="Arial"/>
              </a:rPr>
              <a:t>R</a:t>
            </a:r>
            <a:r>
              <a:rPr kumimoji="0" lang="en-US" sz="1600" dirty="0">
                <a:latin typeface="Times New Roman"/>
                <a:cs typeface="Times New Roman"/>
              </a:rPr>
              <a:t>, </a:t>
            </a:r>
            <a:r>
              <a:rPr lang="en-US" sz="1400" dirty="0">
                <a:solidFill>
                  <a:srgbClr val="006600"/>
                </a:solidFill>
                <a:latin typeface="Arial"/>
                <a:cs typeface="Arial"/>
              </a:rPr>
              <a:t>G</a:t>
            </a:r>
            <a:r>
              <a:rPr kumimoji="0" lang="en-US" sz="1600" dirty="0">
                <a:latin typeface="Times New Roman"/>
                <a:cs typeface="Times New Roman"/>
              </a:rPr>
              <a:t>, or </a:t>
            </a:r>
            <a:r>
              <a:rPr lang="en-US" sz="1400" dirty="0">
                <a:solidFill>
                  <a:schemeClr val="folHlink"/>
                </a:solidFill>
                <a:latin typeface="Arial"/>
                <a:cs typeface="Arial"/>
              </a:rPr>
              <a:t>B</a:t>
            </a:r>
            <a:r>
              <a:rPr kumimoji="0" lang="en-US" sz="1600" dirty="0">
                <a:latin typeface="Times New Roman"/>
                <a:cs typeface="Times New Roman"/>
              </a:rPr>
              <a:t>)</a:t>
            </a:r>
          </a:p>
          <a:p>
            <a:pPr marL="635000" lvl="2" indent="0">
              <a:lnSpc>
                <a:spcPct val="100000"/>
              </a:lnSpc>
              <a:spcBef>
                <a:spcPts val="600"/>
              </a:spcBef>
              <a:buNone/>
            </a:pPr>
            <a:r>
              <a:rPr kumimoji="0" lang="en-US" sz="1600" dirty="0">
                <a:latin typeface="Times New Roman"/>
                <a:cs typeface="Times New Roman"/>
              </a:rPr>
              <a:t>compute the halfway point between</a:t>
            </a:r>
            <a:br>
              <a:rPr kumimoji="0" lang="en-US" sz="1600" dirty="0">
                <a:latin typeface="Times New Roman"/>
                <a:cs typeface="Times New Roman"/>
              </a:rPr>
            </a:br>
            <a:r>
              <a:rPr kumimoji="0" lang="en-US" sz="1600" dirty="0">
                <a:latin typeface="Times New Roman"/>
                <a:cs typeface="Times New Roman"/>
              </a:rPr>
              <a:t>the current point and the target</a:t>
            </a:r>
          </a:p>
          <a:p>
            <a:pPr marL="635000" lvl="2" indent="0">
              <a:lnSpc>
                <a:spcPct val="100000"/>
              </a:lnSpc>
              <a:spcBef>
                <a:spcPts val="600"/>
              </a:spcBef>
              <a:buNone/>
            </a:pPr>
            <a:r>
              <a:rPr kumimoji="0" lang="en-US" sz="1600" dirty="0">
                <a:latin typeface="Times New Roman"/>
                <a:cs typeface="Times New Roman"/>
              </a:rPr>
              <a:t>draw this point using the chosen color</a:t>
            </a:r>
          </a:p>
          <a:p>
            <a:pPr marL="635000" lvl="2" indent="0">
              <a:lnSpc>
                <a:spcPct val="100000"/>
              </a:lnSpc>
              <a:spcBef>
                <a:spcPts val="600"/>
              </a:spcBef>
              <a:buNone/>
            </a:pPr>
            <a:r>
              <a:rPr kumimoji="0" lang="en-US" sz="1600" dirty="0">
                <a:latin typeface="Times New Roman"/>
                <a:cs typeface="Times New Roman"/>
              </a:rPr>
              <a:t>currentPoint = target</a:t>
            </a:r>
          </a:p>
          <a:p>
            <a:pPr lvl="2"/>
            <a:endParaRPr kumimoji="0" lang="en-US" dirty="0">
              <a:latin typeface="Times New Roman"/>
              <a:cs typeface="Times New Roman"/>
            </a:endParaRPr>
          </a:p>
          <a:p>
            <a:pPr marL="0" indent="0"/>
            <a:endParaRPr kumimoji="0" lang="en-US" dirty="0">
              <a:solidFill>
                <a:schemeClr val="tx1"/>
              </a:solidFill>
              <a:latin typeface="Times New Roman"/>
              <a:cs typeface="Times New Roman"/>
            </a:endParaRPr>
          </a:p>
          <a:p>
            <a:pPr marL="0" indent="0"/>
            <a:endParaRPr kumimoji="0" lang="en-US" dirty="0">
              <a:latin typeface="Times New Roman"/>
              <a:cs typeface="Times New Roman"/>
            </a:endParaRPr>
          </a:p>
        </p:txBody>
      </p:sp>
      <p:sp>
        <p:nvSpPr>
          <p:cNvPr id="3" name="Rectangle 3">
            <a:extLst>
              <a:ext uri="{FF2B5EF4-FFF2-40B4-BE49-F238E27FC236}">
                <a16:creationId xmlns:a16="http://schemas.microsoft.com/office/drawing/2014/main" id="{DF0C259D-2E01-8E12-C575-D34ACDDEDCC4}"/>
              </a:ext>
            </a:extLst>
          </p:cNvPr>
          <p:cNvSpPr txBox="1">
            <a:spLocks noChangeArrowheads="1"/>
          </p:cNvSpPr>
          <p:nvPr/>
        </p:nvSpPr>
        <p:spPr bwMode="auto">
          <a:xfrm>
            <a:off x="492131" y="1227102"/>
            <a:ext cx="7848600" cy="43142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u="sng" kern="0" dirty="0">
                <a:solidFill>
                  <a:srgbClr val="000000"/>
                </a:solidFill>
                <a:latin typeface="Times New Roman"/>
                <a:cs typeface="Times New Roman"/>
              </a:rPr>
              <a:t>Example:</a:t>
            </a:r>
            <a:r>
              <a:rPr kumimoji="0" lang="en-US" kern="0" dirty="0">
                <a:solidFill>
                  <a:srgbClr val="000000"/>
                </a:solidFill>
                <a:latin typeface="Times New Roman"/>
                <a:cs typeface="Times New Roman"/>
              </a:rPr>
              <a:t> the </a:t>
            </a:r>
            <a:r>
              <a:rPr kumimoji="0" lang="en-US" kern="0" dirty="0">
                <a:solidFill>
                  <a:schemeClr val="tx1"/>
                </a:solidFill>
                <a:latin typeface="Times New Roman"/>
                <a:cs typeface="Times New Roman"/>
              </a:rPr>
              <a:t>self-replicating “Sierpinski triangle”</a:t>
            </a:r>
          </a:p>
        </p:txBody>
      </p:sp>
      <p:sp>
        <p:nvSpPr>
          <p:cNvPr id="4" name="Rounded Rectangular Callout 3">
            <a:extLst>
              <a:ext uri="{FF2B5EF4-FFF2-40B4-BE49-F238E27FC236}">
                <a16:creationId xmlns:a16="http://schemas.microsoft.com/office/drawing/2014/main" id="{09FD0719-EBB2-2283-6C8F-80363BF3A7F0}"/>
              </a:ext>
            </a:extLst>
          </p:cNvPr>
          <p:cNvSpPr/>
          <p:nvPr/>
        </p:nvSpPr>
        <p:spPr>
          <a:xfrm>
            <a:off x="5357147" y="5525995"/>
            <a:ext cx="2530616" cy="486781"/>
          </a:xfrm>
          <a:prstGeom prst="wedgeRoundRectCallout">
            <a:avLst>
              <a:gd name="adj1" fmla="val -3475"/>
              <a:gd name="adj2" fmla="val 33207"/>
              <a:gd name="adj3" fmla="val 16667"/>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lIns="36000" tIns="46800" rIns="0" rtlCol="0" anchor="ctr" anchorCtr="0"/>
          <a:lstStyle/>
          <a:p>
            <a:pPr algn="ctr">
              <a:spcBef>
                <a:spcPts val="600"/>
              </a:spcBef>
            </a:pPr>
            <a:r>
              <a:rPr lang="en-US" sz="1600" dirty="0">
                <a:solidFill>
                  <a:schemeClr val="tx1"/>
                </a:solidFill>
                <a:latin typeface="Times New Roman" panose="02020603050405020304" pitchFamily="18" charset="0"/>
                <a:cs typeface="Times New Roman" panose="02020603050405020304" pitchFamily="18" charset="0"/>
              </a:rPr>
              <a:t>After N = 100000 iterations...</a:t>
            </a:r>
          </a:p>
        </p:txBody>
      </p:sp>
      <p:sp>
        <p:nvSpPr>
          <p:cNvPr id="5" name="Text Box 5">
            <a:extLst>
              <a:ext uri="{FF2B5EF4-FFF2-40B4-BE49-F238E27FC236}">
                <a16:creationId xmlns:a16="http://schemas.microsoft.com/office/drawing/2014/main" id="{F85462D6-F57C-D07E-8B81-9ACAE07D0DE2}"/>
              </a:ext>
            </a:extLst>
          </p:cNvPr>
          <p:cNvSpPr txBox="1">
            <a:spLocks noChangeArrowheads="1"/>
          </p:cNvSpPr>
          <p:nvPr/>
        </p:nvSpPr>
        <p:spPr bwMode="auto">
          <a:xfrm>
            <a:off x="3945937" y="5495234"/>
            <a:ext cx="1071562" cy="400752"/>
          </a:xfrm>
          <a:prstGeom prst="rect">
            <a:avLst/>
          </a:prstGeom>
          <a:noFill/>
          <a:ln w="15875">
            <a:noFill/>
            <a:miter lim="800000"/>
            <a:headEnd/>
            <a:tailEnd/>
          </a:ln>
        </p:spPr>
        <p:txBody>
          <a:bodyPr lIns="92075" tIns="46038" rIns="92075" bIns="46038">
            <a:prstTxWarp prst="textNoShape">
              <a:avLst/>
            </a:prstTxWarp>
            <a:spAutoFit/>
          </a:bodyPr>
          <a:lstStyle/>
          <a:p>
            <a:pPr algn="ctr">
              <a:spcBef>
                <a:spcPct val="50000"/>
              </a:spcBef>
            </a:pPr>
            <a:r>
              <a:rPr lang="en-US" sz="2000" dirty="0">
                <a:solidFill>
                  <a:srgbClr val="A50021"/>
                </a:solidFill>
                <a:latin typeface="Arial"/>
                <a:cs typeface="Arial"/>
              </a:rPr>
              <a:t>R</a:t>
            </a:r>
            <a:endParaRPr lang="en-US" sz="1400" dirty="0"/>
          </a:p>
        </p:txBody>
      </p:sp>
      <p:sp>
        <p:nvSpPr>
          <p:cNvPr id="6" name="Text Box 6">
            <a:extLst>
              <a:ext uri="{FF2B5EF4-FFF2-40B4-BE49-F238E27FC236}">
                <a16:creationId xmlns:a16="http://schemas.microsoft.com/office/drawing/2014/main" id="{E2C6C940-8093-30CC-4295-963A1B18ECAE}"/>
              </a:ext>
            </a:extLst>
          </p:cNvPr>
          <p:cNvSpPr txBox="1">
            <a:spLocks noChangeArrowheads="1"/>
          </p:cNvSpPr>
          <p:nvPr/>
        </p:nvSpPr>
        <p:spPr bwMode="auto">
          <a:xfrm>
            <a:off x="8257419" y="5432619"/>
            <a:ext cx="390525" cy="400752"/>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lang="en-US" sz="2000" dirty="0">
                <a:solidFill>
                  <a:srgbClr val="006600"/>
                </a:solidFill>
                <a:latin typeface="Arial"/>
                <a:cs typeface="Arial"/>
              </a:rPr>
              <a:t>G</a:t>
            </a:r>
            <a:endParaRPr lang="en-US" sz="1400" dirty="0">
              <a:solidFill>
                <a:srgbClr val="006600"/>
              </a:solidFill>
            </a:endParaRPr>
          </a:p>
        </p:txBody>
      </p:sp>
      <p:sp>
        <p:nvSpPr>
          <p:cNvPr id="7" name="Text Box 7">
            <a:extLst>
              <a:ext uri="{FF2B5EF4-FFF2-40B4-BE49-F238E27FC236}">
                <a16:creationId xmlns:a16="http://schemas.microsoft.com/office/drawing/2014/main" id="{15E57379-E760-EB31-E929-8FEF263A73E0}"/>
              </a:ext>
            </a:extLst>
          </p:cNvPr>
          <p:cNvSpPr txBox="1">
            <a:spLocks noChangeArrowheads="1"/>
          </p:cNvSpPr>
          <p:nvPr/>
        </p:nvSpPr>
        <p:spPr bwMode="auto">
          <a:xfrm>
            <a:off x="6164511" y="1888366"/>
            <a:ext cx="672283" cy="400752"/>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lang="en-US" sz="2000" dirty="0">
                <a:solidFill>
                  <a:schemeClr val="folHlink"/>
                </a:solidFill>
                <a:latin typeface="Arial"/>
                <a:cs typeface="Arial"/>
              </a:rPr>
              <a:t>B</a:t>
            </a:r>
            <a:endParaRPr kumimoji="1" lang="en-US" sz="1400" dirty="0">
              <a:latin typeface="Times New Roman"/>
              <a:cs typeface="Times New Roman"/>
            </a:endParaRPr>
          </a:p>
        </p:txBody>
      </p:sp>
    </p:spTree>
    <p:extLst>
      <p:ext uri="{BB962C8B-B14F-4D97-AF65-F5344CB8AC3E}">
        <p14:creationId xmlns:p14="http://schemas.microsoft.com/office/powerpoint/2010/main" val="4097679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22F45-1B84-B710-81D3-55C97AF6524E}"/>
            </a:ext>
          </a:extLst>
        </p:cNvPr>
        <p:cNvGrpSpPr/>
        <p:nvPr/>
      </p:nvGrpSpPr>
      <p:grpSpPr>
        <a:xfrm>
          <a:off x="0" y="0"/>
          <a:ext cx="0" cy="0"/>
          <a:chOff x="0" y="0"/>
          <a:chExt cx="0" cy="0"/>
        </a:xfrm>
      </p:grpSpPr>
      <p:sp>
        <p:nvSpPr>
          <p:cNvPr id="54275" name="Rectangle 2">
            <a:extLst>
              <a:ext uri="{FF2B5EF4-FFF2-40B4-BE49-F238E27FC236}">
                <a16:creationId xmlns:a16="http://schemas.microsoft.com/office/drawing/2014/main" id="{3538B078-83F6-B092-9560-60D3EEA8715D}"/>
              </a:ext>
            </a:extLst>
          </p:cNvPr>
          <p:cNvSpPr>
            <a:spLocks noGrp="1" noChangeArrowheads="1"/>
          </p:cNvSpPr>
          <p:nvPr>
            <p:ph type="title"/>
          </p:nvPr>
        </p:nvSpPr>
        <p:spPr/>
        <p:txBody>
          <a:bodyPr/>
          <a:lstStyle/>
          <a:p>
            <a:r>
              <a:rPr kumimoji="0" lang="en-US" dirty="0"/>
              <a:t>Graphics</a:t>
            </a:r>
          </a:p>
        </p:txBody>
      </p:sp>
      <p:sp>
        <p:nvSpPr>
          <p:cNvPr id="6" name="Rectangle 3">
            <a:extLst>
              <a:ext uri="{FF2B5EF4-FFF2-40B4-BE49-F238E27FC236}">
                <a16:creationId xmlns:a16="http://schemas.microsoft.com/office/drawing/2014/main" id="{E1FD8B98-C8D0-4522-CD8F-295AA39BCA7D}"/>
              </a:ext>
            </a:extLst>
          </p:cNvPr>
          <p:cNvSpPr txBox="1">
            <a:spLocks noChangeArrowheads="1"/>
          </p:cNvSpPr>
          <p:nvPr/>
        </p:nvSpPr>
        <p:spPr>
          <a:xfrm>
            <a:off x="511060" y="698331"/>
            <a:ext cx="7829671" cy="512089"/>
          </a:xfrm>
          <a:prstGeom prst="rect">
            <a:avLst/>
          </a:prstGeom>
        </p:spPr>
        <p:txBody>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r>
              <a:rPr kumimoji="0" lang="en-US" sz="2000" dirty="0">
                <a:solidFill>
                  <a:schemeClr val="tx1"/>
                </a:solidFill>
                <a:latin typeface="Times New Roman"/>
                <a:cs typeface="Times New Roman"/>
              </a:rPr>
              <a:t>Fractals:</a:t>
            </a:r>
            <a:r>
              <a:rPr kumimoji="0" lang="en-US" dirty="0">
                <a:solidFill>
                  <a:schemeClr val="tx1"/>
                </a:solidFill>
                <a:latin typeface="Times New Roman"/>
                <a:cs typeface="Times New Roman"/>
              </a:rPr>
              <a:t> self-replicating patterns</a:t>
            </a:r>
          </a:p>
          <a:p>
            <a:pPr lvl="1"/>
            <a:endParaRPr kumimoji="0" lang="en-US" dirty="0">
              <a:latin typeface="Times New Roman"/>
              <a:cs typeface="Times New Roman"/>
            </a:endParaRPr>
          </a:p>
        </p:txBody>
      </p:sp>
      <p:pic>
        <p:nvPicPr>
          <p:cNvPr id="18" name="Picture 17">
            <a:extLst>
              <a:ext uri="{FF2B5EF4-FFF2-40B4-BE49-F238E27FC236}">
                <a16:creationId xmlns:a16="http://schemas.microsoft.com/office/drawing/2014/main" id="{C21AFFFD-FF5C-CBA3-EB2F-C1B36514031F}"/>
              </a:ext>
            </a:extLst>
          </p:cNvPr>
          <p:cNvPicPr>
            <a:picLocks noChangeAspect="1"/>
          </p:cNvPicPr>
          <p:nvPr/>
        </p:nvPicPr>
        <p:blipFill>
          <a:blip r:embed="rId3"/>
          <a:stretch>
            <a:fillRect/>
          </a:stretch>
        </p:blipFill>
        <p:spPr>
          <a:xfrm>
            <a:off x="5316546" y="2854600"/>
            <a:ext cx="2250151" cy="2025136"/>
          </a:xfrm>
          <a:prstGeom prst="rect">
            <a:avLst/>
          </a:prstGeom>
          <a:ln>
            <a:noFill/>
            <a:prstDash val="dash"/>
          </a:ln>
        </p:spPr>
      </p:pic>
      <p:sp>
        <p:nvSpPr>
          <p:cNvPr id="21" name="Rectangle 20">
            <a:extLst>
              <a:ext uri="{FF2B5EF4-FFF2-40B4-BE49-F238E27FC236}">
                <a16:creationId xmlns:a16="http://schemas.microsoft.com/office/drawing/2014/main" id="{FF98AAE7-BDD6-FC63-3464-747750238927}"/>
              </a:ext>
            </a:extLst>
          </p:cNvPr>
          <p:cNvSpPr>
            <a:spLocks noChangeArrowheads="1"/>
          </p:cNvSpPr>
          <p:nvPr/>
        </p:nvSpPr>
        <p:spPr bwMode="auto">
          <a:xfrm>
            <a:off x="5316546" y="2044503"/>
            <a:ext cx="2267400" cy="341496"/>
          </a:xfrm>
          <a:prstGeom prst="rect">
            <a:avLst/>
          </a:prstGeom>
          <a:solidFill>
            <a:schemeClr val="bg1"/>
          </a:solidFill>
          <a:ln w="15875">
            <a:solidFill>
              <a:schemeClr val="bg1">
                <a:lumMod val="65000"/>
              </a:schemeClr>
            </a:solidFill>
            <a:miter lim="800000"/>
            <a:headEnd/>
            <a:tailEnd/>
          </a:ln>
          <a:effectLst/>
        </p:spPr>
        <p:txBody>
          <a:bodyPr lIns="108000" tIns="182880" rIns="36000" bIns="182880" anchor="ctr" anchorCtr="0">
            <a:prstTxWarp prst="textNoShape">
              <a:avLst/>
            </a:prstTxWarp>
            <a:noAutofit/>
          </a:bodyPr>
          <a:lstStyle/>
          <a:p>
            <a:pPr>
              <a:spcBef>
                <a:spcPts val="200"/>
              </a:spcBef>
            </a:pPr>
            <a:r>
              <a:rPr lang="en-US" sz="1200" b="1" dirty="0">
                <a:latin typeface="Consolas"/>
                <a:cs typeface="Consolas"/>
              </a:rPr>
              <a:t>% </a:t>
            </a:r>
            <a:r>
              <a:rPr lang="en-US" sz="1200" dirty="0">
                <a:latin typeface="Consolas"/>
                <a:cs typeface="Consolas"/>
              </a:rPr>
              <a:t>java </a:t>
            </a:r>
            <a:r>
              <a:rPr lang="en-US" sz="1200" dirty="0">
                <a:solidFill>
                  <a:srgbClr val="000000"/>
                </a:solidFill>
                <a:latin typeface="Consolas"/>
                <a:cs typeface="Consolas"/>
              </a:rPr>
              <a:t>Sierpinski</a:t>
            </a:r>
            <a:r>
              <a:rPr lang="en-US" sz="1200" dirty="0">
                <a:latin typeface="Consolas"/>
                <a:cs typeface="Consolas"/>
              </a:rPr>
              <a:t> 100000</a:t>
            </a:r>
          </a:p>
        </p:txBody>
      </p:sp>
      <p:sp>
        <p:nvSpPr>
          <p:cNvPr id="22" name="Rectangle 21">
            <a:extLst>
              <a:ext uri="{FF2B5EF4-FFF2-40B4-BE49-F238E27FC236}">
                <a16:creationId xmlns:a16="http://schemas.microsoft.com/office/drawing/2014/main" id="{2776280E-4BEA-E9AA-DCFE-85E2EACABE4E}"/>
              </a:ext>
            </a:extLst>
          </p:cNvPr>
          <p:cNvSpPr/>
          <p:nvPr/>
        </p:nvSpPr>
        <p:spPr bwMode="auto">
          <a:xfrm>
            <a:off x="5294708" y="2558352"/>
            <a:ext cx="2289238" cy="2337713"/>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40" name="Text Box 5">
            <a:extLst>
              <a:ext uri="{FF2B5EF4-FFF2-40B4-BE49-F238E27FC236}">
                <a16:creationId xmlns:a16="http://schemas.microsoft.com/office/drawing/2014/main" id="{661F9785-EF82-AA15-D9D6-EFB29513A9A9}"/>
              </a:ext>
            </a:extLst>
          </p:cNvPr>
          <p:cNvSpPr txBox="1">
            <a:spLocks noChangeArrowheads="1"/>
          </p:cNvSpPr>
          <p:nvPr/>
        </p:nvSpPr>
        <p:spPr bwMode="auto">
          <a:xfrm>
            <a:off x="5116748" y="4914208"/>
            <a:ext cx="627104" cy="308419"/>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lang="en-US" sz="1400" b="1" dirty="0">
                <a:solidFill>
                  <a:srgbClr val="000000"/>
                </a:solidFill>
                <a:latin typeface="Consolas" panose="020B0609020204030204" pitchFamily="49" charset="0"/>
                <a:cs typeface="Consolas" panose="020B0609020204030204" pitchFamily="49" charset="0"/>
              </a:rPr>
              <a:t>0</a:t>
            </a:r>
            <a:endParaRPr lang="en-US" sz="1600" dirty="0">
              <a:solidFill>
                <a:srgbClr val="000000"/>
              </a:solidFill>
              <a:latin typeface="Consolas" panose="020B0609020204030204" pitchFamily="49" charset="0"/>
              <a:cs typeface="Consolas" panose="020B0609020204030204" pitchFamily="49" charset="0"/>
            </a:endParaRPr>
          </a:p>
        </p:txBody>
      </p:sp>
      <p:sp>
        <p:nvSpPr>
          <p:cNvPr id="41" name="Text Box 5">
            <a:extLst>
              <a:ext uri="{FF2B5EF4-FFF2-40B4-BE49-F238E27FC236}">
                <a16:creationId xmlns:a16="http://schemas.microsoft.com/office/drawing/2014/main" id="{FBA89D04-7A4B-781C-A073-14FDF3FFFF6D}"/>
              </a:ext>
            </a:extLst>
          </p:cNvPr>
          <p:cNvSpPr txBox="1">
            <a:spLocks noChangeArrowheads="1"/>
          </p:cNvSpPr>
          <p:nvPr/>
        </p:nvSpPr>
        <p:spPr bwMode="auto">
          <a:xfrm>
            <a:off x="7143701" y="4938456"/>
            <a:ext cx="627104" cy="308419"/>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lang="en-US" sz="1400" b="1" dirty="0">
                <a:solidFill>
                  <a:srgbClr val="000000"/>
                </a:solidFill>
                <a:latin typeface="Consolas" panose="020B0609020204030204" pitchFamily="49" charset="0"/>
                <a:cs typeface="Consolas" panose="020B0609020204030204" pitchFamily="49" charset="0"/>
              </a:rPr>
              <a:t>1</a:t>
            </a:r>
            <a:endParaRPr lang="en-US" sz="1600" dirty="0">
              <a:solidFill>
                <a:srgbClr val="000000"/>
              </a:solidFill>
              <a:latin typeface="Consolas" panose="020B0609020204030204" pitchFamily="49" charset="0"/>
              <a:cs typeface="Consolas" panose="020B0609020204030204" pitchFamily="49" charset="0"/>
            </a:endParaRPr>
          </a:p>
        </p:txBody>
      </p:sp>
      <p:sp>
        <p:nvSpPr>
          <p:cNvPr id="42" name="Text Box 5">
            <a:extLst>
              <a:ext uri="{FF2B5EF4-FFF2-40B4-BE49-F238E27FC236}">
                <a16:creationId xmlns:a16="http://schemas.microsoft.com/office/drawing/2014/main" id="{16C3B52E-FA60-9A71-8232-1B55F4F6B158}"/>
              </a:ext>
            </a:extLst>
          </p:cNvPr>
          <p:cNvSpPr txBox="1">
            <a:spLocks noChangeArrowheads="1"/>
          </p:cNvSpPr>
          <p:nvPr/>
        </p:nvSpPr>
        <p:spPr bwMode="auto">
          <a:xfrm>
            <a:off x="6132966" y="2700390"/>
            <a:ext cx="627104" cy="308419"/>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lang="en-US" sz="1400" b="1" dirty="0">
                <a:solidFill>
                  <a:srgbClr val="000000"/>
                </a:solidFill>
                <a:latin typeface="Consolas" panose="020B0609020204030204" pitchFamily="49" charset="0"/>
                <a:cs typeface="Consolas" panose="020B0609020204030204" pitchFamily="49" charset="0"/>
              </a:rPr>
              <a:t>2</a:t>
            </a:r>
            <a:endParaRPr lang="en-US" sz="1600" dirty="0">
              <a:solidFill>
                <a:srgbClr val="000000"/>
              </a:solidFill>
              <a:latin typeface="Consolas" panose="020B0609020204030204" pitchFamily="49" charset="0"/>
              <a:cs typeface="Consolas" panose="020B0609020204030204" pitchFamily="49" charset="0"/>
            </a:endParaRPr>
          </a:p>
        </p:txBody>
      </p:sp>
      <p:sp>
        <p:nvSpPr>
          <p:cNvPr id="43" name="Rounded Rectangular Callout 42">
            <a:extLst>
              <a:ext uri="{FF2B5EF4-FFF2-40B4-BE49-F238E27FC236}">
                <a16:creationId xmlns:a16="http://schemas.microsoft.com/office/drawing/2014/main" id="{A56A99CE-D709-D28E-0AC8-A27555438F2A}"/>
              </a:ext>
            </a:extLst>
          </p:cNvPr>
          <p:cNvSpPr/>
          <p:nvPr/>
        </p:nvSpPr>
        <p:spPr>
          <a:xfrm>
            <a:off x="5412381" y="5433367"/>
            <a:ext cx="2073633" cy="486781"/>
          </a:xfrm>
          <a:prstGeom prst="wedgeRoundRectCallout">
            <a:avLst>
              <a:gd name="adj1" fmla="val -3475"/>
              <a:gd name="adj2" fmla="val 33207"/>
              <a:gd name="adj3" fmla="val 16667"/>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lIns="36000" tIns="46800" rIns="0" rtlCol="0" anchor="ctr" anchorCtr="0"/>
          <a:lstStyle/>
          <a:p>
            <a:pPr algn="ctr">
              <a:spcBef>
                <a:spcPts val="600"/>
              </a:spcBef>
            </a:pPr>
            <a:r>
              <a:rPr lang="en-US" sz="1600" dirty="0">
                <a:solidFill>
                  <a:schemeClr val="tx1"/>
                </a:solidFill>
                <a:latin typeface="Times New Roman" panose="02020603050405020304" pitchFamily="18" charset="0"/>
                <a:cs typeface="Times New Roman" panose="02020603050405020304" pitchFamily="18" charset="0"/>
              </a:rPr>
              <a:t>Black and white version</a:t>
            </a:r>
          </a:p>
        </p:txBody>
      </p:sp>
      <p:sp>
        <p:nvSpPr>
          <p:cNvPr id="2" name="Rectangle 3">
            <a:extLst>
              <a:ext uri="{FF2B5EF4-FFF2-40B4-BE49-F238E27FC236}">
                <a16:creationId xmlns:a16="http://schemas.microsoft.com/office/drawing/2014/main" id="{8BF7008F-D457-3DB4-E02E-8EBB52BEDAE2}"/>
              </a:ext>
            </a:extLst>
          </p:cNvPr>
          <p:cNvSpPr txBox="1">
            <a:spLocks noChangeArrowheads="1"/>
          </p:cNvSpPr>
          <p:nvPr/>
        </p:nvSpPr>
        <p:spPr bwMode="auto">
          <a:xfrm>
            <a:off x="492131" y="1227102"/>
            <a:ext cx="7848600" cy="43142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u="sng" kern="0" dirty="0">
                <a:solidFill>
                  <a:srgbClr val="000000"/>
                </a:solidFill>
                <a:latin typeface="Times New Roman"/>
                <a:cs typeface="Times New Roman"/>
              </a:rPr>
              <a:t>Example:</a:t>
            </a:r>
            <a:r>
              <a:rPr kumimoji="0" lang="en-US" kern="0" dirty="0">
                <a:solidFill>
                  <a:srgbClr val="000000"/>
                </a:solidFill>
                <a:latin typeface="Times New Roman"/>
                <a:cs typeface="Times New Roman"/>
              </a:rPr>
              <a:t> the </a:t>
            </a:r>
            <a:r>
              <a:rPr kumimoji="0" lang="en-US" kern="0" dirty="0">
                <a:solidFill>
                  <a:schemeClr val="tx1"/>
                </a:solidFill>
                <a:latin typeface="Times New Roman"/>
                <a:cs typeface="Times New Roman"/>
              </a:rPr>
              <a:t>self-replicating “Sierpinski triangle”</a:t>
            </a:r>
          </a:p>
        </p:txBody>
      </p:sp>
      <p:sp>
        <p:nvSpPr>
          <p:cNvPr id="3" name="Rectangle 3">
            <a:extLst>
              <a:ext uri="{FF2B5EF4-FFF2-40B4-BE49-F238E27FC236}">
                <a16:creationId xmlns:a16="http://schemas.microsoft.com/office/drawing/2014/main" id="{DD1D160F-4AF4-05E0-90DA-A351E0FB55BB}"/>
              </a:ext>
            </a:extLst>
          </p:cNvPr>
          <p:cNvSpPr txBox="1">
            <a:spLocks noChangeArrowheads="1"/>
          </p:cNvSpPr>
          <p:nvPr/>
        </p:nvSpPr>
        <p:spPr bwMode="auto">
          <a:xfrm>
            <a:off x="511060" y="1777848"/>
            <a:ext cx="4982004" cy="347821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u="sng" dirty="0">
                <a:solidFill>
                  <a:srgbClr val="000000"/>
                </a:solidFill>
                <a:latin typeface="Times New Roman"/>
                <a:cs typeface="Times New Roman"/>
              </a:rPr>
              <a:t>Algorithm</a:t>
            </a:r>
            <a:endParaRPr kumimoji="0" lang="en-US" dirty="0">
              <a:solidFill>
                <a:srgbClr val="000000"/>
              </a:solidFill>
              <a:latin typeface="Times New Roman"/>
              <a:cs typeface="Times New Roman"/>
            </a:endParaRPr>
          </a:p>
          <a:p>
            <a:pPr marL="0" indent="0">
              <a:lnSpc>
                <a:spcPct val="100000"/>
              </a:lnSpc>
              <a:spcBef>
                <a:spcPts val="600"/>
              </a:spcBef>
            </a:pPr>
            <a:r>
              <a:rPr kumimoji="0" lang="en-US" sz="1600" dirty="0">
                <a:solidFill>
                  <a:schemeClr val="tx1"/>
                </a:solidFill>
                <a:latin typeface="Times New Roman"/>
                <a:cs typeface="Times New Roman"/>
              </a:rPr>
              <a:t>Construct an equilateral triangle with vertices </a:t>
            </a:r>
            <a:r>
              <a:rPr lang="en-US" sz="1400" dirty="0">
                <a:solidFill>
                  <a:schemeClr val="tx1"/>
                </a:solidFill>
                <a:latin typeface="Consolas" panose="020B0609020204030204" pitchFamily="49" charset="0"/>
                <a:cs typeface="Consolas" panose="020B0609020204030204" pitchFamily="49" charset="0"/>
              </a:rPr>
              <a:t>0</a:t>
            </a:r>
            <a:r>
              <a:rPr kumimoji="0" lang="en-US" sz="1600" dirty="0">
                <a:solidFill>
                  <a:schemeClr val="tx1"/>
                </a:solidFill>
                <a:latin typeface="Times New Roman"/>
                <a:cs typeface="Times New Roman"/>
              </a:rPr>
              <a:t>, </a:t>
            </a:r>
            <a:r>
              <a:rPr kumimoji="0" lang="en-US" sz="1400" dirty="0">
                <a:solidFill>
                  <a:schemeClr val="tx1"/>
                </a:solidFill>
                <a:latin typeface="Consolas" panose="020B0609020204030204" pitchFamily="49" charset="0"/>
                <a:cs typeface="Consolas" panose="020B0609020204030204" pitchFamily="49" charset="0"/>
              </a:rPr>
              <a:t>1</a:t>
            </a:r>
            <a:r>
              <a:rPr kumimoji="0" lang="en-US" sz="1600" dirty="0">
                <a:solidFill>
                  <a:schemeClr val="tx1"/>
                </a:solidFill>
                <a:latin typeface="Times New Roman"/>
                <a:cs typeface="Times New Roman"/>
              </a:rPr>
              <a:t>, </a:t>
            </a:r>
            <a:r>
              <a:rPr lang="en-US" sz="1400" dirty="0">
                <a:solidFill>
                  <a:schemeClr val="tx1"/>
                </a:solidFill>
                <a:latin typeface="Consolas" panose="020B0609020204030204" pitchFamily="49" charset="0"/>
                <a:cs typeface="Consolas" panose="020B0609020204030204" pitchFamily="49" charset="0"/>
              </a:rPr>
              <a:t>2</a:t>
            </a:r>
            <a:r>
              <a:rPr kumimoji="0" lang="en-US" sz="1600" dirty="0">
                <a:solidFill>
                  <a:schemeClr val="tx1"/>
                </a:solidFill>
                <a:latin typeface="Times New Roman"/>
                <a:cs typeface="Times New Roman"/>
              </a:rPr>
              <a:t>;</a:t>
            </a:r>
          </a:p>
          <a:p>
            <a:pPr marL="323850" lvl="1" indent="0">
              <a:lnSpc>
                <a:spcPct val="100000"/>
              </a:lnSpc>
              <a:spcBef>
                <a:spcPts val="600"/>
              </a:spcBef>
              <a:buSzPct val="100000"/>
              <a:buNone/>
            </a:pPr>
            <a:r>
              <a:rPr kumimoji="0" lang="en-US" sz="1600" dirty="0">
                <a:latin typeface="Times New Roman"/>
                <a:cs typeface="Times New Roman"/>
              </a:rPr>
              <a:t>current point = </a:t>
            </a:r>
            <a:r>
              <a:rPr kumimoji="0" lang="en-US" sz="1600" dirty="0">
                <a:latin typeface="Consolas" panose="020B0609020204030204" pitchFamily="49" charset="0"/>
                <a:cs typeface="Consolas" panose="020B0609020204030204" pitchFamily="49" charset="0"/>
              </a:rPr>
              <a:t>0</a:t>
            </a:r>
          </a:p>
          <a:p>
            <a:pPr marL="323850" lvl="1" indent="0">
              <a:lnSpc>
                <a:spcPct val="100000"/>
              </a:lnSpc>
              <a:spcBef>
                <a:spcPts val="600"/>
              </a:spcBef>
              <a:buSzPct val="100000"/>
              <a:buNone/>
            </a:pPr>
            <a:r>
              <a:rPr kumimoji="0" lang="en-US" sz="1600" dirty="0">
                <a:latin typeface="Times New Roman"/>
                <a:cs typeface="Times New Roman"/>
              </a:rPr>
              <a:t>repeat N</a:t>
            </a:r>
            <a:r>
              <a:rPr kumimoji="0" lang="en-US" sz="1600" b="1" dirty="0">
                <a:latin typeface="Times New Roman"/>
                <a:cs typeface="Times New Roman"/>
              </a:rPr>
              <a:t> </a:t>
            </a:r>
            <a:r>
              <a:rPr kumimoji="0" lang="en-US" sz="1600" dirty="0">
                <a:latin typeface="Times New Roman"/>
                <a:cs typeface="Times New Roman"/>
              </a:rPr>
              <a:t>times:</a:t>
            </a:r>
          </a:p>
          <a:p>
            <a:pPr marL="635000" lvl="2" indent="0">
              <a:lnSpc>
                <a:spcPct val="100000"/>
              </a:lnSpc>
              <a:spcBef>
                <a:spcPts val="600"/>
              </a:spcBef>
              <a:buNone/>
            </a:pPr>
            <a:r>
              <a:rPr kumimoji="0" lang="en-US" sz="1600" dirty="0">
                <a:latin typeface="Times New Roman"/>
                <a:cs typeface="Times New Roman"/>
              </a:rPr>
              <a:t>target = random point (</a:t>
            </a:r>
            <a:r>
              <a:rPr kumimoji="0" lang="en-US" sz="1400" dirty="0">
                <a:latin typeface="Consolas" panose="020B0609020204030204" pitchFamily="49" charset="0"/>
                <a:cs typeface="Consolas" panose="020B0609020204030204" pitchFamily="49" charset="0"/>
              </a:rPr>
              <a:t>0</a:t>
            </a:r>
            <a:r>
              <a:rPr kumimoji="0" lang="en-US" sz="1600" dirty="0">
                <a:latin typeface="Times New Roman"/>
                <a:cs typeface="Times New Roman"/>
              </a:rPr>
              <a:t>, </a:t>
            </a:r>
            <a:r>
              <a:rPr kumimoji="0" lang="en-US" sz="1400" dirty="0">
                <a:latin typeface="Consolas" panose="020B0609020204030204" pitchFamily="49" charset="0"/>
                <a:cs typeface="Consolas" panose="020B0609020204030204" pitchFamily="49" charset="0"/>
              </a:rPr>
              <a:t>1</a:t>
            </a:r>
            <a:r>
              <a:rPr kumimoji="0" lang="en-US" sz="1600" dirty="0">
                <a:latin typeface="Times New Roman"/>
                <a:cs typeface="Times New Roman"/>
              </a:rPr>
              <a:t>, or </a:t>
            </a:r>
            <a:r>
              <a:rPr kumimoji="0" lang="en-US" sz="1400" dirty="0">
                <a:latin typeface="Consolas" panose="020B0609020204030204" pitchFamily="49" charset="0"/>
                <a:cs typeface="Consolas" panose="020B0609020204030204" pitchFamily="49" charset="0"/>
              </a:rPr>
              <a:t>2</a:t>
            </a:r>
            <a:r>
              <a:rPr kumimoji="0" lang="en-US" sz="1600" dirty="0">
                <a:latin typeface="Times New Roman"/>
                <a:cs typeface="Times New Roman"/>
              </a:rPr>
              <a:t>)</a:t>
            </a:r>
          </a:p>
          <a:p>
            <a:pPr marL="635000" lvl="2" indent="0">
              <a:lnSpc>
                <a:spcPct val="100000"/>
              </a:lnSpc>
              <a:spcBef>
                <a:spcPts val="600"/>
              </a:spcBef>
              <a:buNone/>
            </a:pPr>
            <a:r>
              <a:rPr kumimoji="0" lang="en-US" sz="1600" dirty="0">
                <a:latin typeface="Times New Roman"/>
                <a:cs typeface="Times New Roman"/>
              </a:rPr>
              <a:t>compute the halfway point between</a:t>
            </a:r>
            <a:br>
              <a:rPr kumimoji="0" lang="en-US" sz="1600" dirty="0">
                <a:latin typeface="Times New Roman"/>
                <a:cs typeface="Times New Roman"/>
              </a:rPr>
            </a:br>
            <a:r>
              <a:rPr kumimoji="0" lang="en-US" sz="1600" dirty="0">
                <a:latin typeface="Times New Roman"/>
                <a:cs typeface="Times New Roman"/>
              </a:rPr>
              <a:t>the current point and the target</a:t>
            </a:r>
          </a:p>
          <a:p>
            <a:pPr marL="635000" lvl="2" indent="0">
              <a:lnSpc>
                <a:spcPct val="100000"/>
              </a:lnSpc>
              <a:spcBef>
                <a:spcPts val="600"/>
              </a:spcBef>
              <a:buNone/>
            </a:pPr>
            <a:r>
              <a:rPr kumimoji="0" lang="en-US" sz="1600" dirty="0">
                <a:latin typeface="Times New Roman"/>
                <a:cs typeface="Times New Roman"/>
              </a:rPr>
              <a:t>draw this point using the chosen color</a:t>
            </a:r>
          </a:p>
          <a:p>
            <a:pPr marL="635000" lvl="2" indent="0">
              <a:lnSpc>
                <a:spcPct val="100000"/>
              </a:lnSpc>
              <a:spcBef>
                <a:spcPts val="600"/>
              </a:spcBef>
              <a:buNone/>
            </a:pPr>
            <a:r>
              <a:rPr kumimoji="0" lang="en-US" sz="1600" dirty="0">
                <a:latin typeface="Times New Roman"/>
                <a:cs typeface="Times New Roman"/>
              </a:rPr>
              <a:t>currentPoint = target</a:t>
            </a:r>
          </a:p>
          <a:p>
            <a:pPr lvl="2"/>
            <a:endParaRPr kumimoji="0" lang="en-US" dirty="0">
              <a:latin typeface="Times New Roman"/>
              <a:cs typeface="Times New Roman"/>
            </a:endParaRPr>
          </a:p>
          <a:p>
            <a:pPr marL="0" indent="0"/>
            <a:endParaRPr kumimoji="0" lang="en-US" dirty="0">
              <a:solidFill>
                <a:schemeClr val="tx1"/>
              </a:solidFill>
              <a:latin typeface="Times New Roman"/>
              <a:cs typeface="Times New Roman"/>
            </a:endParaRPr>
          </a:p>
          <a:p>
            <a:pPr marL="0" indent="0"/>
            <a:endParaRPr kumimoji="0" lang="en-US" dirty="0">
              <a:latin typeface="Times New Roman"/>
              <a:cs typeface="Times New Roman"/>
            </a:endParaRPr>
          </a:p>
        </p:txBody>
      </p:sp>
    </p:spTree>
    <p:extLst>
      <p:ext uri="{BB962C8B-B14F-4D97-AF65-F5344CB8AC3E}">
        <p14:creationId xmlns:p14="http://schemas.microsoft.com/office/powerpoint/2010/main" val="386649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CB254-F370-E9A0-07F2-D15807E6CA32}"/>
            </a:ext>
          </a:extLst>
        </p:cNvPr>
        <p:cNvGrpSpPr/>
        <p:nvPr/>
      </p:nvGrpSpPr>
      <p:grpSpPr>
        <a:xfrm>
          <a:off x="0" y="0"/>
          <a:ext cx="0" cy="0"/>
          <a:chOff x="0" y="0"/>
          <a:chExt cx="0" cy="0"/>
        </a:xfrm>
      </p:grpSpPr>
      <p:sp>
        <p:nvSpPr>
          <p:cNvPr id="54275" name="Rectangle 2">
            <a:extLst>
              <a:ext uri="{FF2B5EF4-FFF2-40B4-BE49-F238E27FC236}">
                <a16:creationId xmlns:a16="http://schemas.microsoft.com/office/drawing/2014/main" id="{5FC0F4CC-A96B-72D9-5164-099E58E25EC7}"/>
              </a:ext>
            </a:extLst>
          </p:cNvPr>
          <p:cNvSpPr>
            <a:spLocks noGrp="1" noChangeArrowheads="1"/>
          </p:cNvSpPr>
          <p:nvPr>
            <p:ph type="title"/>
          </p:nvPr>
        </p:nvSpPr>
        <p:spPr/>
        <p:txBody>
          <a:bodyPr/>
          <a:lstStyle/>
          <a:p>
            <a:r>
              <a:rPr kumimoji="0" lang="en-US" dirty="0"/>
              <a:t>Graphics</a:t>
            </a:r>
          </a:p>
        </p:txBody>
      </p:sp>
      <p:sp>
        <p:nvSpPr>
          <p:cNvPr id="6" name="Rectangle 3">
            <a:extLst>
              <a:ext uri="{FF2B5EF4-FFF2-40B4-BE49-F238E27FC236}">
                <a16:creationId xmlns:a16="http://schemas.microsoft.com/office/drawing/2014/main" id="{ED6CED1F-C29C-C929-0956-0790E0063DE7}"/>
              </a:ext>
            </a:extLst>
          </p:cNvPr>
          <p:cNvSpPr txBox="1">
            <a:spLocks noChangeArrowheads="1"/>
          </p:cNvSpPr>
          <p:nvPr/>
        </p:nvSpPr>
        <p:spPr>
          <a:xfrm>
            <a:off x="511060" y="698331"/>
            <a:ext cx="7829671" cy="512089"/>
          </a:xfrm>
          <a:prstGeom prst="rect">
            <a:avLst/>
          </a:prstGeom>
        </p:spPr>
        <p:txBody>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r>
              <a:rPr kumimoji="0" lang="en-US" sz="2000" dirty="0">
                <a:solidFill>
                  <a:schemeClr val="tx1"/>
                </a:solidFill>
                <a:latin typeface="Times New Roman"/>
                <a:cs typeface="Times New Roman"/>
              </a:rPr>
              <a:t>Fractals:</a:t>
            </a:r>
            <a:r>
              <a:rPr kumimoji="0" lang="en-US" dirty="0">
                <a:solidFill>
                  <a:schemeClr val="tx1"/>
                </a:solidFill>
                <a:latin typeface="Times New Roman"/>
                <a:cs typeface="Times New Roman"/>
              </a:rPr>
              <a:t> self-replicating patterns</a:t>
            </a:r>
          </a:p>
          <a:p>
            <a:pPr lvl="1"/>
            <a:endParaRPr kumimoji="0" lang="en-US" dirty="0">
              <a:latin typeface="Times New Roman"/>
              <a:cs typeface="Times New Roman"/>
            </a:endParaRPr>
          </a:p>
        </p:txBody>
      </p:sp>
      <p:pic>
        <p:nvPicPr>
          <p:cNvPr id="18" name="Picture 17">
            <a:extLst>
              <a:ext uri="{FF2B5EF4-FFF2-40B4-BE49-F238E27FC236}">
                <a16:creationId xmlns:a16="http://schemas.microsoft.com/office/drawing/2014/main" id="{E4179200-D393-2647-2960-C1F3D032BBD5}"/>
              </a:ext>
            </a:extLst>
          </p:cNvPr>
          <p:cNvPicPr>
            <a:picLocks noChangeAspect="1"/>
          </p:cNvPicPr>
          <p:nvPr/>
        </p:nvPicPr>
        <p:blipFill>
          <a:blip r:embed="rId3"/>
          <a:stretch>
            <a:fillRect/>
          </a:stretch>
        </p:blipFill>
        <p:spPr>
          <a:xfrm>
            <a:off x="5316546" y="2854600"/>
            <a:ext cx="2250151" cy="2025136"/>
          </a:xfrm>
          <a:prstGeom prst="rect">
            <a:avLst/>
          </a:prstGeom>
          <a:ln>
            <a:noFill/>
            <a:prstDash val="dash"/>
          </a:ln>
        </p:spPr>
      </p:pic>
      <p:sp>
        <p:nvSpPr>
          <p:cNvPr id="21" name="Rectangle 20">
            <a:extLst>
              <a:ext uri="{FF2B5EF4-FFF2-40B4-BE49-F238E27FC236}">
                <a16:creationId xmlns:a16="http://schemas.microsoft.com/office/drawing/2014/main" id="{0F1B01FF-E359-00EE-AF81-7BCA10CB21C9}"/>
              </a:ext>
            </a:extLst>
          </p:cNvPr>
          <p:cNvSpPr>
            <a:spLocks noChangeArrowheads="1"/>
          </p:cNvSpPr>
          <p:nvPr/>
        </p:nvSpPr>
        <p:spPr bwMode="auto">
          <a:xfrm>
            <a:off x="5316546" y="2044503"/>
            <a:ext cx="2267400" cy="341496"/>
          </a:xfrm>
          <a:prstGeom prst="rect">
            <a:avLst/>
          </a:prstGeom>
          <a:solidFill>
            <a:schemeClr val="bg1"/>
          </a:solidFill>
          <a:ln w="15875">
            <a:solidFill>
              <a:schemeClr val="bg1">
                <a:lumMod val="65000"/>
              </a:schemeClr>
            </a:solidFill>
            <a:miter lim="800000"/>
            <a:headEnd/>
            <a:tailEnd/>
          </a:ln>
          <a:effectLst/>
        </p:spPr>
        <p:txBody>
          <a:bodyPr lIns="108000" tIns="182880" rIns="36000" bIns="182880" anchor="ctr" anchorCtr="0">
            <a:prstTxWarp prst="textNoShape">
              <a:avLst/>
            </a:prstTxWarp>
            <a:noAutofit/>
          </a:bodyPr>
          <a:lstStyle/>
          <a:p>
            <a:pPr>
              <a:spcBef>
                <a:spcPts val="200"/>
              </a:spcBef>
            </a:pPr>
            <a:r>
              <a:rPr lang="en-US" sz="1200" b="1" dirty="0">
                <a:latin typeface="Consolas"/>
                <a:cs typeface="Consolas"/>
              </a:rPr>
              <a:t>% </a:t>
            </a:r>
            <a:r>
              <a:rPr lang="en-US" sz="1200" dirty="0">
                <a:latin typeface="Consolas"/>
                <a:cs typeface="Consolas"/>
              </a:rPr>
              <a:t>java </a:t>
            </a:r>
            <a:r>
              <a:rPr lang="en-US" sz="1200" dirty="0">
                <a:solidFill>
                  <a:srgbClr val="000000"/>
                </a:solidFill>
                <a:latin typeface="Consolas"/>
                <a:cs typeface="Consolas"/>
              </a:rPr>
              <a:t>Sierpinski</a:t>
            </a:r>
            <a:r>
              <a:rPr lang="en-US" sz="1200" dirty="0">
                <a:latin typeface="Consolas"/>
                <a:cs typeface="Consolas"/>
              </a:rPr>
              <a:t> 100000</a:t>
            </a:r>
          </a:p>
        </p:txBody>
      </p:sp>
      <p:sp>
        <p:nvSpPr>
          <p:cNvPr id="22" name="Rectangle 21">
            <a:extLst>
              <a:ext uri="{FF2B5EF4-FFF2-40B4-BE49-F238E27FC236}">
                <a16:creationId xmlns:a16="http://schemas.microsoft.com/office/drawing/2014/main" id="{C867E8F5-2AD5-965D-DB90-DAF6150B9F7A}"/>
              </a:ext>
            </a:extLst>
          </p:cNvPr>
          <p:cNvSpPr/>
          <p:nvPr/>
        </p:nvSpPr>
        <p:spPr bwMode="auto">
          <a:xfrm>
            <a:off x="5294708" y="2558352"/>
            <a:ext cx="2289238" cy="2337713"/>
          </a:xfrm>
          <a:prstGeom prst="rect">
            <a:avLst/>
          </a:prstGeom>
          <a:noFill/>
          <a:ln w="9525" cap="flat" cmpd="sng" algn="ctr">
            <a:solidFill>
              <a:schemeClr val="tx1"/>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IL" sz="1200" b="0" i="0" u="none" strike="noStrike" cap="none" normalizeH="0" baseline="0">
              <a:ln>
                <a:noFill/>
              </a:ln>
              <a:solidFill>
                <a:schemeClr val="tx1"/>
              </a:solidFill>
              <a:effectLst/>
              <a:latin typeface="Comic Sans MS" charset="0"/>
              <a:ea typeface="ＭＳ Ｐゴシック" charset="-128"/>
              <a:cs typeface="ＭＳ Ｐゴシック" charset="-128"/>
            </a:endParaRPr>
          </a:p>
        </p:txBody>
      </p:sp>
      <p:sp>
        <p:nvSpPr>
          <p:cNvPr id="29" name="Text Box 5">
            <a:extLst>
              <a:ext uri="{FF2B5EF4-FFF2-40B4-BE49-F238E27FC236}">
                <a16:creationId xmlns:a16="http://schemas.microsoft.com/office/drawing/2014/main" id="{B8FB2721-E988-9810-E011-2D67323586F2}"/>
              </a:ext>
            </a:extLst>
          </p:cNvPr>
          <p:cNvSpPr txBox="1">
            <a:spLocks noChangeArrowheads="1"/>
          </p:cNvSpPr>
          <p:nvPr/>
        </p:nvSpPr>
        <p:spPr bwMode="auto">
          <a:xfrm>
            <a:off x="4981156" y="4927912"/>
            <a:ext cx="627104" cy="339196"/>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lang="en-US" sz="1600" dirty="0">
                <a:solidFill>
                  <a:srgbClr val="000000"/>
                </a:solidFill>
                <a:latin typeface="Times New Roman"/>
                <a:cs typeface="Times New Roman"/>
              </a:rPr>
              <a:t>(0, 0)</a:t>
            </a:r>
          </a:p>
        </p:txBody>
      </p:sp>
      <p:sp>
        <p:nvSpPr>
          <p:cNvPr id="30" name="Text Box 7">
            <a:extLst>
              <a:ext uri="{FF2B5EF4-FFF2-40B4-BE49-F238E27FC236}">
                <a16:creationId xmlns:a16="http://schemas.microsoft.com/office/drawing/2014/main" id="{96AABDBE-6CB4-42F1-2076-33183AB6DB17}"/>
              </a:ext>
            </a:extLst>
          </p:cNvPr>
          <p:cNvSpPr txBox="1">
            <a:spLocks noChangeArrowheads="1"/>
          </p:cNvSpPr>
          <p:nvPr/>
        </p:nvSpPr>
        <p:spPr bwMode="auto">
          <a:xfrm>
            <a:off x="5844707" y="2636824"/>
            <a:ext cx="1215232" cy="369974"/>
          </a:xfrm>
          <a:prstGeom prst="rect">
            <a:avLst/>
          </a:prstGeom>
          <a:noFill/>
          <a:ln w="15875">
            <a:noFill/>
            <a:miter lim="800000"/>
            <a:headEnd/>
            <a:tailEnd/>
          </a:ln>
        </p:spPr>
        <p:txBody>
          <a:bodyPr wrap="square" lIns="92075" tIns="46038" rIns="92075" bIns="46038">
            <a:prstTxWarp prst="textNoShape">
              <a:avLst/>
            </a:prstTxWarp>
            <a:spAutoFit/>
          </a:bodyPr>
          <a:lstStyle/>
          <a:p>
            <a:pPr algn="ctr">
              <a:spcBef>
                <a:spcPct val="50000"/>
              </a:spcBef>
            </a:pPr>
            <a:r>
              <a:rPr kumimoji="1" lang="en-US" dirty="0">
                <a:latin typeface="Times New Roman"/>
                <a:cs typeface="Times New Roman"/>
              </a:rPr>
              <a:t>(½, ½</a:t>
            </a:r>
            <a:r>
              <a:rPr kumimoji="1" lang="en-US" dirty="0">
                <a:latin typeface="Times New Roman"/>
                <a:cs typeface="Times New Roman"/>
                <a:sym typeface="Symbol" charset="2"/>
              </a:rPr>
              <a:t>3</a:t>
            </a:r>
            <a:r>
              <a:rPr kumimoji="1" lang="en-US" dirty="0">
                <a:latin typeface="Times New Roman"/>
                <a:cs typeface="Times New Roman"/>
              </a:rPr>
              <a:t>)</a:t>
            </a:r>
          </a:p>
        </p:txBody>
      </p:sp>
      <p:sp>
        <p:nvSpPr>
          <p:cNvPr id="31" name="Text Box 5">
            <a:extLst>
              <a:ext uri="{FF2B5EF4-FFF2-40B4-BE49-F238E27FC236}">
                <a16:creationId xmlns:a16="http://schemas.microsoft.com/office/drawing/2014/main" id="{98FA9EF3-C74F-198D-27CD-66D31695395E}"/>
              </a:ext>
            </a:extLst>
          </p:cNvPr>
          <p:cNvSpPr txBox="1">
            <a:spLocks noChangeArrowheads="1"/>
          </p:cNvSpPr>
          <p:nvPr/>
        </p:nvSpPr>
        <p:spPr bwMode="auto">
          <a:xfrm>
            <a:off x="7059939" y="4908774"/>
            <a:ext cx="1071562" cy="339196"/>
          </a:xfrm>
          <a:prstGeom prst="rect">
            <a:avLst/>
          </a:prstGeom>
          <a:noFill/>
          <a:ln w="15875">
            <a:noFill/>
            <a:miter lim="800000"/>
            <a:headEnd/>
            <a:tailEnd/>
          </a:ln>
        </p:spPr>
        <p:txBody>
          <a:bodyPr lIns="92075" tIns="46038" rIns="92075" bIns="46038">
            <a:prstTxWarp prst="textNoShape">
              <a:avLst/>
            </a:prstTxWarp>
            <a:spAutoFit/>
          </a:bodyPr>
          <a:lstStyle/>
          <a:p>
            <a:pPr algn="ctr">
              <a:spcBef>
                <a:spcPct val="50000"/>
              </a:spcBef>
            </a:pPr>
            <a:r>
              <a:rPr lang="en-US" sz="1600" dirty="0">
                <a:solidFill>
                  <a:srgbClr val="000000"/>
                </a:solidFill>
                <a:latin typeface="Times New Roman"/>
                <a:cs typeface="Times New Roman"/>
              </a:rPr>
              <a:t>(1, 0)</a:t>
            </a:r>
          </a:p>
        </p:txBody>
      </p:sp>
      <p:cxnSp>
        <p:nvCxnSpPr>
          <p:cNvPr id="33" name="Straight Connector 32">
            <a:extLst>
              <a:ext uri="{FF2B5EF4-FFF2-40B4-BE49-F238E27FC236}">
                <a16:creationId xmlns:a16="http://schemas.microsoft.com/office/drawing/2014/main" id="{93F2F192-9C4C-E876-8492-68562E5FA9FF}"/>
              </a:ext>
            </a:extLst>
          </p:cNvPr>
          <p:cNvCxnSpPr>
            <a:cxnSpLocks/>
          </p:cNvCxnSpPr>
          <p:nvPr/>
        </p:nvCxnSpPr>
        <p:spPr bwMode="auto">
          <a:xfrm>
            <a:off x="5195702" y="5400160"/>
            <a:ext cx="2289238" cy="0"/>
          </a:xfrm>
          <a:prstGeom prst="line">
            <a:avLst/>
          </a:prstGeom>
          <a:solidFill>
            <a:schemeClr val="tx2"/>
          </a:solidFill>
          <a:ln w="9525" cap="flat" cmpd="sng" algn="ctr">
            <a:solidFill>
              <a:schemeClr val="bg1"/>
            </a:solidFill>
            <a:prstDash val="solid"/>
            <a:round/>
            <a:headEnd type="none" w="med" len="med"/>
            <a:tailEnd type="none" w="med" len="med"/>
          </a:ln>
          <a:effectLst/>
        </p:spPr>
      </p:cxnSp>
      <p:sp>
        <p:nvSpPr>
          <p:cNvPr id="35" name="Rectangle 3">
            <a:extLst>
              <a:ext uri="{FF2B5EF4-FFF2-40B4-BE49-F238E27FC236}">
                <a16:creationId xmlns:a16="http://schemas.microsoft.com/office/drawing/2014/main" id="{88EF9A96-116D-6C5F-D1D2-AF97B7CC05A1}"/>
              </a:ext>
            </a:extLst>
          </p:cNvPr>
          <p:cNvSpPr txBox="1">
            <a:spLocks noChangeArrowheads="1"/>
          </p:cNvSpPr>
          <p:nvPr/>
        </p:nvSpPr>
        <p:spPr bwMode="auto">
          <a:xfrm>
            <a:off x="511060" y="1777848"/>
            <a:ext cx="4982004" cy="347821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u="sng" dirty="0">
                <a:solidFill>
                  <a:srgbClr val="000000"/>
                </a:solidFill>
                <a:latin typeface="Times New Roman"/>
                <a:cs typeface="Times New Roman"/>
              </a:rPr>
              <a:t>Algorithm</a:t>
            </a:r>
            <a:endParaRPr kumimoji="0" lang="en-US" dirty="0">
              <a:solidFill>
                <a:srgbClr val="000000"/>
              </a:solidFill>
              <a:latin typeface="Times New Roman"/>
              <a:cs typeface="Times New Roman"/>
            </a:endParaRPr>
          </a:p>
          <a:p>
            <a:pPr marL="0" indent="0">
              <a:lnSpc>
                <a:spcPct val="100000"/>
              </a:lnSpc>
              <a:spcBef>
                <a:spcPts val="600"/>
              </a:spcBef>
            </a:pPr>
            <a:r>
              <a:rPr kumimoji="0" lang="en-US" sz="1600" dirty="0">
                <a:solidFill>
                  <a:schemeClr val="tx1"/>
                </a:solidFill>
                <a:latin typeface="Times New Roman"/>
                <a:cs typeface="Times New Roman"/>
              </a:rPr>
              <a:t>Construct an equilateral triangle with vertices </a:t>
            </a:r>
            <a:r>
              <a:rPr lang="en-US" sz="1400" dirty="0">
                <a:solidFill>
                  <a:schemeClr val="tx1"/>
                </a:solidFill>
                <a:latin typeface="Consolas" panose="020B0609020204030204" pitchFamily="49" charset="0"/>
                <a:cs typeface="Consolas" panose="020B0609020204030204" pitchFamily="49" charset="0"/>
              </a:rPr>
              <a:t>0</a:t>
            </a:r>
            <a:r>
              <a:rPr kumimoji="0" lang="en-US" sz="1600" dirty="0">
                <a:solidFill>
                  <a:schemeClr val="tx1"/>
                </a:solidFill>
                <a:latin typeface="Times New Roman"/>
                <a:cs typeface="Times New Roman"/>
              </a:rPr>
              <a:t>, </a:t>
            </a:r>
            <a:r>
              <a:rPr kumimoji="0" lang="en-US" sz="1400" dirty="0">
                <a:solidFill>
                  <a:schemeClr val="tx1"/>
                </a:solidFill>
                <a:latin typeface="Consolas" panose="020B0609020204030204" pitchFamily="49" charset="0"/>
                <a:cs typeface="Consolas" panose="020B0609020204030204" pitchFamily="49" charset="0"/>
              </a:rPr>
              <a:t>1</a:t>
            </a:r>
            <a:r>
              <a:rPr kumimoji="0" lang="en-US" sz="1600" dirty="0">
                <a:solidFill>
                  <a:schemeClr val="tx1"/>
                </a:solidFill>
                <a:latin typeface="Times New Roman"/>
                <a:cs typeface="Times New Roman"/>
              </a:rPr>
              <a:t>, </a:t>
            </a:r>
            <a:r>
              <a:rPr lang="en-US" sz="1400" dirty="0">
                <a:solidFill>
                  <a:schemeClr val="tx1"/>
                </a:solidFill>
                <a:latin typeface="Consolas" panose="020B0609020204030204" pitchFamily="49" charset="0"/>
                <a:cs typeface="Consolas" panose="020B0609020204030204" pitchFamily="49" charset="0"/>
              </a:rPr>
              <a:t>2</a:t>
            </a:r>
            <a:r>
              <a:rPr kumimoji="0" lang="en-US" sz="1600" dirty="0">
                <a:solidFill>
                  <a:schemeClr val="tx1"/>
                </a:solidFill>
                <a:latin typeface="Times New Roman"/>
                <a:cs typeface="Times New Roman"/>
              </a:rPr>
              <a:t>;</a:t>
            </a:r>
          </a:p>
          <a:p>
            <a:pPr marL="323850" lvl="1" indent="0">
              <a:lnSpc>
                <a:spcPct val="100000"/>
              </a:lnSpc>
              <a:spcBef>
                <a:spcPts val="600"/>
              </a:spcBef>
              <a:buSzPct val="100000"/>
              <a:buNone/>
            </a:pPr>
            <a:r>
              <a:rPr kumimoji="0" lang="en-US" sz="1600" dirty="0">
                <a:latin typeface="Times New Roman"/>
                <a:cs typeface="Times New Roman"/>
              </a:rPr>
              <a:t>current point = </a:t>
            </a:r>
            <a:r>
              <a:rPr kumimoji="0" lang="en-US" sz="1600" dirty="0">
                <a:latin typeface="Consolas" panose="020B0609020204030204" pitchFamily="49" charset="0"/>
                <a:cs typeface="Consolas" panose="020B0609020204030204" pitchFamily="49" charset="0"/>
              </a:rPr>
              <a:t>0</a:t>
            </a:r>
          </a:p>
          <a:p>
            <a:pPr marL="323850" lvl="1" indent="0">
              <a:lnSpc>
                <a:spcPct val="100000"/>
              </a:lnSpc>
              <a:spcBef>
                <a:spcPts val="600"/>
              </a:spcBef>
              <a:buSzPct val="100000"/>
              <a:buNone/>
            </a:pPr>
            <a:r>
              <a:rPr kumimoji="0" lang="en-US" sz="1600" dirty="0">
                <a:latin typeface="Times New Roman"/>
                <a:cs typeface="Times New Roman"/>
              </a:rPr>
              <a:t>repeat N</a:t>
            </a:r>
            <a:r>
              <a:rPr kumimoji="0" lang="en-US" sz="1600" b="1" dirty="0">
                <a:latin typeface="Times New Roman"/>
                <a:cs typeface="Times New Roman"/>
              </a:rPr>
              <a:t> </a:t>
            </a:r>
            <a:r>
              <a:rPr kumimoji="0" lang="en-US" sz="1600" dirty="0">
                <a:latin typeface="Times New Roman"/>
                <a:cs typeface="Times New Roman"/>
              </a:rPr>
              <a:t>times:</a:t>
            </a:r>
          </a:p>
          <a:p>
            <a:pPr marL="635000" lvl="2" indent="0">
              <a:lnSpc>
                <a:spcPct val="100000"/>
              </a:lnSpc>
              <a:spcBef>
                <a:spcPts val="600"/>
              </a:spcBef>
              <a:buNone/>
            </a:pPr>
            <a:r>
              <a:rPr kumimoji="0" lang="en-US" sz="1600" dirty="0">
                <a:latin typeface="Times New Roman"/>
                <a:cs typeface="Times New Roman"/>
              </a:rPr>
              <a:t>target = random point (</a:t>
            </a:r>
            <a:r>
              <a:rPr kumimoji="0" lang="en-US" sz="1400" dirty="0">
                <a:latin typeface="Consolas" panose="020B0609020204030204" pitchFamily="49" charset="0"/>
                <a:cs typeface="Consolas" panose="020B0609020204030204" pitchFamily="49" charset="0"/>
              </a:rPr>
              <a:t>0</a:t>
            </a:r>
            <a:r>
              <a:rPr kumimoji="0" lang="en-US" sz="1600" dirty="0">
                <a:latin typeface="Times New Roman"/>
                <a:cs typeface="Times New Roman"/>
              </a:rPr>
              <a:t>, </a:t>
            </a:r>
            <a:r>
              <a:rPr kumimoji="0" lang="en-US" sz="1400" dirty="0">
                <a:latin typeface="Consolas" panose="020B0609020204030204" pitchFamily="49" charset="0"/>
                <a:cs typeface="Consolas" panose="020B0609020204030204" pitchFamily="49" charset="0"/>
              </a:rPr>
              <a:t>1</a:t>
            </a:r>
            <a:r>
              <a:rPr kumimoji="0" lang="en-US" sz="1600" dirty="0">
                <a:latin typeface="Times New Roman"/>
                <a:cs typeface="Times New Roman"/>
              </a:rPr>
              <a:t>, or </a:t>
            </a:r>
            <a:r>
              <a:rPr kumimoji="0" lang="en-US" sz="1400" dirty="0">
                <a:latin typeface="Consolas" panose="020B0609020204030204" pitchFamily="49" charset="0"/>
                <a:cs typeface="Consolas" panose="020B0609020204030204" pitchFamily="49" charset="0"/>
              </a:rPr>
              <a:t>2</a:t>
            </a:r>
            <a:r>
              <a:rPr kumimoji="0" lang="en-US" sz="1600" dirty="0">
                <a:latin typeface="Times New Roman"/>
                <a:cs typeface="Times New Roman"/>
              </a:rPr>
              <a:t>)</a:t>
            </a:r>
          </a:p>
          <a:p>
            <a:pPr marL="635000" lvl="2" indent="0">
              <a:lnSpc>
                <a:spcPct val="100000"/>
              </a:lnSpc>
              <a:spcBef>
                <a:spcPts val="600"/>
              </a:spcBef>
              <a:buNone/>
            </a:pPr>
            <a:r>
              <a:rPr kumimoji="0" lang="en-US" sz="1600" dirty="0">
                <a:latin typeface="Times New Roman"/>
                <a:cs typeface="Times New Roman"/>
              </a:rPr>
              <a:t>compute the halfway point between</a:t>
            </a:r>
            <a:br>
              <a:rPr kumimoji="0" lang="en-US" sz="1600" dirty="0">
                <a:latin typeface="Times New Roman"/>
                <a:cs typeface="Times New Roman"/>
              </a:rPr>
            </a:br>
            <a:r>
              <a:rPr kumimoji="0" lang="en-US" sz="1600" dirty="0">
                <a:latin typeface="Times New Roman"/>
                <a:cs typeface="Times New Roman"/>
              </a:rPr>
              <a:t>the current point and the target</a:t>
            </a:r>
          </a:p>
          <a:p>
            <a:pPr marL="635000" lvl="2" indent="0">
              <a:lnSpc>
                <a:spcPct val="100000"/>
              </a:lnSpc>
              <a:spcBef>
                <a:spcPts val="600"/>
              </a:spcBef>
              <a:buNone/>
            </a:pPr>
            <a:r>
              <a:rPr kumimoji="0" lang="en-US" sz="1600" dirty="0">
                <a:latin typeface="Times New Roman"/>
                <a:cs typeface="Times New Roman"/>
              </a:rPr>
              <a:t>draw this point using the chosen color</a:t>
            </a:r>
          </a:p>
          <a:p>
            <a:pPr marL="635000" lvl="2" indent="0">
              <a:lnSpc>
                <a:spcPct val="100000"/>
              </a:lnSpc>
              <a:spcBef>
                <a:spcPts val="600"/>
              </a:spcBef>
              <a:buNone/>
            </a:pPr>
            <a:r>
              <a:rPr kumimoji="0" lang="en-US" sz="1600" dirty="0">
                <a:latin typeface="Times New Roman"/>
                <a:cs typeface="Times New Roman"/>
              </a:rPr>
              <a:t>currentPoint = target</a:t>
            </a:r>
          </a:p>
          <a:p>
            <a:pPr lvl="2"/>
            <a:endParaRPr kumimoji="0" lang="en-US" dirty="0">
              <a:latin typeface="Times New Roman"/>
              <a:cs typeface="Times New Roman"/>
            </a:endParaRPr>
          </a:p>
          <a:p>
            <a:pPr marL="0" indent="0"/>
            <a:endParaRPr kumimoji="0" lang="en-US" dirty="0">
              <a:solidFill>
                <a:schemeClr val="tx1"/>
              </a:solidFill>
              <a:latin typeface="Times New Roman"/>
              <a:cs typeface="Times New Roman"/>
            </a:endParaRPr>
          </a:p>
          <a:p>
            <a:pPr marL="0" indent="0"/>
            <a:endParaRPr kumimoji="0" lang="en-US" dirty="0">
              <a:latin typeface="Times New Roman"/>
              <a:cs typeface="Times New Roman"/>
            </a:endParaRPr>
          </a:p>
        </p:txBody>
      </p:sp>
      <p:sp>
        <p:nvSpPr>
          <p:cNvPr id="2" name="Rectangle 3">
            <a:extLst>
              <a:ext uri="{FF2B5EF4-FFF2-40B4-BE49-F238E27FC236}">
                <a16:creationId xmlns:a16="http://schemas.microsoft.com/office/drawing/2014/main" id="{350C100D-11D8-B8BF-D7D2-F2E918939781}"/>
              </a:ext>
            </a:extLst>
          </p:cNvPr>
          <p:cNvSpPr txBox="1">
            <a:spLocks noChangeArrowheads="1"/>
          </p:cNvSpPr>
          <p:nvPr/>
        </p:nvSpPr>
        <p:spPr bwMode="auto">
          <a:xfrm>
            <a:off x="492131" y="1227102"/>
            <a:ext cx="7848600" cy="43142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pPr>
            <a:r>
              <a:rPr kumimoji="0" lang="en-US" u="sng" kern="0" dirty="0">
                <a:solidFill>
                  <a:srgbClr val="000000"/>
                </a:solidFill>
                <a:latin typeface="Times New Roman"/>
                <a:cs typeface="Times New Roman"/>
              </a:rPr>
              <a:t>Example:</a:t>
            </a:r>
            <a:r>
              <a:rPr kumimoji="0" lang="en-US" kern="0" dirty="0">
                <a:solidFill>
                  <a:srgbClr val="000000"/>
                </a:solidFill>
                <a:latin typeface="Times New Roman"/>
                <a:cs typeface="Times New Roman"/>
              </a:rPr>
              <a:t> the </a:t>
            </a:r>
            <a:r>
              <a:rPr kumimoji="0" lang="en-US" kern="0" dirty="0">
                <a:solidFill>
                  <a:schemeClr val="tx1"/>
                </a:solidFill>
                <a:latin typeface="Times New Roman"/>
                <a:cs typeface="Times New Roman"/>
              </a:rPr>
              <a:t>self-replicating “Sierpinski triangle”</a:t>
            </a:r>
          </a:p>
        </p:txBody>
      </p:sp>
      <p:sp>
        <p:nvSpPr>
          <p:cNvPr id="3" name="Rounded Rectangular Callout 2">
            <a:extLst>
              <a:ext uri="{FF2B5EF4-FFF2-40B4-BE49-F238E27FC236}">
                <a16:creationId xmlns:a16="http://schemas.microsoft.com/office/drawing/2014/main" id="{AC252B9D-1B7B-F72F-E802-C120FD2A8053}"/>
              </a:ext>
            </a:extLst>
          </p:cNvPr>
          <p:cNvSpPr/>
          <p:nvPr/>
        </p:nvSpPr>
        <p:spPr>
          <a:xfrm>
            <a:off x="5690046" y="4958932"/>
            <a:ext cx="1512944" cy="263088"/>
          </a:xfrm>
          <a:prstGeom prst="wedgeRoundRectCallout">
            <a:avLst>
              <a:gd name="adj1" fmla="val -3475"/>
              <a:gd name="adj2" fmla="val 33207"/>
              <a:gd name="adj3" fmla="val 16667"/>
            </a:avLst>
          </a:prstGeom>
          <a:solidFill>
            <a:schemeClr val="bg1"/>
          </a:solidFill>
          <a:ln w="12700">
            <a:noFill/>
          </a:ln>
          <a:effectLst/>
        </p:spPr>
        <p:style>
          <a:lnRef idx="1">
            <a:schemeClr val="accent1"/>
          </a:lnRef>
          <a:fillRef idx="3">
            <a:schemeClr val="accent1"/>
          </a:fillRef>
          <a:effectRef idx="2">
            <a:schemeClr val="accent1"/>
          </a:effectRef>
          <a:fontRef idx="minor">
            <a:schemeClr val="lt1"/>
          </a:fontRef>
        </p:style>
        <p:txBody>
          <a:bodyPr lIns="36000" tIns="46800" rIns="0" rtlCol="0" anchor="ctr" anchorCtr="0"/>
          <a:lstStyle/>
          <a:p>
            <a:pPr algn="ctr">
              <a:spcBef>
                <a:spcPts val="600"/>
              </a:spcBef>
            </a:pPr>
            <a:r>
              <a:rPr lang="en-US" sz="1200" dirty="0">
                <a:solidFill>
                  <a:schemeClr val="tx1"/>
                </a:solidFill>
                <a:latin typeface="Times New Roman" panose="02020603050405020304" pitchFamily="18" charset="0"/>
                <a:cs typeface="Times New Roman" panose="02020603050405020304" pitchFamily="18" charset="0"/>
              </a:rPr>
              <a:t>canvas = unit square</a:t>
            </a:r>
          </a:p>
        </p:txBody>
      </p:sp>
      <p:sp>
        <p:nvSpPr>
          <p:cNvPr id="4" name="Rectangle 3">
            <a:extLst>
              <a:ext uri="{FF2B5EF4-FFF2-40B4-BE49-F238E27FC236}">
                <a16:creationId xmlns:a16="http://schemas.microsoft.com/office/drawing/2014/main" id="{6914E2B1-7011-037D-0263-473D11AA6221}"/>
              </a:ext>
            </a:extLst>
          </p:cNvPr>
          <p:cNvSpPr/>
          <p:nvPr/>
        </p:nvSpPr>
        <p:spPr>
          <a:xfrm>
            <a:off x="5061817" y="5516864"/>
            <a:ext cx="3069684" cy="535852"/>
          </a:xfrm>
          <a:prstGeom prst="rect">
            <a:avLst/>
          </a:prstGeom>
        </p:spPr>
        <p:txBody>
          <a:bodyPr wrap="square">
            <a:spAutoFit/>
          </a:bodyPr>
          <a:lstStyle/>
          <a:p>
            <a:pPr>
              <a:lnSpc>
                <a:spcPts val="1840"/>
              </a:lnSpc>
              <a:spcBef>
                <a:spcPts val="0"/>
              </a:spcBef>
            </a:pPr>
            <a:r>
              <a:rPr lang="en-US" sz="1200" dirty="0">
                <a:latin typeface="Consolas"/>
                <a:ea typeface="Consolas"/>
                <a:cs typeface="Consolas"/>
              </a:rPr>
              <a:t>xVertex = { 0.0, 1.0, 0.5   };</a:t>
            </a:r>
          </a:p>
          <a:p>
            <a:pPr>
              <a:lnSpc>
                <a:spcPts val="1840"/>
              </a:lnSpc>
              <a:spcBef>
                <a:spcPts val="0"/>
              </a:spcBef>
            </a:pPr>
            <a:r>
              <a:rPr lang="en-US" sz="1200" dirty="0">
                <a:latin typeface="Consolas"/>
                <a:ea typeface="Consolas"/>
                <a:cs typeface="Consolas"/>
              </a:rPr>
              <a:t>yVertex = { 0.0, 0.0, 0.866 };</a:t>
            </a:r>
          </a:p>
        </p:txBody>
      </p:sp>
      <p:sp>
        <p:nvSpPr>
          <p:cNvPr id="7" name="Text Box 5">
            <a:extLst>
              <a:ext uri="{FF2B5EF4-FFF2-40B4-BE49-F238E27FC236}">
                <a16:creationId xmlns:a16="http://schemas.microsoft.com/office/drawing/2014/main" id="{E3AD39EF-7D93-EE8F-E645-54334F7B0703}"/>
              </a:ext>
            </a:extLst>
          </p:cNvPr>
          <p:cNvSpPr txBox="1">
            <a:spLocks noChangeArrowheads="1"/>
          </p:cNvSpPr>
          <p:nvPr/>
        </p:nvSpPr>
        <p:spPr bwMode="auto">
          <a:xfrm>
            <a:off x="6046247" y="5317861"/>
            <a:ext cx="1569433" cy="308419"/>
          </a:xfrm>
          <a:prstGeom prst="rect">
            <a:avLst/>
          </a:prstGeom>
          <a:noFill/>
          <a:ln w="15875">
            <a:noFill/>
            <a:miter lim="800000"/>
            <a:headEnd/>
            <a:tailEnd/>
          </a:ln>
        </p:spPr>
        <p:txBody>
          <a:bodyPr wrap="square" lIns="92075" tIns="46038" rIns="92075" bIns="46038">
            <a:prstTxWarp prst="textNoShape">
              <a:avLst/>
            </a:prstTxWarp>
            <a:spAutoFit/>
          </a:bodyPr>
          <a:lstStyle/>
          <a:p>
            <a:pPr>
              <a:spcBef>
                <a:spcPct val="50000"/>
              </a:spcBef>
            </a:pPr>
            <a:r>
              <a:rPr lang="en-US" sz="1400" b="1" dirty="0">
                <a:solidFill>
                  <a:srgbClr val="000000"/>
                </a:solidFill>
                <a:latin typeface="Consolas" panose="020B0609020204030204" pitchFamily="49" charset="0"/>
                <a:cs typeface="Consolas" panose="020B0609020204030204" pitchFamily="49" charset="0"/>
              </a:rPr>
              <a:t> 0   1   </a:t>
            </a:r>
            <a:r>
              <a:rPr lang="en-US" sz="800" b="1" dirty="0">
                <a:solidFill>
                  <a:srgbClr val="000000"/>
                </a:solidFill>
                <a:latin typeface="Consolas" panose="020B0609020204030204" pitchFamily="49" charset="0"/>
                <a:cs typeface="Consolas" panose="020B0609020204030204" pitchFamily="49" charset="0"/>
              </a:rPr>
              <a:t> </a:t>
            </a:r>
            <a:r>
              <a:rPr lang="en-US" sz="1400" b="1" dirty="0">
                <a:solidFill>
                  <a:srgbClr val="000000"/>
                </a:solidFill>
                <a:latin typeface="Consolas" panose="020B0609020204030204" pitchFamily="49" charset="0"/>
                <a:cs typeface="Consolas" panose="020B0609020204030204" pitchFamily="49" charset="0"/>
              </a:rPr>
              <a:t>2</a:t>
            </a:r>
            <a:endParaRPr lang="en-US" sz="1600" dirty="0">
              <a:solidFill>
                <a:srgbClr val="000000"/>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26970495"/>
      </p:ext>
    </p:extLst>
  </p:cSld>
  <p:clrMapOvr>
    <a:masterClrMapping/>
  </p:clrMapOvr>
</p:sld>
</file>

<file path=ppt/theme/theme1.xml><?xml version="1.0" encoding="utf-8"?>
<a:theme xmlns:a="http://schemas.openxmlformats.org/drawingml/2006/main" name="1_introcs">
  <a:themeElements>
    <a:clrScheme name="">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003399"/>
      </a:folHlink>
    </a:clrScheme>
    <a:fontScheme name="introc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9525" cap="flat" cmpd="sng" algn="ctr">
          <a:solidFill>
            <a:schemeClr val="bg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bg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lnDef>
  </a:objectDefaults>
  <a:extraClrSchemeLst>
    <a:extraClrScheme>
      <a:clrScheme name="introcs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introcs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introcs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introcs 4">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CC"/>
        </a:folHlink>
      </a:clrScheme>
      <a:clrMap bg1="lt1" tx1="dk1" bg2="lt2" tx2="dk2" accent1="accent1" accent2="accent2" accent3="accent3" accent4="accent4" accent5="accent5" accent6="accent6" hlink="hlink" folHlink="folHlink"/>
    </a:extraClrScheme>
    <a:extraClrScheme>
      <a:clrScheme name="introcs 5">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660066"/>
        </a:folHlink>
      </a:clrScheme>
      <a:clrMap bg1="lt1" tx1="dk1" bg2="lt2" tx2="dk2" accent1="accent1" accent2="accent2" accent3="accent3" accent4="accent4" accent5="accent5" accent6="accent6" hlink="hlink" folHlink="folHlink"/>
    </a:extraClrScheme>
    <a:extraClrScheme>
      <a:clrScheme name="introcs 6">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FF"/>
        </a:folHlink>
      </a:clrScheme>
      <a:clrMap bg1="lt1" tx1="dk1" bg2="lt2" tx2="dk2" accent1="accent1" accent2="accent2" accent3="accent3" accent4="accent4" accent5="accent5" accent6="accent6" hlink="hlink" folHlink="folHlink"/>
    </a:extraClrScheme>
    <a:extraClrScheme>
      <a:clrScheme name="introcs 7">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28797</TotalTime>
  <Words>5694</Words>
  <Application>Microsoft Macintosh PowerPoint</Application>
  <PresentationFormat>On-screen Show (4:3)</PresentationFormat>
  <Paragraphs>871</Paragraphs>
  <Slides>50</Slides>
  <Notes>46</Notes>
  <HiddenSlides>0</HiddenSlides>
  <MMClips>3</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50</vt:i4>
      </vt:variant>
    </vt:vector>
  </HeadingPairs>
  <TitlesOfParts>
    <vt:vector size="62" baseType="lpstr">
      <vt:lpstr>Arial</vt:lpstr>
      <vt:lpstr>Cambria Math</vt:lpstr>
      <vt:lpstr>Comic Sans MS</vt:lpstr>
      <vt:lpstr>Consolas</vt:lpstr>
      <vt:lpstr>Courier New</vt:lpstr>
      <vt:lpstr>Menlo</vt:lpstr>
      <vt:lpstr>Monotype Sorts</vt:lpstr>
      <vt:lpstr>Times New Roman</vt:lpstr>
      <vt:lpstr>Wingdings</vt:lpstr>
      <vt:lpstr>1_introcs</vt:lpstr>
      <vt:lpstr>Photo Editor Photo</vt:lpstr>
      <vt:lpstr>Equation</vt:lpstr>
      <vt:lpstr>PowerPoint Presentation</vt:lpstr>
      <vt:lpstr>Lecture plan</vt:lpstr>
      <vt:lpstr>Graphics</vt:lpstr>
      <vt:lpstr>Graphics</vt:lpstr>
      <vt:lpstr>Graphics</vt:lpstr>
      <vt:lpstr>Graphics</vt:lpstr>
      <vt:lpstr>Graphics</vt:lpstr>
      <vt:lpstr>Graphics</vt:lpstr>
      <vt:lpstr>Graphics</vt:lpstr>
      <vt:lpstr>Graphics</vt:lpstr>
      <vt:lpstr>Lecture plan</vt:lpstr>
      <vt:lpstr>Example 2: Animation</vt:lpstr>
      <vt:lpstr>Bouncing ball</vt:lpstr>
      <vt:lpstr>Bouncing ball</vt:lpstr>
      <vt:lpstr>Bouncing ball</vt:lpstr>
      <vt:lpstr>Bouncing ball</vt:lpstr>
      <vt:lpstr>Bouncing balls</vt:lpstr>
      <vt:lpstr>Bouncing balls</vt:lpstr>
      <vt:lpstr>Bouncing balls</vt:lpstr>
      <vt:lpstr>Bouncing balls</vt:lpstr>
      <vt:lpstr>Lecture plan</vt:lpstr>
      <vt:lpstr>Sound crash course</vt:lpstr>
      <vt:lpstr>Sound crash course</vt:lpstr>
      <vt:lpstr>Sound crash course</vt:lpstr>
      <vt:lpstr>Pitch</vt:lpstr>
      <vt:lpstr>Chromatic scale</vt:lpstr>
      <vt:lpstr>Digitized sound</vt:lpstr>
      <vt:lpstr>Digitized sound</vt:lpstr>
      <vt:lpstr>Sampling</vt:lpstr>
      <vt:lpstr>Playing tones (תדרים)</vt:lpstr>
      <vt:lpstr>Playing tones (תדרים)</vt:lpstr>
      <vt:lpstr>Playing tones (תדרים)</vt:lpstr>
      <vt:lpstr>Playing notes (תווים)</vt:lpstr>
      <vt:lpstr>Playing chords (אקורדים)</vt:lpstr>
      <vt:lpstr>Playing tunes (לחנים)</vt:lpstr>
      <vt:lpstr>PowerPoint Presentation</vt:lpstr>
      <vt:lpstr>StdAudio:  A library for playing digital audio</vt:lpstr>
      <vt:lpstr>Concluding observations</vt:lpstr>
      <vt:lpstr>The big picture</vt:lpstr>
      <vt:lpstr>Gaussian distribution</vt:lpstr>
      <vt:lpstr>Revisiting the big picture</vt:lpstr>
      <vt:lpstr>Revisiting the big picture</vt:lpstr>
      <vt:lpstr>Tunes (לחנים)</vt:lpstr>
      <vt:lpstr>Sampling</vt:lpstr>
      <vt:lpstr>Pitch</vt:lpstr>
      <vt:lpstr>Pitch</vt:lpstr>
      <vt:lpstr>Pitch</vt:lpstr>
      <vt:lpstr>Chords (אקורדים)</vt:lpstr>
      <vt:lpstr>Sound class code</vt:lpstr>
      <vt:lpstr>PowerPoint Presentation</vt:lpstr>
    </vt:vector>
  </TitlesOfParts>
  <Manager/>
  <Company>Princeton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Powers of Two:  Trace</dc:title>
  <dc:subject/>
  <dc:creator>Kevin Wayne</dc:creator>
  <cp:keywords/>
  <dc:description/>
  <cp:lastModifiedBy>Schocken Shimon</cp:lastModifiedBy>
  <cp:revision>933</cp:revision>
  <dcterms:created xsi:type="dcterms:W3CDTF">2010-03-25T13:24:56Z</dcterms:created>
  <dcterms:modified xsi:type="dcterms:W3CDTF">2024-09-12T09:48:45Z</dcterms:modified>
  <cp:category/>
</cp:coreProperties>
</file>